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33"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43AC29E-A44E-4D5E-805B-9A04AEBA02D3}"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17663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3AC29E-A44E-4D5E-805B-9A04AEBA02D3}"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91626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3AC29E-A44E-4D5E-805B-9A04AEBA02D3}"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279972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43AC29E-A44E-4D5E-805B-9A04AEBA02D3}"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201238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43AC29E-A44E-4D5E-805B-9A04AEBA02D3}" type="datetimeFigureOut">
              <a:rPr lang="tr-TR" smtClean="0"/>
              <a:t>10.11.2022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401948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43AC29E-A44E-4D5E-805B-9A04AEBA02D3}"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275970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43AC29E-A44E-4D5E-805B-9A04AEBA02D3}" type="datetimeFigureOut">
              <a:rPr lang="tr-TR" smtClean="0"/>
              <a:t>10.11.2022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1056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43AC29E-A44E-4D5E-805B-9A04AEBA02D3}" type="datetimeFigureOut">
              <a:rPr lang="tr-TR" smtClean="0"/>
              <a:t>10.11.2022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92146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43AC29E-A44E-4D5E-805B-9A04AEBA02D3}" type="datetimeFigureOut">
              <a:rPr lang="tr-TR" smtClean="0"/>
              <a:t>10.11.2022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243905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3AC29E-A44E-4D5E-805B-9A04AEBA02D3}"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364765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43AC29E-A44E-4D5E-805B-9A04AEBA02D3}" type="datetimeFigureOut">
              <a:rPr lang="tr-TR" smtClean="0"/>
              <a:t>10.11.2022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BFE7D6A-EACA-4C34-A2C4-BAAACACD5747}" type="slidenum">
              <a:rPr lang="tr-TR" smtClean="0"/>
              <a:t>‹#›</a:t>
            </a:fld>
            <a:endParaRPr lang="tr-TR"/>
          </a:p>
        </p:txBody>
      </p:sp>
    </p:spTree>
    <p:extLst>
      <p:ext uri="{BB962C8B-B14F-4D97-AF65-F5344CB8AC3E}">
        <p14:creationId xmlns:p14="http://schemas.microsoft.com/office/powerpoint/2010/main" val="13698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AC29E-A44E-4D5E-805B-9A04AEBA02D3}" type="datetimeFigureOut">
              <a:rPr lang="tr-TR" smtClean="0"/>
              <a:t>10.11.2022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E7D6A-EACA-4C34-A2C4-BAAACACD5747}" type="slidenum">
              <a:rPr lang="tr-TR" smtClean="0"/>
              <a:t>‹#›</a:t>
            </a:fld>
            <a:endParaRPr lang="tr-TR"/>
          </a:p>
        </p:txBody>
      </p:sp>
    </p:spTree>
    <p:extLst>
      <p:ext uri="{BB962C8B-B14F-4D97-AF65-F5344CB8AC3E}">
        <p14:creationId xmlns:p14="http://schemas.microsoft.com/office/powerpoint/2010/main" val="95723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smtClean="0"/>
              <a:t>Görüntü işleme teknikleri kullanılarak ekmek doku analizi ve </a:t>
            </a:r>
            <a:r>
              <a:rPr lang="tr-TR" dirty="0" err="1" smtClean="0"/>
              <a:t>arayüz</a:t>
            </a:r>
            <a:r>
              <a:rPr lang="tr-TR" dirty="0" smtClean="0"/>
              <a:t> programının geliştirilmesi </a:t>
            </a:r>
            <a:endParaRPr lang="tr-TR" dirty="0"/>
          </a:p>
        </p:txBody>
      </p:sp>
    </p:spTree>
    <p:extLst>
      <p:ext uri="{BB962C8B-B14F-4D97-AF65-F5344CB8AC3E}">
        <p14:creationId xmlns:p14="http://schemas.microsoft.com/office/powerpoint/2010/main" val="234844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 y="404664"/>
            <a:ext cx="9281031"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8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836712"/>
            <a:ext cx="8229600" cy="5289451"/>
          </a:xfrm>
        </p:spPr>
        <p:txBody>
          <a:bodyPr>
            <a:normAutofit fontScale="70000" lnSpcReduction="20000"/>
          </a:bodyPr>
          <a:lstStyle/>
          <a:p>
            <a:r>
              <a:rPr lang="tr-TR" dirty="0" smtClean="0"/>
              <a:t>Tablo 1’den DATEM katkı maddeli ekmeklerin kontrol grubu ekmeklere göre daha fazla gözenek sayısı ve gözenek alanına sahip olduğu görülmektedir. 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smtClean="0"/>
              <a:t>DATEM’le</a:t>
            </a:r>
            <a:r>
              <a:rPr lang="tr-TR" dirty="0" smtClean="0"/>
              <a:t> kıyaslandığında bu değerlerin daha küçük kaldığı görülmüştür. GL </a:t>
            </a:r>
            <a:r>
              <a:rPr lang="tr-TR" dirty="0" err="1" smtClean="0"/>
              <a:t>enzimli</a:t>
            </a:r>
            <a:r>
              <a:rPr lang="tr-TR" dirty="0" smtClean="0"/>
              <a:t> ekmeklerin 60 ve 90’lı konsantrasyonunda gözenek sayısı ve gözenek alanını arttırdığı, 120’li konsantrasyonunda ise gözenek sayısını azalttığı görülmektedir. Elde edilen sonuçlar FL ve GL </a:t>
            </a:r>
            <a:r>
              <a:rPr lang="tr-TR" dirty="0" err="1" smtClean="0"/>
              <a:t>lipaz</a:t>
            </a:r>
            <a:r>
              <a:rPr lang="tr-TR" dirty="0" smtClean="0"/>
              <a:t> enzimlerinin DATEM kadar olmasa da ekmek hacmine olumlu etki yaptığını göstermiştir </a:t>
            </a:r>
            <a:endParaRPr lang="tr-TR" dirty="0"/>
          </a:p>
        </p:txBody>
      </p:sp>
    </p:spTree>
    <p:extLst>
      <p:ext uri="{BB962C8B-B14F-4D97-AF65-F5344CB8AC3E}">
        <p14:creationId xmlns:p14="http://schemas.microsoft.com/office/powerpoint/2010/main" val="330020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Gelişen görüntü işleme teknikleriyle birlikte ekmek kalite analizlerinin daha ucuz, hızlı ve güvenilir şekilde yapılabilmesi sağlanmaya çalışılmaktadır</a:t>
            </a:r>
            <a:endParaRPr lang="tr-TR" dirty="0"/>
          </a:p>
        </p:txBody>
      </p:sp>
    </p:spTree>
    <p:extLst>
      <p:ext uri="{BB962C8B-B14F-4D97-AF65-F5344CB8AC3E}">
        <p14:creationId xmlns:p14="http://schemas.microsoft.com/office/powerpoint/2010/main" val="145782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2903472" cy="3452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683568" y="5013176"/>
            <a:ext cx="2590261" cy="369332"/>
          </a:xfrm>
          <a:prstGeom prst="rect">
            <a:avLst/>
          </a:prstGeom>
        </p:spPr>
        <p:txBody>
          <a:bodyPr wrap="none">
            <a:spAutoFit/>
          </a:bodyPr>
          <a:lstStyle/>
          <a:p>
            <a:r>
              <a:rPr lang="tr-TR" dirty="0" err="1" smtClean="0"/>
              <a:t>Orjinal</a:t>
            </a:r>
            <a:r>
              <a:rPr lang="tr-TR" dirty="0" smtClean="0"/>
              <a:t> ekmek görüntüleri</a:t>
            </a:r>
            <a:endParaRPr lang="tr-T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206" y="1484784"/>
            <a:ext cx="2751137"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4498942" y="4828510"/>
            <a:ext cx="2895664" cy="369332"/>
          </a:xfrm>
          <a:prstGeom prst="rect">
            <a:avLst/>
          </a:prstGeom>
        </p:spPr>
        <p:txBody>
          <a:bodyPr wrap="none">
            <a:spAutoFit/>
          </a:bodyPr>
          <a:lstStyle/>
          <a:p>
            <a:r>
              <a:rPr lang="tr-TR" dirty="0" smtClean="0"/>
              <a:t> Gri seviye ekmek görüntüsü</a:t>
            </a:r>
            <a:endParaRPr lang="tr-TR" dirty="0"/>
          </a:p>
        </p:txBody>
      </p:sp>
    </p:spTree>
    <p:extLst>
      <p:ext uri="{BB962C8B-B14F-4D97-AF65-F5344CB8AC3E}">
        <p14:creationId xmlns:p14="http://schemas.microsoft.com/office/powerpoint/2010/main" val="171668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smtClean="0"/>
              <a:t>Adaptif histogram eşitleme olarak da bilinen histogram germe işlemi düşük kontrastlı resimlere uygulanan bir yöntem olup histogramı geniş bir bölgeye yayma mantığına dayanmaktadır. Ön işlemenin ilk basamağını oluşturan bu yöntem sayesinde gri seviye görüntülerinin kontrastı iyileştirilmiştir. </a:t>
            </a:r>
            <a:endParaRPr lang="tr-TR" dirty="0"/>
          </a:p>
        </p:txBody>
      </p:sp>
    </p:spTree>
    <p:extLst>
      <p:ext uri="{BB962C8B-B14F-4D97-AF65-F5344CB8AC3E}">
        <p14:creationId xmlns:p14="http://schemas.microsoft.com/office/powerpoint/2010/main" val="227912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268205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395536" y="6093296"/>
            <a:ext cx="2697983" cy="369332"/>
          </a:xfrm>
          <a:prstGeom prst="rect">
            <a:avLst/>
          </a:prstGeom>
        </p:spPr>
        <p:txBody>
          <a:bodyPr wrap="none">
            <a:spAutoFit/>
          </a:bodyPr>
          <a:lstStyle/>
          <a:p>
            <a:r>
              <a:rPr lang="tr-TR" dirty="0" smtClean="0"/>
              <a:t> Çalışmanın akış diyagramı</a:t>
            </a:r>
            <a:endParaRPr lang="tr-T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556792"/>
            <a:ext cx="30718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4434277" y="5229200"/>
            <a:ext cx="2993512" cy="369332"/>
          </a:xfrm>
          <a:prstGeom prst="rect">
            <a:avLst/>
          </a:prstGeom>
        </p:spPr>
        <p:txBody>
          <a:bodyPr wrap="none">
            <a:spAutoFit/>
          </a:bodyPr>
          <a:lstStyle/>
          <a:p>
            <a:r>
              <a:rPr lang="tr-TR" dirty="0" smtClean="0"/>
              <a:t>Gri seviye görüntü histogramı </a:t>
            </a:r>
            <a:endParaRPr lang="tr-TR" dirty="0"/>
          </a:p>
        </p:txBody>
      </p:sp>
    </p:spTree>
    <p:extLst>
      <p:ext uri="{BB962C8B-B14F-4D97-AF65-F5344CB8AC3E}">
        <p14:creationId xmlns:p14="http://schemas.microsoft.com/office/powerpoint/2010/main" val="162838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2949196" cy="32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251520" y="5157192"/>
            <a:ext cx="4371197" cy="369332"/>
          </a:xfrm>
          <a:prstGeom prst="rect">
            <a:avLst/>
          </a:prstGeom>
        </p:spPr>
        <p:txBody>
          <a:bodyPr wrap="none">
            <a:spAutoFit/>
          </a:bodyPr>
          <a:lstStyle/>
          <a:p>
            <a:r>
              <a:rPr lang="tr-TR" dirty="0" smtClean="0"/>
              <a:t> Histogram germe uygulanmış örnek görüntü</a:t>
            </a:r>
            <a:endParaRPr lang="tr-TR"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139" y="1628800"/>
            <a:ext cx="310197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5004048" y="4812506"/>
            <a:ext cx="1949636" cy="369332"/>
          </a:xfrm>
          <a:prstGeom prst="rect">
            <a:avLst/>
          </a:prstGeom>
        </p:spPr>
        <p:txBody>
          <a:bodyPr wrap="none">
            <a:spAutoFit/>
          </a:bodyPr>
          <a:lstStyle/>
          <a:p>
            <a:r>
              <a:rPr lang="tr-TR" dirty="0" smtClean="0"/>
              <a:t>Gerilmiş histogram</a:t>
            </a:r>
            <a:endParaRPr lang="tr-TR" dirty="0"/>
          </a:p>
        </p:txBody>
      </p:sp>
    </p:spTree>
    <p:extLst>
      <p:ext uri="{BB962C8B-B14F-4D97-AF65-F5344CB8AC3E}">
        <p14:creationId xmlns:p14="http://schemas.microsoft.com/office/powerpoint/2010/main" val="30647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3147333" cy="333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539552" y="4797152"/>
            <a:ext cx="2177263" cy="369332"/>
          </a:xfrm>
          <a:prstGeom prst="rect">
            <a:avLst/>
          </a:prstGeom>
        </p:spPr>
        <p:txBody>
          <a:bodyPr wrap="none">
            <a:spAutoFit/>
          </a:bodyPr>
          <a:lstStyle/>
          <a:p>
            <a:r>
              <a:rPr lang="tr-TR" dirty="0" smtClean="0"/>
              <a:t> Eşitlenmiş histogram</a:t>
            </a:r>
            <a:endParaRPr lang="tr-TR" dirty="0"/>
          </a:p>
        </p:txBody>
      </p:sp>
      <p:sp>
        <p:nvSpPr>
          <p:cNvPr id="5" name="Dikdörtgen 4"/>
          <p:cNvSpPr/>
          <p:nvPr/>
        </p:nvSpPr>
        <p:spPr>
          <a:xfrm>
            <a:off x="3635896" y="1412776"/>
            <a:ext cx="4572000" cy="2308324"/>
          </a:xfrm>
          <a:prstGeom prst="rect">
            <a:avLst/>
          </a:prstGeom>
        </p:spPr>
        <p:txBody>
          <a:bodyPr>
            <a:spAutoFit/>
          </a:bodyPr>
          <a:lstStyle/>
          <a:p>
            <a:r>
              <a:rPr lang="tr-TR" dirty="0" smtClean="0"/>
              <a:t>Histogram eşitleme renk değerleri düzgün dağılımlı olmayan görüntüler için uygun bir görüntü iyileştirme metodudur. Karşıtlığı iyileştirilmiş görüntü </a:t>
            </a:r>
            <a:r>
              <a:rPr lang="tr-TR" dirty="0" err="1" smtClean="0"/>
              <a:t>histogramına</a:t>
            </a:r>
            <a:r>
              <a:rPr lang="tr-TR" dirty="0" smtClean="0"/>
              <a:t> bakıldığında tepenin olduğu görülmektedir. Ancak histogram eşitleme işleminden sonra daha düzgün yayılımlı bir histogram elde edildiği yandaki şekilde  gösterilmiştir. </a:t>
            </a:r>
            <a:endParaRPr lang="tr-TR"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788018"/>
            <a:ext cx="2857500" cy="275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ikdörtgen 5"/>
          <p:cNvSpPr/>
          <p:nvPr/>
        </p:nvSpPr>
        <p:spPr>
          <a:xfrm>
            <a:off x="3611910" y="6535306"/>
            <a:ext cx="4489883" cy="369332"/>
          </a:xfrm>
          <a:prstGeom prst="rect">
            <a:avLst/>
          </a:prstGeom>
        </p:spPr>
        <p:txBody>
          <a:bodyPr wrap="none">
            <a:spAutoFit/>
          </a:bodyPr>
          <a:lstStyle/>
          <a:p>
            <a:r>
              <a:rPr lang="tr-TR" dirty="0" smtClean="0"/>
              <a:t>Histogramı eşitlenmiş örnek ekmek görüntüsü</a:t>
            </a:r>
            <a:endParaRPr lang="tr-TR" dirty="0"/>
          </a:p>
        </p:txBody>
      </p:sp>
    </p:spTree>
    <p:extLst>
      <p:ext uri="{BB962C8B-B14F-4D97-AF65-F5344CB8AC3E}">
        <p14:creationId xmlns:p14="http://schemas.microsoft.com/office/powerpoint/2010/main" val="354193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281964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539552" y="3717032"/>
            <a:ext cx="1963486" cy="369332"/>
          </a:xfrm>
          <a:prstGeom prst="rect">
            <a:avLst/>
          </a:prstGeom>
        </p:spPr>
        <p:txBody>
          <a:bodyPr wrap="none">
            <a:spAutoFit/>
          </a:bodyPr>
          <a:lstStyle/>
          <a:p>
            <a:r>
              <a:rPr lang="tr-TR" dirty="0" err="1" smtClean="0"/>
              <a:t>Eşiklenmiş</a:t>
            </a:r>
            <a:r>
              <a:rPr lang="tr-TR" dirty="0" smtClean="0"/>
              <a:t> görüntü</a:t>
            </a:r>
            <a:endParaRPr lang="tr-TR"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86364"/>
            <a:ext cx="2652713" cy="215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ikdörtgen 4"/>
          <p:cNvSpPr/>
          <p:nvPr/>
        </p:nvSpPr>
        <p:spPr>
          <a:xfrm>
            <a:off x="179512" y="6381328"/>
            <a:ext cx="3332066" cy="369332"/>
          </a:xfrm>
          <a:prstGeom prst="rect">
            <a:avLst/>
          </a:prstGeom>
        </p:spPr>
        <p:txBody>
          <a:bodyPr wrap="none">
            <a:spAutoFit/>
          </a:bodyPr>
          <a:lstStyle/>
          <a:p>
            <a:r>
              <a:rPr lang="tr-TR" dirty="0" err="1" smtClean="0"/>
              <a:t>Bölütlenmiş</a:t>
            </a:r>
            <a:r>
              <a:rPr lang="tr-TR" dirty="0" smtClean="0"/>
              <a:t> toplam ekmek yüzeyi</a:t>
            </a:r>
            <a:endParaRPr lang="tr-TR"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452" y="1511121"/>
            <a:ext cx="2520280" cy="220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ikdörtgen 5"/>
          <p:cNvSpPr/>
          <p:nvPr/>
        </p:nvSpPr>
        <p:spPr>
          <a:xfrm>
            <a:off x="4300555" y="3724672"/>
            <a:ext cx="4062074" cy="369332"/>
          </a:xfrm>
          <a:prstGeom prst="rect">
            <a:avLst/>
          </a:prstGeom>
        </p:spPr>
        <p:txBody>
          <a:bodyPr wrap="none">
            <a:spAutoFit/>
          </a:bodyPr>
          <a:lstStyle/>
          <a:p>
            <a:r>
              <a:rPr lang="tr-TR" dirty="0" smtClean="0"/>
              <a:t>Otomatik </a:t>
            </a:r>
            <a:r>
              <a:rPr lang="tr-TR" dirty="0" err="1" smtClean="0"/>
              <a:t>bölütlenmiş</a:t>
            </a:r>
            <a:r>
              <a:rPr lang="tr-TR" dirty="0" smtClean="0"/>
              <a:t> gözenek görüntüsü</a:t>
            </a:r>
            <a:endParaRPr lang="tr-TR" dirty="0"/>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1452" y="4086364"/>
            <a:ext cx="2726990" cy="200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ikdörtgen 6"/>
          <p:cNvSpPr/>
          <p:nvPr/>
        </p:nvSpPr>
        <p:spPr>
          <a:xfrm>
            <a:off x="5071452" y="6196662"/>
            <a:ext cx="2151230" cy="369332"/>
          </a:xfrm>
          <a:prstGeom prst="rect">
            <a:avLst/>
          </a:prstGeom>
        </p:spPr>
        <p:txBody>
          <a:bodyPr wrap="none">
            <a:spAutoFit/>
          </a:bodyPr>
          <a:lstStyle/>
          <a:p>
            <a:r>
              <a:rPr lang="tr-TR" dirty="0" smtClean="0"/>
              <a:t>Etiketlenmiş gözenek</a:t>
            </a:r>
            <a:endParaRPr lang="tr-TR" dirty="0"/>
          </a:p>
        </p:txBody>
      </p:sp>
    </p:spTree>
    <p:extLst>
      <p:ext uri="{BB962C8B-B14F-4D97-AF65-F5344CB8AC3E}">
        <p14:creationId xmlns:p14="http://schemas.microsoft.com/office/powerpoint/2010/main" val="359360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309634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ikdörtgen 3"/>
          <p:cNvSpPr/>
          <p:nvPr/>
        </p:nvSpPr>
        <p:spPr>
          <a:xfrm>
            <a:off x="179512" y="4005064"/>
            <a:ext cx="4572000" cy="646331"/>
          </a:xfrm>
          <a:prstGeom prst="rect">
            <a:avLst/>
          </a:prstGeom>
        </p:spPr>
        <p:txBody>
          <a:bodyPr>
            <a:spAutoFit/>
          </a:bodyPr>
          <a:lstStyle/>
          <a:p>
            <a:r>
              <a:rPr lang="tr-TR" dirty="0" smtClean="0"/>
              <a:t>Otomatik ve elle </a:t>
            </a:r>
            <a:r>
              <a:rPr lang="tr-TR" dirty="0" err="1" smtClean="0"/>
              <a:t>bölütleme</a:t>
            </a:r>
            <a:r>
              <a:rPr lang="tr-TR" dirty="0" smtClean="0"/>
              <a:t> ile elde edilen bölgeler </a:t>
            </a:r>
            <a:endParaRPr lang="tr-TR" dirty="0"/>
          </a:p>
        </p:txBody>
      </p:sp>
      <p:sp>
        <p:nvSpPr>
          <p:cNvPr id="6" name="Dikdörtgen 5"/>
          <p:cNvSpPr/>
          <p:nvPr/>
        </p:nvSpPr>
        <p:spPr>
          <a:xfrm>
            <a:off x="4069060" y="1844824"/>
            <a:ext cx="4572000" cy="2031325"/>
          </a:xfrm>
          <a:prstGeom prst="rect">
            <a:avLst/>
          </a:prstGeom>
        </p:spPr>
        <p:txBody>
          <a:bodyPr>
            <a:spAutoFit/>
          </a:bodyPr>
          <a:lstStyle/>
          <a:p>
            <a:r>
              <a:rPr lang="tr-TR" dirty="0" smtClean="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endParaRPr lang="tr-TR" dirty="0"/>
          </a:p>
        </p:txBody>
      </p:sp>
    </p:spTree>
    <p:extLst>
      <p:ext uri="{BB962C8B-B14F-4D97-AF65-F5344CB8AC3E}">
        <p14:creationId xmlns:p14="http://schemas.microsoft.com/office/powerpoint/2010/main" val="32577730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329</Words>
  <Application>Microsoft Office PowerPoint</Application>
  <PresentationFormat>Ekran Gösterisi (4:3)</PresentationFormat>
  <Paragraphs>19</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Görüntü işleme teknikleri kullanılarak ekmek doku analizi ve arayüz programının geliştirilmesi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 kullanılarak ekmek doku analizi ve arayüz programının geliştirilmesi</dc:title>
  <dc:creator>osman önder</dc:creator>
  <cp:lastModifiedBy>osman önder</cp:lastModifiedBy>
  <cp:revision>5</cp:revision>
  <dcterms:created xsi:type="dcterms:W3CDTF">2022-11-10T12:10:33Z</dcterms:created>
  <dcterms:modified xsi:type="dcterms:W3CDTF">2022-11-10T13:22:02Z</dcterms:modified>
</cp:coreProperties>
</file>