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5B5AA90-036A-4F4B-B86E-02E06DDC72BA}"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32605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B5AA90-036A-4F4B-B86E-02E06DDC72BA}"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392684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B5AA90-036A-4F4B-B86E-02E06DDC72BA}"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238318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B5AA90-036A-4F4B-B86E-02E06DDC72BA}"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16433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5B5AA90-036A-4F4B-B86E-02E06DDC72BA}"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68793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5B5AA90-036A-4F4B-B86E-02E06DDC72BA}" type="datetimeFigureOut">
              <a:rPr lang="tr-TR" smtClean="0"/>
              <a:t>15.12.2022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1613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5B5AA90-036A-4F4B-B86E-02E06DDC72BA}" type="datetimeFigureOut">
              <a:rPr lang="tr-TR" smtClean="0"/>
              <a:t>15.12.2022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45064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5B5AA90-036A-4F4B-B86E-02E06DDC72BA}" type="datetimeFigureOut">
              <a:rPr lang="tr-TR" smtClean="0"/>
              <a:t>15.12.2022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35493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5B5AA90-036A-4F4B-B86E-02E06DDC72BA}" type="datetimeFigureOut">
              <a:rPr lang="tr-TR" smtClean="0"/>
              <a:t>15.12.2022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71917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5B5AA90-036A-4F4B-B86E-02E06DDC72BA}" type="datetimeFigureOut">
              <a:rPr lang="tr-TR" smtClean="0"/>
              <a:t>15.12.2022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341792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5B5AA90-036A-4F4B-B86E-02E06DDC72BA}" type="datetimeFigureOut">
              <a:rPr lang="tr-TR" smtClean="0"/>
              <a:t>15.12.2022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D4F4B42-15FB-4C35-AE1B-9597C575A9B3}" type="slidenum">
              <a:rPr lang="tr-TR" smtClean="0"/>
              <a:t>‹#›</a:t>
            </a:fld>
            <a:endParaRPr lang="tr-TR"/>
          </a:p>
        </p:txBody>
      </p:sp>
    </p:spTree>
    <p:extLst>
      <p:ext uri="{BB962C8B-B14F-4D97-AF65-F5344CB8AC3E}">
        <p14:creationId xmlns:p14="http://schemas.microsoft.com/office/powerpoint/2010/main" val="101736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5AA90-036A-4F4B-B86E-02E06DDC72BA}" type="datetimeFigureOut">
              <a:rPr lang="tr-TR" smtClean="0"/>
              <a:t>15.12.2022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F4B42-15FB-4C35-AE1B-9597C575A9B3}" type="slidenum">
              <a:rPr lang="tr-TR" smtClean="0"/>
              <a:t>‹#›</a:t>
            </a:fld>
            <a:endParaRPr lang="tr-TR"/>
          </a:p>
        </p:txBody>
      </p:sp>
    </p:spTree>
    <p:extLst>
      <p:ext uri="{BB962C8B-B14F-4D97-AF65-F5344CB8AC3E}">
        <p14:creationId xmlns:p14="http://schemas.microsoft.com/office/powerpoint/2010/main" val="273642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smtClean="0"/>
              <a:t>RETİNA KAN DAMARLARINI</a:t>
            </a:r>
            <a:br>
              <a:rPr lang="tr-TR" dirty="0" smtClean="0"/>
            </a:br>
            <a:r>
              <a:rPr lang="tr-TR" dirty="0" smtClean="0"/>
              <a:t>ÇIKARMAK İÇİN EŞİKLEME TEMELLİ MORFOLOJİK BİR YÖNTEM </a:t>
            </a:r>
            <a:endParaRPr lang="tr-TR" dirty="0"/>
          </a:p>
        </p:txBody>
      </p:sp>
    </p:spTree>
    <p:extLst>
      <p:ext uri="{BB962C8B-B14F-4D97-AF65-F5344CB8AC3E}">
        <p14:creationId xmlns:p14="http://schemas.microsoft.com/office/powerpoint/2010/main" val="131364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3568" y="188640"/>
            <a:ext cx="5688632" cy="646331"/>
          </a:xfrm>
          <a:prstGeom prst="rect">
            <a:avLst/>
          </a:prstGeom>
        </p:spPr>
        <p:txBody>
          <a:bodyPr wrap="square">
            <a:spAutoFit/>
          </a:bodyPr>
          <a:lstStyle/>
          <a:p>
            <a:r>
              <a:rPr lang="tr-TR" sz="3600" dirty="0"/>
              <a:t>Görüntü ön işleme </a:t>
            </a:r>
            <a:r>
              <a:rPr lang="tr-TR" sz="3600" dirty="0" smtClean="0"/>
              <a:t>aşaması </a:t>
            </a:r>
            <a:endParaRPr lang="tr-TR"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613" y="834971"/>
            <a:ext cx="2944307" cy="4610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907613" y="5517232"/>
            <a:ext cx="3016315" cy="923330"/>
          </a:xfrm>
          <a:prstGeom prst="rect">
            <a:avLst/>
          </a:prstGeom>
        </p:spPr>
        <p:txBody>
          <a:bodyPr wrap="square">
            <a:spAutoFit/>
          </a:bodyPr>
          <a:lstStyle/>
          <a:p>
            <a:r>
              <a:rPr lang="tr-TR" dirty="0" smtClean="0"/>
              <a:t> </a:t>
            </a:r>
            <a:r>
              <a:rPr lang="tr-TR" dirty="0"/>
              <a:t>Görüntü ön işleme aşamasında uygulanan adımlar </a:t>
            </a:r>
          </a:p>
        </p:txBody>
      </p:sp>
      <p:sp>
        <p:nvSpPr>
          <p:cNvPr id="6" name="Dikdörtgen 5"/>
          <p:cNvSpPr/>
          <p:nvPr/>
        </p:nvSpPr>
        <p:spPr>
          <a:xfrm>
            <a:off x="3993072" y="2060848"/>
            <a:ext cx="4758256" cy="2031325"/>
          </a:xfrm>
          <a:prstGeom prst="rect">
            <a:avLst/>
          </a:prstGeom>
        </p:spPr>
        <p:txBody>
          <a:bodyPr wrap="square">
            <a:spAutoFit/>
          </a:bodyPr>
          <a:lstStyle/>
          <a:p>
            <a:r>
              <a:rPr lang="tr-TR" dirty="0"/>
              <a:t>Filtre uygulama adımında, görüntü üzerinde yer alan tuz biber gürültülerinin giderilmesi ve resimde yer alan gereksiz ayrıntıların azaltılması sağlanmaktadır. Kameradan alınan görüntü matrisi üzerinde, 3x3, 5x5 </a:t>
            </a:r>
            <a:r>
              <a:rPr lang="tr-TR" dirty="0" smtClean="0"/>
              <a:t>vb. </a:t>
            </a:r>
            <a:r>
              <a:rPr lang="tr-TR" dirty="0"/>
              <a:t>küçük bir çekirdek matrisinin gezdirilmesi sonucunda filtreleme işlemi gerçekleşmektedir.</a:t>
            </a:r>
          </a:p>
        </p:txBody>
      </p:sp>
    </p:spTree>
    <p:extLst>
      <p:ext uri="{BB962C8B-B14F-4D97-AF65-F5344CB8AC3E}">
        <p14:creationId xmlns:p14="http://schemas.microsoft.com/office/powerpoint/2010/main" val="276837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764704"/>
            <a:ext cx="6408712" cy="5632311"/>
          </a:xfrm>
          <a:prstGeom prst="rect">
            <a:avLst/>
          </a:prstGeom>
        </p:spPr>
        <p:txBody>
          <a:bodyPr wrap="square">
            <a:spAutoFit/>
          </a:bodyPr>
          <a:lstStyle/>
          <a:p>
            <a:r>
              <a:rPr lang="tr-TR" sz="2000"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(erosion) ve genişleme (dilation) morfolojik işlemleri uygulanmaktadır.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191457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632"/>
            <a:ext cx="2736304" cy="300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16632"/>
            <a:ext cx="2315720" cy="300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07504" y="3177842"/>
            <a:ext cx="4498219" cy="369332"/>
          </a:xfrm>
          <a:prstGeom prst="rect">
            <a:avLst/>
          </a:prstGeom>
        </p:spPr>
        <p:txBody>
          <a:bodyPr wrap="none">
            <a:spAutoFit/>
          </a:bodyPr>
          <a:lstStyle/>
          <a:p>
            <a:r>
              <a:rPr lang="tr-TR" dirty="0"/>
              <a:t>Görüntü ön işleme aşaması kamera görüntüsü</a:t>
            </a:r>
          </a:p>
        </p:txBody>
      </p:sp>
      <p:sp>
        <p:nvSpPr>
          <p:cNvPr id="5" name="Dikdörtgen 4"/>
          <p:cNvSpPr/>
          <p:nvPr/>
        </p:nvSpPr>
        <p:spPr>
          <a:xfrm>
            <a:off x="2319723" y="4581128"/>
            <a:ext cx="4572000" cy="2031325"/>
          </a:xfrm>
          <a:prstGeom prst="rect">
            <a:avLst/>
          </a:prstGeom>
        </p:spPr>
        <p:txBody>
          <a:bodyPr>
            <a:spAutoFit/>
          </a:bodyPr>
          <a:lstStyle/>
          <a:p>
            <a:r>
              <a:rPr lang="tr-TR" dirty="0" smtClean="0"/>
              <a:t>1. Fotoğrafa filtreleme</a:t>
            </a:r>
            <a:r>
              <a:rPr lang="tr-TR" dirty="0"/>
              <a:t>, grileştirme, eşikleme ve morfolojik işlemlerin kameradan alınan ham görüntüye uygulanması sonucunda </a:t>
            </a:r>
            <a:r>
              <a:rPr lang="tr-TR" dirty="0" smtClean="0"/>
              <a:t>2. fotoğraf elde edilir. </a:t>
            </a:r>
            <a:r>
              <a:rPr lang="tr-TR" dirty="0"/>
              <a:t>Elde edilen görüntü ile ortam da bulunan nesnelere ait kenarların belirlenmekte ve özellik çıkarımı için hazır duruma getirilmektedir.</a:t>
            </a:r>
          </a:p>
        </p:txBody>
      </p:sp>
      <p:sp>
        <p:nvSpPr>
          <p:cNvPr id="6" name="Dikdörtgen 5"/>
          <p:cNvSpPr/>
          <p:nvPr/>
        </p:nvSpPr>
        <p:spPr>
          <a:xfrm>
            <a:off x="5004048" y="3177842"/>
            <a:ext cx="3648420" cy="646331"/>
          </a:xfrm>
          <a:prstGeom prst="rect">
            <a:avLst/>
          </a:prstGeom>
        </p:spPr>
        <p:txBody>
          <a:bodyPr wrap="square">
            <a:spAutoFit/>
          </a:bodyPr>
          <a:lstStyle/>
          <a:p>
            <a:r>
              <a:rPr lang="tr-TR" dirty="0"/>
              <a:t>Görüntü ön işleme adımından sonra oluşan görüntü</a:t>
            </a:r>
          </a:p>
        </p:txBody>
      </p:sp>
    </p:spTree>
    <p:extLst>
      <p:ext uri="{BB962C8B-B14F-4D97-AF65-F5344CB8AC3E}">
        <p14:creationId xmlns:p14="http://schemas.microsoft.com/office/powerpoint/2010/main" val="424277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83568" y="260648"/>
            <a:ext cx="7056784" cy="830997"/>
          </a:xfrm>
          <a:prstGeom prst="rect">
            <a:avLst/>
          </a:prstGeom>
        </p:spPr>
        <p:txBody>
          <a:bodyPr wrap="square">
            <a:spAutoFit/>
          </a:bodyPr>
          <a:lstStyle/>
          <a:p>
            <a:r>
              <a:rPr lang="tr-TR" sz="2400" b="1" dirty="0"/>
              <a:t>Nesne bulma ve özellik çıkarımı işlemi aşaması (Object detection and feature extraction stage)</a:t>
            </a:r>
          </a:p>
        </p:txBody>
      </p:sp>
      <p:sp>
        <p:nvSpPr>
          <p:cNvPr id="7" name="Dikdörtgen 6"/>
          <p:cNvSpPr/>
          <p:nvPr/>
        </p:nvSpPr>
        <p:spPr>
          <a:xfrm>
            <a:off x="1259632" y="1412777"/>
            <a:ext cx="6984776" cy="1754326"/>
          </a:xfrm>
          <a:prstGeom prst="rect">
            <a:avLst/>
          </a:prstGeom>
        </p:spPr>
        <p:txBody>
          <a:bodyPr wrap="square">
            <a:spAutoFit/>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p:txBody>
      </p:sp>
      <p:sp>
        <p:nvSpPr>
          <p:cNvPr id="8" name="Dikdörtgen 7"/>
          <p:cNvSpPr/>
          <p:nvPr/>
        </p:nvSpPr>
        <p:spPr>
          <a:xfrm>
            <a:off x="827584" y="3645023"/>
            <a:ext cx="6912768" cy="830997"/>
          </a:xfrm>
          <a:prstGeom prst="rect">
            <a:avLst/>
          </a:prstGeom>
        </p:spPr>
        <p:txBody>
          <a:bodyPr wrap="square">
            <a:spAutoFit/>
          </a:bodyPr>
          <a:lstStyle/>
          <a:p>
            <a:r>
              <a:rPr lang="tr-TR" sz="2400" b="1" dirty="0"/>
              <a:t>Sınıflandırma işlemi aşamasına ait </a:t>
            </a:r>
            <a:r>
              <a:rPr lang="tr-TR" sz="2400" b="1" dirty="0" smtClean="0"/>
              <a:t>adımlar </a:t>
            </a:r>
            <a:r>
              <a:rPr lang="tr-TR" sz="2400" b="1" dirty="0"/>
              <a:t> </a:t>
            </a:r>
            <a:r>
              <a:rPr lang="tr-TR" sz="2400" b="1" dirty="0" smtClean="0"/>
              <a:t>  (Classification </a:t>
            </a:r>
            <a:r>
              <a:rPr lang="tr-TR" sz="2400" b="1" dirty="0"/>
              <a:t>stage steps)</a:t>
            </a:r>
          </a:p>
        </p:txBody>
      </p:sp>
      <p:sp>
        <p:nvSpPr>
          <p:cNvPr id="9" name="Dikdörtgen 8"/>
          <p:cNvSpPr/>
          <p:nvPr/>
        </p:nvSpPr>
        <p:spPr>
          <a:xfrm>
            <a:off x="1259632" y="4476020"/>
            <a:ext cx="6768752" cy="1477328"/>
          </a:xfrm>
          <a:prstGeom prst="rect">
            <a:avLst/>
          </a:prstGeom>
        </p:spPr>
        <p:txBody>
          <a:bodyPr wrap="square">
            <a:spAutoFit/>
          </a:bodyPr>
          <a:lstStyle/>
          <a:p>
            <a:r>
              <a:rPr lang="tr-TR" dirty="0"/>
              <a:t>Kümeleme, fiziksel veya soyut nesneleri benzer nesne sınıfları içerisinde gruplama sürecidir </a:t>
            </a:r>
            <a:r>
              <a:rPr lang="tr-TR" dirty="0" smtClean="0"/>
              <a:t>. </a:t>
            </a:r>
            <a:r>
              <a:rPr lang="tr-TR" dirty="0"/>
              <a:t>Veri kümeleme, küme analizi olarak da tanımlanmaktadır. Kümeleme analizinde desen, nokta veya nesnelerin doğal olarak gruplandırılması yapılmaktadır. Kümeleme analizi ile çok değişkenli özellikler içeren veriler kümelendirilebilmektedir. </a:t>
            </a:r>
          </a:p>
        </p:txBody>
      </p:sp>
    </p:spTree>
    <p:extLst>
      <p:ext uri="{BB962C8B-B14F-4D97-AF65-F5344CB8AC3E}">
        <p14:creationId xmlns:p14="http://schemas.microsoft.com/office/powerpoint/2010/main" val="304038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188640"/>
            <a:ext cx="6480720" cy="830997"/>
          </a:xfrm>
          <a:prstGeom prst="rect">
            <a:avLst/>
          </a:prstGeom>
        </p:spPr>
        <p:txBody>
          <a:bodyPr wrap="square">
            <a:spAutoFit/>
          </a:bodyPr>
          <a:lstStyle/>
          <a:p>
            <a:r>
              <a:rPr lang="en-US" sz="2400" b="1" dirty="0"/>
              <a:t>K-means kümeleme yöntemi (K-means clustering method</a:t>
            </a:r>
            <a:r>
              <a:rPr lang="en-US" sz="2400" b="1" dirty="0" smtClean="0"/>
              <a:t>)</a:t>
            </a:r>
            <a:endParaRPr lang="tr-TR" sz="2400" b="1" dirty="0"/>
          </a:p>
        </p:txBody>
      </p:sp>
      <p:sp>
        <p:nvSpPr>
          <p:cNvPr id="5" name="Dikdörtgen 4"/>
          <p:cNvSpPr/>
          <p:nvPr/>
        </p:nvSpPr>
        <p:spPr>
          <a:xfrm>
            <a:off x="683568" y="1124745"/>
            <a:ext cx="7488832" cy="1477328"/>
          </a:xfrm>
          <a:prstGeom prst="rect">
            <a:avLst/>
          </a:prstGeom>
        </p:spPr>
        <p:txBody>
          <a:bodyPr wrap="square">
            <a:spAutoFit/>
          </a:bodyPr>
          <a:lstStyle/>
          <a:p>
            <a:r>
              <a:rPr lang="tr-TR" dirty="0" smtClean="0"/>
              <a:t>K- means </a:t>
            </a:r>
            <a:r>
              <a:rPr lang="tr-TR" dirty="0"/>
              <a:t>algoritması, N adet veri nesnesinin K adet kümeye bölünmesidir. K-means kümeleme, karesel hatayı en aza indirgemek için N tane veriyi K adet kümeye bölümlemeyi amaçlamaktadır </a:t>
            </a:r>
            <a:r>
              <a:rPr lang="tr-TR" dirty="0" smtClean="0"/>
              <a:t>. K- means </a:t>
            </a:r>
            <a:r>
              <a:rPr lang="tr-TR" dirty="0"/>
              <a:t>algoritmasının temel amacı bölümleme sonucunda elde edilen küme içindeki verilerin benzerliklerinin maksimum, kümeler arasındaki benzerliklerin ise minimum olmasıdır.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60" y="2708920"/>
            <a:ext cx="3816424"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ikdörtgen 5"/>
          <p:cNvSpPr/>
          <p:nvPr/>
        </p:nvSpPr>
        <p:spPr>
          <a:xfrm>
            <a:off x="4788024" y="4725144"/>
            <a:ext cx="3768789" cy="369332"/>
          </a:xfrm>
          <a:prstGeom prst="rect">
            <a:avLst/>
          </a:prstGeom>
        </p:spPr>
        <p:txBody>
          <a:bodyPr wrap="none">
            <a:spAutoFit/>
          </a:bodyPr>
          <a:lstStyle/>
          <a:p>
            <a:r>
              <a:rPr lang="tr-TR" dirty="0"/>
              <a:t>K-means algoritmasının akış diyagramı</a:t>
            </a:r>
          </a:p>
        </p:txBody>
      </p:sp>
    </p:spTree>
    <p:extLst>
      <p:ext uri="{BB962C8B-B14F-4D97-AF65-F5344CB8AC3E}">
        <p14:creationId xmlns:p14="http://schemas.microsoft.com/office/powerpoint/2010/main" val="122103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16632"/>
            <a:ext cx="2695290" cy="461665"/>
          </a:xfrm>
          <a:prstGeom prst="rect">
            <a:avLst/>
          </a:prstGeom>
        </p:spPr>
        <p:txBody>
          <a:bodyPr wrap="none">
            <a:spAutoFit/>
          </a:bodyPr>
          <a:lstStyle/>
          <a:p>
            <a:r>
              <a:rPr lang="tr-TR" sz="2400" b="1" dirty="0"/>
              <a:t>DENEYSEL ÇALIŞMA</a:t>
            </a:r>
          </a:p>
        </p:txBody>
      </p:sp>
      <p:sp>
        <p:nvSpPr>
          <p:cNvPr id="5" name="Dikdörtgen 4"/>
          <p:cNvSpPr/>
          <p:nvPr/>
        </p:nvSpPr>
        <p:spPr>
          <a:xfrm>
            <a:off x="481232" y="692697"/>
            <a:ext cx="7979200" cy="1754326"/>
          </a:xfrm>
          <a:prstGeom prst="rect">
            <a:avLst/>
          </a:prstGeom>
        </p:spPr>
        <p:txBody>
          <a:bodyPr wrap="square">
            <a:spAutoFit/>
          </a:bodyPr>
          <a:lstStyle/>
          <a:p>
            <a:r>
              <a:rPr lang="tr-TR" dirty="0"/>
              <a:t>Önerilen yöntem ile ortamda bulunan fındıkların tespit edilerek kümelenmesine yönelik deneysel çalışma yapılmaktadır. Çalışmada 1.3 Megapiksel CMOS, 640 x 480 çözünürlükteki Logitech C110 USB kamera kullanılarak görüntüler alınmaktadır. Alınan görüntüler, Ubuntu 12.04 işletim sistemine sahip bir bilgisayar üzerinde işlenmektedir. Görüntülerin işlenmesi ve sınıflandırılması aşamalarında OpenCV Kütüphanesi ve Weka yazılımları kullanılmaktadır.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3303"/>
            <a:ext cx="7488832"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ikdörtgen 5"/>
          <p:cNvSpPr/>
          <p:nvPr/>
        </p:nvSpPr>
        <p:spPr>
          <a:xfrm>
            <a:off x="1403648" y="5369528"/>
            <a:ext cx="5976664" cy="1200329"/>
          </a:xfrm>
          <a:prstGeom prst="rect">
            <a:avLst/>
          </a:prstGeom>
        </p:spPr>
        <p:txBody>
          <a:bodyPr wrap="square">
            <a:spAutoFit/>
          </a:bodyPr>
          <a:lstStyle/>
          <a:p>
            <a:r>
              <a:rPr lang="tr-TR" dirty="0"/>
              <a:t>Deneysel çalışmadan alınan örnek görüntü, (a) Kameradan alınan görüntü, (b) Ön işleme aşamasından sonra elde edilen görüntü, (c) Nesne bulma ve özellik çıkarım işleminde elde edilen görüntü. </a:t>
            </a:r>
          </a:p>
        </p:txBody>
      </p:sp>
    </p:spTree>
    <p:extLst>
      <p:ext uri="{BB962C8B-B14F-4D97-AF65-F5344CB8AC3E}">
        <p14:creationId xmlns:p14="http://schemas.microsoft.com/office/powerpoint/2010/main" val="302262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16633"/>
            <a:ext cx="8568952" cy="2376264"/>
          </a:xfrm>
          <a:prstGeom prst="rect">
            <a:avLst/>
          </a:prstGeom>
        </p:spPr>
        <p:txBody>
          <a:bodyPr wrap="square">
            <a:spAutoFit/>
          </a:bodyPr>
          <a:lstStyle/>
          <a:p>
            <a:r>
              <a:rPr lang="tr-TR" dirty="0"/>
              <a:t>Bu işlemden sonra görüntü ön işleme aşamasına geçilmektedir. Görüntü ön işleme aşamasında, resim üzerinde filtreleme, grileştirme, eşikleşme ve morfolojik işlem uygulanmaktadır. Bu işlem basamakları sonucunda elde edilen görüntü ş</a:t>
            </a:r>
            <a:r>
              <a:rPr lang="tr-TR" dirty="0" smtClean="0"/>
              <a:t>ekil </a:t>
            </a:r>
            <a:r>
              <a:rPr lang="tr-TR" dirty="0"/>
              <a:t>(b)’de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a:t>
            </a:r>
            <a:r>
              <a:rPr lang="tr-TR" dirty="0" smtClean="0"/>
              <a:t>(c</a:t>
            </a:r>
            <a:r>
              <a:rPr lang="tr-TR" dirty="0"/>
              <a:t>)’de ortamda bulunan nesnelerin dış hatları ve indis numaraları sunulmaktadır.</a:t>
            </a:r>
          </a:p>
        </p:txBody>
      </p:sp>
      <p:sp>
        <p:nvSpPr>
          <p:cNvPr id="5" name="Dikdörtgen 4"/>
          <p:cNvSpPr/>
          <p:nvPr/>
        </p:nvSpPr>
        <p:spPr>
          <a:xfrm>
            <a:off x="323528" y="2492897"/>
            <a:ext cx="8208912" cy="1477328"/>
          </a:xfrm>
          <a:prstGeom prst="rect">
            <a:avLst/>
          </a:prstGeom>
        </p:spPr>
        <p:txBody>
          <a:bodyPr wrap="square">
            <a:spAutoFit/>
          </a:bodyPr>
          <a:lstStyle/>
          <a:p>
            <a:r>
              <a:rPr lang="tr-TR" dirty="0"/>
              <a:t>Ortalama tabanlı ve K-means algoritmasına göre kümeleme işleminde, piksel cinsinden bulunan alan değerleri kullanılarak küme merkezleri elde edilmektedir. Küme merkezleri elde edilirken çalışma ortamına 150 adet fındık yerleştirilerek bilgi veritabanı oluşturulmaktadır. Ortalama tabanlı ve K-means algoritmaları kullanılarak elde edilen küme merkezleri tablo 1’de sunulmaktadır.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198991"/>
            <a:ext cx="4608512" cy="223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70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97256" y="116632"/>
            <a:ext cx="7459120" cy="923330"/>
          </a:xfrm>
          <a:prstGeom prst="rect">
            <a:avLst/>
          </a:prstGeom>
        </p:spPr>
        <p:txBody>
          <a:bodyPr wrap="square">
            <a:spAutoFit/>
          </a:bodyPr>
          <a:lstStyle/>
          <a:p>
            <a:r>
              <a:rPr lang="tr-TR" dirty="0"/>
              <a:t>Örnek çalışmada ortamda bulunan 25 adet fındık önerilen yöntem kullanılarak %100 başarım oranı ile tespit edilmektedir. Ayrıca, çalışmanın yöntem kısmında sunulan kümeleme metotlarına göre fındıklar ayrıştırılmaktadır.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39962"/>
            <a:ext cx="3543247" cy="505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4355976" y="1772816"/>
            <a:ext cx="4572000" cy="2862322"/>
          </a:xfrm>
          <a:prstGeom prst="rect">
            <a:avLst/>
          </a:prstGeom>
        </p:spPr>
        <p:txBody>
          <a:bodyPr>
            <a:spAutoFit/>
          </a:bodyPr>
          <a:lstStyle/>
          <a:p>
            <a:r>
              <a:rPr lang="tr-TR" dirty="0"/>
              <a:t>Tablo 2’de örnek çalışmada elde edilen bazı veriler sunulmaktadır. Bulunan fındıkların indis numarası, piksel cinsinden görüntü düzleminde kaplamış oldukları alan, mm2 cinsinden hesaplanan alan, ortalama tabanlı yöntem ve </a:t>
            </a:r>
            <a:r>
              <a:rPr lang="tr-TR" dirty="0" smtClean="0"/>
              <a:t>K-means </a:t>
            </a:r>
            <a:r>
              <a:rPr lang="tr-TR" dirty="0"/>
              <a:t>algoritması kullanılarak hangi fındığın hangi kümeye girdiğini gösteren bilgiler sunulmaktadır. Sunulan örnek çalışmada, iki yöntem ile kümelemenin %92 oranda benzerlik gösterdiği gözlenmektedir.</a:t>
            </a:r>
          </a:p>
        </p:txBody>
      </p:sp>
    </p:spTree>
    <p:extLst>
      <p:ext uri="{BB962C8B-B14F-4D97-AF65-F5344CB8AC3E}">
        <p14:creationId xmlns:p14="http://schemas.microsoft.com/office/powerpoint/2010/main" val="120694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16633"/>
            <a:ext cx="7992888" cy="1754326"/>
          </a:xfrm>
          <a:prstGeom prst="rect">
            <a:avLst/>
          </a:prstGeom>
        </p:spPr>
        <p:txBody>
          <a:bodyPr wrap="square">
            <a:spAutoFit/>
          </a:bodyPr>
          <a:lstStyle/>
          <a:p>
            <a:r>
              <a:rPr lang="tr-TR" dirty="0"/>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dirty="0" smtClean="0"/>
              <a:t>K-means </a:t>
            </a:r>
            <a:r>
              <a:rPr lang="tr-TR" dirty="0"/>
              <a:t>ve ortalama tabanlı kümeleme yöntemleri kullanılarak yapılan sınıflama sonuçlarındaki benzeşen fındık sayısı ve iki yöntemin benzerlik oranları tablo 3’te sunulmaktadır.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32" y="2132856"/>
            <a:ext cx="8570662" cy="261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59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340164"/>
            <a:ext cx="3600400" cy="2308324"/>
          </a:xfrm>
          <a:prstGeom prst="rect">
            <a:avLst/>
          </a:prstGeom>
        </p:spPr>
        <p:txBody>
          <a:bodyPr wrap="square">
            <a:spAutoFit/>
          </a:bodyPr>
          <a:lstStyle/>
          <a:p>
            <a:r>
              <a:rPr lang="tr-TR" dirty="0" smtClean="0"/>
              <a:t>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endParaRPr lang="tr-TR" dirty="0"/>
          </a:p>
        </p:txBody>
      </p:sp>
      <p:sp>
        <p:nvSpPr>
          <p:cNvPr id="4" name="Dikdörtgen 3"/>
          <p:cNvSpPr/>
          <p:nvPr/>
        </p:nvSpPr>
        <p:spPr>
          <a:xfrm>
            <a:off x="4283968" y="2492896"/>
            <a:ext cx="4572000" cy="2585323"/>
          </a:xfrm>
          <a:prstGeom prst="rect">
            <a:avLst/>
          </a:prstGeom>
        </p:spPr>
        <p:txBody>
          <a:bodyPr>
            <a:spAutoFit/>
          </a:bodyPr>
          <a:lstStyle/>
          <a:p>
            <a:r>
              <a:rPr lang="tr-TR" dirty="0" smtClean="0"/>
              <a:t>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a:t>
            </a:r>
            <a:endParaRPr lang="tr-TR" dirty="0"/>
          </a:p>
        </p:txBody>
      </p:sp>
    </p:spTree>
    <p:extLst>
      <p:ext uri="{BB962C8B-B14F-4D97-AF65-F5344CB8AC3E}">
        <p14:creationId xmlns:p14="http://schemas.microsoft.com/office/powerpoint/2010/main" val="102715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95536" y="332656"/>
            <a:ext cx="4572000" cy="2585323"/>
          </a:xfrm>
          <a:prstGeom prst="rect">
            <a:avLst/>
          </a:prstGeom>
        </p:spPr>
        <p:txBody>
          <a:bodyPr>
            <a:spAutoFit/>
          </a:bodyPr>
          <a:lstStyle/>
          <a:p>
            <a:r>
              <a:rPr lang="tr-TR" dirty="0" smtClean="0"/>
              <a:t>Eşikleme yöntemleri 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endParaRPr lang="tr-TR" dirty="0"/>
          </a:p>
        </p:txBody>
      </p:sp>
      <p:sp>
        <p:nvSpPr>
          <p:cNvPr id="4" name="Dikdörtgen 3"/>
          <p:cNvSpPr/>
          <p:nvPr/>
        </p:nvSpPr>
        <p:spPr>
          <a:xfrm>
            <a:off x="611560" y="3218688"/>
            <a:ext cx="2277418" cy="369332"/>
          </a:xfrm>
          <a:prstGeom prst="rect">
            <a:avLst/>
          </a:prstGeom>
        </p:spPr>
        <p:txBody>
          <a:bodyPr wrap="none">
            <a:spAutoFit/>
          </a:bodyPr>
          <a:lstStyle/>
          <a:p>
            <a:r>
              <a:rPr lang="tr-TR" dirty="0" smtClean="0"/>
              <a:t>- Çok seviyeli eşikleme</a:t>
            </a:r>
            <a:endParaRPr lang="tr-TR" dirty="0"/>
          </a:p>
        </p:txBody>
      </p:sp>
      <p:sp>
        <p:nvSpPr>
          <p:cNvPr id="5" name="Dikdörtgen 4"/>
          <p:cNvSpPr/>
          <p:nvPr/>
        </p:nvSpPr>
        <p:spPr>
          <a:xfrm>
            <a:off x="611560" y="3558588"/>
            <a:ext cx="3670044" cy="369332"/>
          </a:xfrm>
          <a:prstGeom prst="rect">
            <a:avLst/>
          </a:prstGeom>
        </p:spPr>
        <p:txBody>
          <a:bodyPr wrap="none">
            <a:spAutoFit/>
          </a:bodyPr>
          <a:lstStyle/>
          <a:p>
            <a:r>
              <a:rPr lang="tr-TR" dirty="0" smtClean="0"/>
              <a:t>- Maksimum entropi tabanlı eşikleme</a:t>
            </a:r>
            <a:endParaRPr lang="tr-TR" dirty="0"/>
          </a:p>
        </p:txBody>
      </p:sp>
      <p:sp>
        <p:nvSpPr>
          <p:cNvPr id="6" name="Dikdörtgen 5"/>
          <p:cNvSpPr/>
          <p:nvPr/>
        </p:nvSpPr>
        <p:spPr>
          <a:xfrm>
            <a:off x="626464" y="3927920"/>
            <a:ext cx="3279937" cy="369332"/>
          </a:xfrm>
          <a:prstGeom prst="rect">
            <a:avLst/>
          </a:prstGeom>
        </p:spPr>
        <p:txBody>
          <a:bodyPr wrap="none">
            <a:spAutoFit/>
          </a:bodyPr>
          <a:lstStyle/>
          <a:p>
            <a:r>
              <a:rPr lang="tr-TR" dirty="0" smtClean="0"/>
              <a:t>- Bulanık mantık tabanlı eşikleme</a:t>
            </a:r>
            <a:endParaRPr lang="tr-TR" dirty="0"/>
          </a:p>
        </p:txBody>
      </p:sp>
    </p:spTree>
    <p:extLst>
      <p:ext uri="{BB962C8B-B14F-4D97-AF65-F5344CB8AC3E}">
        <p14:creationId xmlns:p14="http://schemas.microsoft.com/office/powerpoint/2010/main" val="102715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79512" y="116633"/>
            <a:ext cx="7488832" cy="2862322"/>
          </a:xfrm>
          <a:prstGeom prst="rect">
            <a:avLst/>
          </a:prstGeom>
        </p:spPr>
        <p:txBody>
          <a:bodyPr wrap="square">
            <a:spAutoFit/>
          </a:bodyPr>
          <a:lstStyle/>
          <a:p>
            <a:r>
              <a:rPr lang="tr-TR" b="1" dirty="0" smtClean="0"/>
              <a:t>Morfolojik işlemler</a:t>
            </a:r>
            <a:r>
              <a:rPr lang="tr-TR" dirty="0" smtClean="0"/>
              <a:t> : </a:t>
            </a:r>
          </a:p>
          <a:p>
            <a:r>
              <a:rPr lang="tr-TR" dirty="0" smtClean="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068960"/>
            <a:ext cx="6912768" cy="251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637928" y="5661248"/>
            <a:ext cx="4572000" cy="646331"/>
          </a:xfrm>
          <a:prstGeom prst="rect">
            <a:avLst/>
          </a:prstGeom>
        </p:spPr>
        <p:txBody>
          <a:bodyPr>
            <a:spAutoFit/>
          </a:bodyPr>
          <a:lstStyle/>
          <a:p>
            <a:r>
              <a:rPr lang="tr-TR" dirty="0" smtClean="0"/>
              <a:t>Morfoljik işlemler. Sırası ile morfolojik açma, üst şapka ve alt şapka işlemleri </a:t>
            </a:r>
            <a:endParaRPr lang="tr-TR" dirty="0"/>
          </a:p>
        </p:txBody>
      </p:sp>
    </p:spTree>
    <p:extLst>
      <p:ext uri="{BB962C8B-B14F-4D97-AF65-F5344CB8AC3E}">
        <p14:creationId xmlns:p14="http://schemas.microsoft.com/office/powerpoint/2010/main" val="102715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07504" y="188640"/>
            <a:ext cx="8640960" cy="1477328"/>
          </a:xfrm>
          <a:prstGeom prst="rect">
            <a:avLst/>
          </a:prstGeom>
        </p:spPr>
        <p:txBody>
          <a:bodyPr wrap="square">
            <a:spAutoFit/>
          </a:bodyPr>
          <a:lstStyle/>
          <a:p>
            <a:r>
              <a:rPr lang="tr-TR" dirty="0" smtClean="0"/>
              <a:t>Belirli bir açıda yönlendirilmiş çizgisel bir yapılandırma elamanı fundus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32" y="2060848"/>
            <a:ext cx="6744864" cy="230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691680" y="4387121"/>
            <a:ext cx="5220072" cy="646331"/>
          </a:xfrm>
          <a:prstGeom prst="rect">
            <a:avLst/>
          </a:prstGeom>
        </p:spPr>
        <p:txBody>
          <a:bodyPr wrap="square">
            <a:spAutoFit/>
          </a:bodyPr>
          <a:lstStyle/>
          <a:p>
            <a:r>
              <a:rPr lang="tr-TR" dirty="0" smtClean="0"/>
              <a:t>Morfolojik işlem döngü sonucu. Sırasıyla morfolojik açma, üst-şapka ve alt-şapka sonuçları</a:t>
            </a:r>
            <a:endParaRPr lang="tr-TR" dirty="0"/>
          </a:p>
        </p:txBody>
      </p:sp>
    </p:spTree>
    <p:extLst>
      <p:ext uri="{BB962C8B-B14F-4D97-AF65-F5344CB8AC3E}">
        <p14:creationId xmlns:p14="http://schemas.microsoft.com/office/powerpoint/2010/main" val="102715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260649"/>
            <a:ext cx="6120680" cy="1512168"/>
          </a:xfrm>
          <a:prstGeom prst="rect">
            <a:avLst/>
          </a:prstGeom>
        </p:spPr>
        <p:txBody>
          <a:bodyPr wrap="square">
            <a:spAutoFit/>
          </a:bodyPr>
          <a:lstStyle/>
          <a:p>
            <a:r>
              <a:rPr lang="tr-TR" dirty="0" smtClean="0"/>
              <a:t>Daha sonra, M. D. Saleh vd. tarafından önerilen matematiksel ifade kullanılmış ve elde edilen sonuçlar bu matematiksel ifadeye göre nihai sonuca ulaşmıştır. M. D. Saleh vd. morfolojik açma işleminin üzerine üst-şapka sonucu eklenerek elde edilen sonuç alt-şapka sonucundan çıkarılır. </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4752528" cy="243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025860" y="4447715"/>
            <a:ext cx="4572000" cy="646331"/>
          </a:xfrm>
          <a:prstGeom prst="rect">
            <a:avLst/>
          </a:prstGeom>
        </p:spPr>
        <p:txBody>
          <a:bodyPr>
            <a:spAutoFit/>
          </a:bodyPr>
          <a:lstStyle/>
          <a:p>
            <a:r>
              <a:rPr lang="tr-TR" dirty="0" smtClean="0"/>
              <a:t>Önerilen yöntem sonucu. İkinci görüntü ilk görüntünün tersi alınmış halidir.</a:t>
            </a:r>
            <a:endParaRPr lang="tr-TR" dirty="0"/>
          </a:p>
        </p:txBody>
      </p:sp>
    </p:spTree>
    <p:extLst>
      <p:ext uri="{BB962C8B-B14F-4D97-AF65-F5344CB8AC3E}">
        <p14:creationId xmlns:p14="http://schemas.microsoft.com/office/powerpoint/2010/main" val="10271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3" y="116633"/>
            <a:ext cx="619268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1403648" y="5157192"/>
            <a:ext cx="5544616" cy="1224136"/>
          </a:xfrm>
          <a:prstGeom prst="rect">
            <a:avLst/>
          </a:prstGeom>
        </p:spPr>
        <p:txBody>
          <a:bodyPr wrap="square">
            <a:spAutoFit/>
          </a:bodyPr>
          <a:lstStyle/>
          <a:p>
            <a:r>
              <a:rPr lang="tr-TR" dirty="0" smtClean="0"/>
              <a:t>Performans İyileştirme Sonuçları. Birinci satırlar eşikleme sonuçlarını, ikinci satırlar iyileştirme sonuçlarını göstermektedir. Orijinal görüntünün altındaki görüntüler 1.manuel bölütlenmiş gerçek zemin görüntüleridir.</a:t>
            </a:r>
            <a:endParaRPr lang="tr-TR" dirty="0"/>
          </a:p>
        </p:txBody>
      </p:sp>
    </p:spTree>
    <p:extLst>
      <p:ext uri="{BB962C8B-B14F-4D97-AF65-F5344CB8AC3E}">
        <p14:creationId xmlns:p14="http://schemas.microsoft.com/office/powerpoint/2010/main" val="56174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80920" cy="2808312"/>
          </a:xfrm>
        </p:spPr>
        <p:txBody>
          <a:bodyPr>
            <a:normAutofit/>
          </a:bodyPr>
          <a:lstStyle/>
          <a:p>
            <a:r>
              <a:rPr lang="tr-TR" dirty="0" smtClean="0"/>
              <a:t>GÖRÜNTÜ İŞLEME TEKNİKLERİ VE KÜMELEME YÖNTEMLERİ KULLANILARAK FINDIK MEYVESİNİN TESPİT VE SINIFLANDIRILMASI </a:t>
            </a:r>
            <a:endParaRPr lang="tr-TR" dirty="0"/>
          </a:p>
        </p:txBody>
      </p:sp>
    </p:spTree>
    <p:extLst>
      <p:ext uri="{BB962C8B-B14F-4D97-AF65-F5344CB8AC3E}">
        <p14:creationId xmlns:p14="http://schemas.microsoft.com/office/powerpoint/2010/main" val="128994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251520" y="116632"/>
            <a:ext cx="8496944" cy="646331"/>
          </a:xfrm>
          <a:prstGeom prst="rect">
            <a:avLst/>
          </a:prstGeom>
        </p:spPr>
        <p:txBody>
          <a:bodyPr wrap="square">
            <a:spAutoFit/>
          </a:bodyPr>
          <a:lstStyle/>
          <a:p>
            <a:r>
              <a:rPr lang="tr-TR" dirty="0"/>
              <a:t>Ortamda bulunan aynı nesnelerin tespit edilerek, sınıflandırılmasına yönelik yapılan çalışmada üç aşamalı bir yöntem önerilmektedir.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58" y="908720"/>
            <a:ext cx="3205261"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ikdörtgen 6"/>
          <p:cNvSpPr/>
          <p:nvPr/>
        </p:nvSpPr>
        <p:spPr>
          <a:xfrm>
            <a:off x="3923928" y="2136339"/>
            <a:ext cx="4572000" cy="2585323"/>
          </a:xfrm>
          <a:prstGeom prst="rect">
            <a:avLst/>
          </a:prstGeom>
        </p:spPr>
        <p:txBody>
          <a:bodyPr>
            <a:spAutoFit/>
          </a:bodyPr>
          <a:lstStyle/>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425409428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1310</Words>
  <Application>Microsoft Office PowerPoint</Application>
  <PresentationFormat>Ekran Gösterisi (4:3)</PresentationFormat>
  <Paragraphs>40</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Ofis Teması</vt:lpstr>
      <vt:lpstr>RETİNA KAN DAMARLARINI ÇIKARMAK İÇİN EŞİKLEME TEMELLİ MORFOLOJİK BİR YÖNTEM </vt:lpstr>
      <vt:lpstr>PowerPoint Sunusu</vt:lpstr>
      <vt:lpstr>PowerPoint Sunusu</vt:lpstr>
      <vt:lpstr>PowerPoint Sunusu</vt:lpstr>
      <vt:lpstr>PowerPoint Sunusu</vt:lpstr>
      <vt:lpstr>PowerPoint Sunusu</vt:lpstr>
      <vt:lpstr>PowerPoint Sunusu</vt:lpstr>
      <vt:lpstr>GÖRÜNTÜ İŞLEME TEKNİKLERİ VE KÜMELEME YÖNTEMLERİ KULLANILARAK FINDIK MEYVESİNİN TESPİT VE SINIFLANDIRILMASI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osman önder</dc:creator>
  <cp:lastModifiedBy>osman önder</cp:lastModifiedBy>
  <cp:revision>12</cp:revision>
  <dcterms:created xsi:type="dcterms:W3CDTF">2022-12-14T21:26:39Z</dcterms:created>
  <dcterms:modified xsi:type="dcterms:W3CDTF">2022-12-15T19:44:38Z</dcterms:modified>
</cp:coreProperties>
</file>