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  <p:sldMasterId id="2147483722" r:id="rId3"/>
    <p:sldMasterId id="2147483734" r:id="rId4"/>
    <p:sldMasterId id="2147483740" r:id="rId5"/>
    <p:sldMasterId id="2147483745" r:id="rId6"/>
    <p:sldMasterId id="2147483750" r:id="rId7"/>
  </p:sldMasterIdLst>
  <p:sldIdLst>
    <p:sldId id="256" r:id="rId8"/>
    <p:sldId id="261" r:id="rId9"/>
    <p:sldId id="262" r:id="rId10"/>
    <p:sldId id="263" r:id="rId11"/>
    <p:sldId id="264" r:id="rId12"/>
    <p:sldId id="271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rgbClr val="000000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60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8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157885" y="2474914"/>
            <a:ext cx="1204383" cy="3646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544734" y="2474914"/>
            <a:ext cx="3409951" cy="3646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50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07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23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990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591301" y="3155951"/>
            <a:ext cx="2222500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17001" y="3155951"/>
            <a:ext cx="2224617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83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9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941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733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08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63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189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980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075334" y="2500313"/>
            <a:ext cx="1166284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572251" y="2500313"/>
            <a:ext cx="3299883" cy="3714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733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187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00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603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591301" y="3155951"/>
            <a:ext cx="2222500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17001" y="3155951"/>
            <a:ext cx="2224617" cy="305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860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373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00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28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269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309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312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075334" y="2500313"/>
            <a:ext cx="1166284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572251" y="2500313"/>
            <a:ext cx="3299883" cy="3714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523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oorbla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aarse biblioth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981" b="2019"/>
          <a:stretch>
            <a:fillRect/>
          </a:stretch>
        </p:blipFill>
        <p:spPr bwMode="auto">
          <a:xfrm>
            <a:off x="1" y="0"/>
            <a:ext cx="6100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4" name="Picture 14" descr="Logo Powerpoin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432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met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aarse biblioth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981" b="2019"/>
          <a:stretch>
            <a:fillRect/>
          </a:stretch>
        </p:blipFill>
        <p:spPr bwMode="auto">
          <a:xfrm>
            <a:off x="1" y="0"/>
            <a:ext cx="6100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chemeClr val="tx1"/>
              </a:solidFill>
            </a:endParaRPr>
          </a:p>
        </p:txBody>
      </p:sp>
      <p:pic>
        <p:nvPicPr>
          <p:cNvPr id="6" name="Picture 13" descr="Logo Powerpoin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65904" y="2474908"/>
            <a:ext cx="4800635" cy="9413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/>
              <a:defRPr sz="2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44736" y="3513150"/>
            <a:ext cx="4857784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tabLst/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841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houdsopgave let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arse biblioth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981" b="2019"/>
          <a:stretch>
            <a:fillRect/>
          </a:stretch>
        </p:blipFill>
        <p:spPr bwMode="auto">
          <a:xfrm>
            <a:off x="1" y="0"/>
            <a:ext cx="6100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chemeClr val="tx1"/>
              </a:solidFill>
            </a:endParaRPr>
          </a:p>
        </p:txBody>
      </p:sp>
      <p:pic>
        <p:nvPicPr>
          <p:cNvPr id="6" name="Picture 11" descr="Logo Powerpoin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6572282" y="2500307"/>
            <a:ext cx="4667255" cy="57150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90728" y="3157104"/>
            <a:ext cx="4648809" cy="3057979"/>
          </a:xfrm>
          <a:prstGeom prst="rect">
            <a:avLst/>
          </a:prstGeom>
        </p:spPr>
        <p:txBody>
          <a:bodyPr/>
          <a:lstStyle>
            <a:lvl1pPr marL="234950" indent="-234950">
              <a:buFont typeface="+mj-lt"/>
              <a:buAutoNum type="alphaLcPeriod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4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3068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rgbClr val="FFFFFF"/>
              </a:solidFill>
            </a:endParaRPr>
          </a:p>
        </p:txBody>
      </p:sp>
      <p:sp>
        <p:nvSpPr>
          <p:cNvPr id="5" name="shpTekst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7" y="1233039"/>
            <a:ext cx="10462717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 spc="-60" baseline="0">
                <a:solidFill>
                  <a:srgbClr val="2494C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493144" y="1798626"/>
            <a:ext cx="10477573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hpTitel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hpKleurvlakBoven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hpBeeldmerk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8B7F55-54DC-4A04-BA4C-8CD1066FBFF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895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F6A-96A6-4921-9167-F1B0D2BF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9623-7668-4826-A1E7-FE733B9A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D3A-A295-4D65-A99C-2EF829539ADF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7F3ED-45E7-4210-A57F-A2FE37F3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215CE-5FA6-4591-BE7A-091C7FC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3D38-81D5-42F9-803B-CBC2B0319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7211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shpFoto" descr="Afb 1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811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8" descr="Logo Powerpoin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544733" y="3511550"/>
            <a:ext cx="2296584" cy="260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44518" y="3511550"/>
            <a:ext cx="2298700" cy="260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8639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/>
          </a:p>
        </p:txBody>
      </p:sp>
      <p:pic>
        <p:nvPicPr>
          <p:cNvPr id="5" name="shpFoto" descr="Afb 2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811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Logo Powerpoin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65904" y="2474908"/>
            <a:ext cx="4800635" cy="9413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/>
              <a:defRPr sz="2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44736" y="3513150"/>
            <a:ext cx="4857784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tabLst/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729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houdsopgave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/>
          </a:p>
        </p:txBody>
      </p:sp>
      <p:pic>
        <p:nvPicPr>
          <p:cNvPr id="5" name="shpFoto" descr="Afb_inhoud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6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Logo Powerpoin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6572282" y="2500307"/>
            <a:ext cx="4667255" cy="57150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90728" y="3157104"/>
            <a:ext cx="4648809" cy="3057979"/>
          </a:xfrm>
          <a:prstGeom prst="rect">
            <a:avLst/>
          </a:prstGeom>
        </p:spPr>
        <p:txBody>
          <a:bodyPr/>
          <a:lstStyle>
            <a:lvl1pPr marL="234950" indent="-234950">
              <a:buFont typeface="+mj-lt"/>
              <a:buAutoNum type="alphaLcPeriod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4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296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5" name="shpTekst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7" y="1233039"/>
            <a:ext cx="10462717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 spc="-60" baseline="0">
                <a:solidFill>
                  <a:srgbClr val="2494C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493144" y="1798626"/>
            <a:ext cx="10477573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hpTitel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hpKleurvlakBoven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hpBeeldmerk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D1F15-5969-4276-9DA6-E1170F59BDC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42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shpFoto" descr="Afb 1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811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8" descr="Logo Powerpoin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65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/>
          </a:p>
        </p:txBody>
      </p:sp>
      <p:pic>
        <p:nvPicPr>
          <p:cNvPr id="5" name="shpFoto" descr="Afb 2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811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Logo Powerpoin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65904" y="2474908"/>
            <a:ext cx="4800635" cy="9413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/>
              <a:defRPr sz="2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44736" y="3513150"/>
            <a:ext cx="4857784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tabLst/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435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houdsopgave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/>
          </a:p>
        </p:txBody>
      </p:sp>
      <p:pic>
        <p:nvPicPr>
          <p:cNvPr id="5" name="shpFoto" descr="Afb_inhoud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6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Logo Powerpoin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6572282" y="2500307"/>
            <a:ext cx="4667255" cy="57150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90728" y="3157104"/>
            <a:ext cx="4648809" cy="3057979"/>
          </a:xfrm>
          <a:prstGeom prst="rect">
            <a:avLst/>
          </a:prstGeom>
        </p:spPr>
        <p:txBody>
          <a:bodyPr/>
          <a:lstStyle>
            <a:lvl1pPr marL="234950" indent="-234950">
              <a:buFont typeface="+mj-lt"/>
              <a:buAutoNum type="alphaLcPeriod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4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8783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5" name="shpTekst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9AC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7" y="1233039"/>
            <a:ext cx="10462717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 spc="-60" baseline="0">
                <a:solidFill>
                  <a:srgbClr val="2494C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493144" y="1798626"/>
            <a:ext cx="10477573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hpTitel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hpKleurvlakBoven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hpBeeldmerk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4F263-8624-47AF-8435-A843FB2477B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65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3" name="shpFoto" descr="Afb 1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811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" descr="Logo_Powerpoint_diap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729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000000"/>
              </a:solidFill>
            </a:endParaRPr>
          </a:p>
        </p:txBody>
      </p:sp>
      <p:pic>
        <p:nvPicPr>
          <p:cNvPr id="5" name="shpFoto" descr="Afb 2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811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Logo_Powerpoint_diap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65904" y="2474908"/>
            <a:ext cx="4800635" cy="9413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tabLst/>
              <a:defRPr sz="2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44736" y="3513150"/>
            <a:ext cx="4857784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tabLst/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/>
              <a:t>Kennismaken met Rijksbreed | 18 april 2008</a:t>
            </a:r>
          </a:p>
        </p:txBody>
      </p:sp>
    </p:spTree>
    <p:extLst>
      <p:ext uri="{BB962C8B-B14F-4D97-AF65-F5344CB8AC3E}">
        <p14:creationId xmlns:p14="http://schemas.microsoft.com/office/powerpoint/2010/main" val="15695040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houdsopgave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000000"/>
              </a:solidFill>
            </a:endParaRPr>
          </a:p>
        </p:txBody>
      </p:sp>
      <p:pic>
        <p:nvPicPr>
          <p:cNvPr id="5" name="shpFoto" descr="Afb_inhoud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96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_Powerpoint_diap_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6572282" y="2500307"/>
            <a:ext cx="4667255" cy="57150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90728" y="3157104"/>
            <a:ext cx="4648809" cy="3057979"/>
          </a:xfrm>
          <a:prstGeom prst="rect">
            <a:avLst/>
          </a:prstGeom>
        </p:spPr>
        <p:txBody>
          <a:bodyPr/>
          <a:lstStyle>
            <a:lvl1pPr marL="234950" indent="-234950">
              <a:buFont typeface="+mj-lt"/>
              <a:buAutoNum type="alphaLcPeriod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4"/>
          </p:nvPr>
        </p:nvSpPr>
        <p:spPr>
          <a:xfrm>
            <a:off x="6572251" y="6380164"/>
            <a:ext cx="4953000" cy="3635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/>
              <a:t>Kennismaken met Rijksbreed | 18 april 2008</a:t>
            </a:r>
          </a:p>
        </p:txBody>
      </p:sp>
    </p:spTree>
    <p:extLst>
      <p:ext uri="{BB962C8B-B14F-4D97-AF65-F5344CB8AC3E}">
        <p14:creationId xmlns:p14="http://schemas.microsoft.com/office/powerpoint/2010/main" val="70417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268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sp>
        <p:nvSpPr>
          <p:cNvPr id="5" name="shpTekst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 sz="1800">
              <a:solidFill>
                <a:srgbClr val="FFFFFF"/>
              </a:solidFill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7" y="1233039"/>
            <a:ext cx="10462717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 spc="-60" baseline="0">
                <a:solidFill>
                  <a:srgbClr val="2494C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493144" y="1798626"/>
            <a:ext cx="10477573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hpTitel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/>
              <a:t>Kennismaken met Rijksbreed | 18 april 2008</a:t>
            </a:r>
          </a:p>
        </p:txBody>
      </p:sp>
      <p:sp>
        <p:nvSpPr>
          <p:cNvPr id="8" name="shpKleurvlakBoven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9" name="shpBeeldmerk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D078A-E712-4D4A-B0E7-34F3DA1B020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8563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4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5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1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pDatum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5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3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chemeClr val="tx1"/>
              </a:solidFill>
            </a:endParaRPr>
          </a:p>
        </p:txBody>
      </p:sp>
      <p:sp>
        <p:nvSpPr>
          <p:cNvPr id="130053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1" y="6380164"/>
            <a:ext cx="49530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fld id="{242BD3D9-8885-4284-BCDA-73F3F0358390}" type="datetimeFigureOut">
              <a:rPr lang="nl-NL" smtClean="0"/>
              <a:t>6-4-2023</a:t>
            </a:fld>
            <a:endParaRPr lang="nl-NL"/>
          </a:p>
        </p:txBody>
      </p:sp>
      <p:sp>
        <p:nvSpPr>
          <p:cNvPr id="1028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6563784" y="2474914"/>
            <a:ext cx="479848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1029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4734" y="3511550"/>
            <a:ext cx="4798484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</p:txBody>
      </p:sp>
      <p:pic>
        <p:nvPicPr>
          <p:cNvPr id="1030" name="Picture 10" descr="Logo Powerpoint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342900" indent="-341313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1588" indent="455613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2pPr>
      <a:lvl3pPr marL="1588" indent="912813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3pPr>
      <a:lvl4pPr marL="1588" indent="1370013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4pPr>
      <a:lvl5pPr marL="1588" indent="1827213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5pPr>
      <a:lvl6pPr marL="458788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6pPr>
      <a:lvl7pPr marL="915988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7pPr>
      <a:lvl8pPr marL="1373188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8pPr>
      <a:lvl9pPr marL="1830388" algn="l" rtl="0" eaLnBrk="1" fontAlgn="base" hangingPunct="1">
        <a:spcBef>
          <a:spcPct val="20000"/>
        </a:spcBef>
        <a:spcAft>
          <a:spcPct val="0"/>
        </a:spcAft>
        <a:buFont typeface="Arial" charset="0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aarse bibliothee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981" b="2019"/>
          <a:stretch>
            <a:fillRect/>
          </a:stretch>
        </p:blipFill>
        <p:spPr bwMode="auto">
          <a:xfrm>
            <a:off x="1" y="0"/>
            <a:ext cx="6100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rgbClr val="FFFFFF"/>
              </a:solidFill>
            </a:endParaRPr>
          </a:p>
        </p:txBody>
      </p:sp>
      <p:sp>
        <p:nvSpPr>
          <p:cNvPr id="176133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1" y="6380164"/>
            <a:ext cx="49530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3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6572251" y="2500313"/>
            <a:ext cx="466936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054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1300" y="3155951"/>
            <a:ext cx="4650317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</p:txBody>
      </p:sp>
      <p:pic>
        <p:nvPicPr>
          <p:cNvPr id="2055" name="Picture 8" descr="Logo Powerpoint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9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266700" indent="-266700" algn="l" rtl="0" eaLnBrk="1" fontAlgn="base" hangingPunct="1">
        <a:spcBef>
          <a:spcPct val="0"/>
        </a:spcBef>
        <a:spcAft>
          <a:spcPct val="0"/>
        </a:spcAft>
        <a:buFont typeface="Verdana" pitchFamily="34" charset="0"/>
        <a:buAutoNum type="alphaLcPeriod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FFFFFF"/>
          </a:solidFill>
          <a:latin typeface="+mn-lt"/>
        </a:defRPr>
      </a:lvl2pPr>
      <a:lvl3pPr marL="1311275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FFFFFF"/>
          </a:solidFill>
          <a:latin typeface="+mn-lt"/>
        </a:defRPr>
      </a:lvl3pPr>
      <a:lvl4pPr marL="1833563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FFFFFF"/>
          </a:solidFill>
          <a:latin typeface="+mn-lt"/>
        </a:defRPr>
      </a:lvl4pPr>
      <a:lvl5pPr marL="235585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5pPr>
      <a:lvl6pPr marL="281305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6pPr>
      <a:lvl7pPr marL="327025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7pPr>
      <a:lvl8pPr marL="372745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8pPr>
      <a:lvl9pPr marL="418465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paarse bibliothee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981" b="2019"/>
          <a:stretch>
            <a:fillRect/>
          </a:stretch>
        </p:blipFill>
        <p:spPr bwMode="auto">
          <a:xfrm>
            <a:off x="1" y="0"/>
            <a:ext cx="6100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hpKleurvlak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90007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nl-NL" sz="1800">
              <a:solidFill>
                <a:srgbClr val="FFFFFF"/>
              </a:solidFill>
            </a:endParaRPr>
          </a:p>
        </p:txBody>
      </p:sp>
      <p:sp>
        <p:nvSpPr>
          <p:cNvPr id="181253" name="shpDatum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1" y="6380164"/>
            <a:ext cx="49530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7" name="shpTitel"/>
          <p:cNvSpPr>
            <a:spLocks noGrp="1" noChangeArrowheads="1"/>
          </p:cNvSpPr>
          <p:nvPr>
            <p:ph type="title"/>
          </p:nvPr>
        </p:nvSpPr>
        <p:spPr bwMode="auto">
          <a:xfrm>
            <a:off x="6572251" y="2500313"/>
            <a:ext cx="466936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3078" name="shpTeks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1300" y="3155951"/>
            <a:ext cx="4650317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</p:txBody>
      </p:sp>
      <p:pic>
        <p:nvPicPr>
          <p:cNvPr id="3079" name="Picture 8" descr="Logo Powerpoint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82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Verdana" pitchFamily="34" charset="0"/>
        </a:defRPr>
      </a:lvl9pPr>
    </p:titleStyle>
    <p:bodyStyle>
      <a:lvl1pPr marL="266700" indent="-266700" algn="l" rtl="0" eaLnBrk="1" fontAlgn="base" hangingPunct="1">
        <a:spcBef>
          <a:spcPct val="0"/>
        </a:spcBef>
        <a:spcAft>
          <a:spcPct val="0"/>
        </a:spcAft>
        <a:buSzPct val="80000"/>
        <a:buChar char="•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884238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>
          <a:solidFill>
            <a:srgbClr val="FFFFFF"/>
          </a:solidFill>
          <a:latin typeface="+mn-lt"/>
        </a:defRPr>
      </a:lvl2pPr>
      <a:lvl3pPr marL="1406525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>
          <a:solidFill>
            <a:srgbClr val="FFFFFF"/>
          </a:solidFill>
          <a:latin typeface="+mn-lt"/>
        </a:defRPr>
      </a:lvl3pPr>
      <a:lvl4pPr marL="1928813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>
          <a:solidFill>
            <a:srgbClr val="FFFFFF"/>
          </a:solidFill>
          <a:latin typeface="+mn-lt"/>
        </a:defRPr>
      </a:lvl4pPr>
      <a:lvl5pPr marL="24511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5pPr>
      <a:lvl6pPr marL="29083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6pPr>
      <a:lvl7pPr marL="33655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7pPr>
      <a:lvl8pPr marL="38227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8pPr>
      <a:lvl9pPr marL="4279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FFFFFF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Voettekst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1233488"/>
            <a:ext cx="1089236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4099" name="shpPagina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1" y="1798638"/>
            <a:ext cx="1089236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7468" y="6538913"/>
            <a:ext cx="5541433" cy="3159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2" name="shpKleurvlakBoven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69001" y="6369051"/>
            <a:ext cx="5552017" cy="284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hpBeeldmerk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2801FC-3F7A-454C-8FAA-0973959D2AA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83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0E4A10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E4A10"/>
          </a:solidFill>
          <a:latin typeface="Arial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E4A10"/>
          </a:solidFill>
          <a:latin typeface="Arial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E4A10"/>
          </a:solidFill>
          <a:latin typeface="Arial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E4A10"/>
          </a:solidFill>
          <a:latin typeface="Arial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rgbClr val="000000"/>
          </a:solidFill>
          <a:latin typeface="Arial" charset="0"/>
          <a:ea typeface="+mn-ea"/>
          <a:cs typeface="+mn-cs"/>
        </a:defRPr>
      </a:lvl1pPr>
      <a:lvl2pPr marL="152400" indent="-1508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2pPr>
      <a:lvl3pPr marL="406400" indent="-2524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3pPr>
      <a:lvl4pPr marL="633413" indent="-225425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4pPr>
      <a:lvl5pPr marL="811213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Voettekst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1233488"/>
            <a:ext cx="1089236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te bewerken</a:t>
            </a:r>
          </a:p>
        </p:txBody>
      </p:sp>
      <p:sp>
        <p:nvSpPr>
          <p:cNvPr id="4099" name="shpPagina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1" y="1798638"/>
            <a:ext cx="1089236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7468" y="6538913"/>
            <a:ext cx="5541433" cy="3159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2" name="shpKleurvlakBoven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69001" y="6369051"/>
            <a:ext cx="5552017" cy="284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hpBeeldmerk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fld id="{60B3D94D-7463-43A1-AFB1-4D124DA8840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6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900079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rgbClr val="000000"/>
          </a:solidFill>
          <a:latin typeface="Arial" charset="0"/>
          <a:ea typeface="+mn-ea"/>
          <a:cs typeface="+mn-cs"/>
        </a:defRPr>
      </a:lvl1pPr>
      <a:lvl2pPr marL="152400" indent="-1508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2pPr>
      <a:lvl3pPr marL="406400" indent="-2524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3pPr>
      <a:lvl4pPr marL="633413" indent="-225425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4pPr>
      <a:lvl5pPr marL="811213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Voettekst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1233488"/>
            <a:ext cx="1089236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te bewerken</a:t>
            </a:r>
          </a:p>
        </p:txBody>
      </p:sp>
      <p:sp>
        <p:nvSpPr>
          <p:cNvPr id="4099" name="shpPagina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1" y="1798638"/>
            <a:ext cx="1089236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7468" y="6538913"/>
            <a:ext cx="5541433" cy="3159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2" name="shpKleurvlakBoven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69001" y="6369051"/>
            <a:ext cx="5552017" cy="284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hpBeeldmerk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fld id="{33FB3D42-FD1D-4CE7-8400-379E84EA2A7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6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900079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900079"/>
          </a:solidFill>
          <a:latin typeface="Arial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rgbClr val="000000"/>
          </a:solidFill>
          <a:latin typeface="Arial" charset="0"/>
          <a:ea typeface="+mn-ea"/>
          <a:cs typeface="+mn-cs"/>
        </a:defRPr>
      </a:lvl1pPr>
      <a:lvl2pPr marL="152400" indent="-1508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2pPr>
      <a:lvl3pPr marL="406400" indent="-2524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3pPr>
      <a:lvl4pPr marL="633413" indent="-225425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4pPr>
      <a:lvl5pPr marL="811213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Voettekst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1233488"/>
            <a:ext cx="1089236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te bewerken</a:t>
            </a:r>
          </a:p>
        </p:txBody>
      </p:sp>
      <p:sp>
        <p:nvSpPr>
          <p:cNvPr id="4099" name="shpPagina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1" y="1798638"/>
            <a:ext cx="1089236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7468" y="6538913"/>
            <a:ext cx="5541433" cy="3159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nl-NL" altLang="nl-NL"/>
              <a:t>Kennismaken met Rijksbreed | 18 april 2008</a:t>
            </a:r>
          </a:p>
        </p:txBody>
      </p:sp>
      <p:sp>
        <p:nvSpPr>
          <p:cNvPr id="12" name="shpKleurvlakBoven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69001" y="6369051"/>
            <a:ext cx="5552017" cy="284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3" name="shpBeeldmerk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E920AD-3058-423D-B9B3-F5011907FA3B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987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CC003D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Arial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Arial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Arial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Arial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rgbClr val="000000"/>
          </a:solidFill>
          <a:latin typeface="Arial" charset="0"/>
          <a:ea typeface="+mn-ea"/>
          <a:cs typeface="+mn-cs"/>
        </a:defRPr>
      </a:lvl1pPr>
      <a:lvl2pPr marL="152400" indent="-1508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2pPr>
      <a:lvl3pPr marL="406400" indent="-252413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3pPr>
      <a:lvl4pPr marL="633413" indent="-225425" algn="l" rtl="0" eaLnBrk="1" fontAlgn="base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kern="1200">
          <a:solidFill>
            <a:srgbClr val="000000"/>
          </a:solidFill>
          <a:latin typeface="Arial" charset="0"/>
          <a:ea typeface="+mn-ea"/>
          <a:cs typeface="+mn-cs"/>
        </a:defRPr>
      </a:lvl4pPr>
      <a:lvl5pPr marL="811213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digital-building-blocks/wikis/download/attachments/323290750/%28ISA2%29.%28eDelivery%29.%28Piloting%20a%20REST%20API%20extension%20of%20CEF%20eDelivery%29.%28ISA%C2%B2%20IPS%20REST%20API%20Profile%29.%28v1.0%29.pdf?api=v2" TargetMode="Externa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71EF70-96C3-3320-22AB-31E1776D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1" y="2500313"/>
            <a:ext cx="5796212" cy="571500"/>
          </a:xfrm>
        </p:spPr>
        <p:txBody>
          <a:bodyPr/>
          <a:lstStyle/>
          <a:p>
            <a:r>
              <a:rPr lang="en-US" dirty="0"/>
              <a:t>Once Only Technical System (OOTS)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7EF73-DEFB-8755-A5E8-E87EA99F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3155951"/>
            <a:ext cx="4650317" cy="30591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Level Architecture Q1 2023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April 6</a:t>
            </a:r>
            <a:r>
              <a:rPr lang="en-US" baseline="30000"/>
              <a:t>th</a:t>
            </a:r>
            <a:r>
              <a:rPr lang="en-US"/>
              <a:t>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44C4FC-5A64-387F-B0AF-A749E34B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4" y="1227122"/>
            <a:ext cx="10462717" cy="571504"/>
          </a:xfrm>
        </p:spPr>
        <p:txBody>
          <a:bodyPr/>
          <a:lstStyle/>
          <a:p>
            <a:r>
              <a:rPr lang="nl-NL" dirty="0"/>
              <a:t>HLA 1. </a:t>
            </a:r>
            <a:r>
              <a:rPr lang="nl-NL" dirty="0" err="1"/>
              <a:t>Formal</a:t>
            </a:r>
            <a:r>
              <a:rPr lang="nl-NL" dirty="0"/>
              <a:t> stuf </a:t>
            </a:r>
            <a:r>
              <a:rPr lang="nl-NL" dirty="0" err="1"/>
              <a:t>relating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OOTS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E8F78D7-187B-9F5F-2021-344DE1E7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2018. Single Digital Gateway </a:t>
            </a:r>
            <a:r>
              <a:rPr lang="nl-NL" dirty="0" err="1"/>
              <a:t>Regulation</a:t>
            </a:r>
            <a:r>
              <a:rPr lang="nl-NL" dirty="0"/>
              <a:t>   		</a:t>
            </a:r>
          </a:p>
          <a:p>
            <a:pPr marL="681750" lvl="2" indent="-285750"/>
            <a:r>
              <a:rPr lang="nl-NL" dirty="0"/>
              <a:t>Annex II </a:t>
            </a:r>
            <a:r>
              <a:rPr lang="nl-NL" dirty="0">
                <a:sym typeface="Wingdings" panose="05000000000000000000" pitchFamily="2" charset="2"/>
              </a:rPr>
              <a:t> 21 public procedures digital on </a:t>
            </a:r>
            <a:r>
              <a:rPr lang="nl-NL" dirty="0" err="1">
                <a:sym typeface="Wingdings" panose="05000000000000000000" pitchFamily="2" charset="2"/>
              </a:rPr>
              <a:t>Your</a:t>
            </a:r>
            <a:r>
              <a:rPr lang="nl-NL" dirty="0">
                <a:sym typeface="Wingdings" panose="05000000000000000000" pitchFamily="2" charset="2"/>
              </a:rPr>
              <a:t> Europe</a:t>
            </a:r>
          </a:p>
          <a:p>
            <a:pPr marL="681750" lvl="2" indent="-285750"/>
            <a:r>
              <a:rPr lang="nl-NL" dirty="0">
                <a:sym typeface="Wingdings" panose="05000000000000000000" pitchFamily="2" charset="2"/>
              </a:rPr>
              <a:t>Art 14.10  </a:t>
            </a:r>
            <a:r>
              <a:rPr lang="nl-NL" dirty="0" err="1">
                <a:sym typeface="Wingdings" panose="05000000000000000000" pitchFamily="2" charset="2"/>
              </a:rPr>
              <a:t>Other</a:t>
            </a:r>
            <a:r>
              <a:rPr lang="nl-NL" dirty="0">
                <a:sym typeface="Wingdings" panose="05000000000000000000" pitchFamily="2" charset="2"/>
              </a:rPr>
              <a:t> systems </a:t>
            </a:r>
            <a:r>
              <a:rPr lang="nl-NL" dirty="0" err="1">
                <a:sym typeface="Wingdings" panose="05000000000000000000" pitchFamily="2" charset="2"/>
              </a:rPr>
              <a:t>established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by</a:t>
            </a:r>
            <a:r>
              <a:rPr lang="nl-NL" dirty="0">
                <a:sym typeface="Wingdings" panose="05000000000000000000" pitchFamily="2" charset="2"/>
              </a:rPr>
              <a:t> EU-level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2022. </a:t>
            </a:r>
            <a:r>
              <a:rPr lang="nl-NL" dirty="0" err="1"/>
              <a:t>Implementing</a:t>
            </a:r>
            <a:r>
              <a:rPr lang="nl-NL" dirty="0"/>
              <a:t> Act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		</a:t>
            </a:r>
          </a:p>
          <a:p>
            <a:pPr marL="681750" lvl="2" indent="-285750"/>
            <a:r>
              <a:rPr lang="nl-NL" dirty="0" err="1"/>
              <a:t>Mentions</a:t>
            </a:r>
            <a:r>
              <a:rPr lang="nl-NL" dirty="0"/>
              <a:t> </a:t>
            </a:r>
            <a:r>
              <a:rPr lang="nl-NL" dirty="0" err="1"/>
              <a:t>Eucaris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Emrex</a:t>
            </a:r>
            <a:endParaRPr lang="nl-NL" dirty="0"/>
          </a:p>
          <a:p>
            <a:pPr marL="681750" lvl="2" indent="-285750"/>
            <a:r>
              <a:rPr lang="nl-NL" dirty="0" err="1">
                <a:sym typeface="Wingdings" panose="05000000000000000000" pitchFamily="2" charset="2"/>
              </a:rPr>
              <a:t>eDelivery</a:t>
            </a:r>
            <a:r>
              <a:rPr lang="nl-NL" dirty="0">
                <a:sym typeface="Wingdings" panose="05000000000000000000" pitchFamily="2" charset="2"/>
              </a:rPr>
              <a:t> (EbMS3/AS4  +  </a:t>
            </a:r>
            <a:r>
              <a:rPr lang="nl-NL" dirty="0">
                <a:sym typeface="Wingdings" panose="05000000000000000000" pitchFamily="2" charset="2"/>
                <a:hlinkClick r:id="rId2"/>
              </a:rPr>
              <a:t>REST-</a:t>
            </a:r>
            <a:r>
              <a:rPr lang="nl-NL" dirty="0" err="1">
                <a:sym typeface="Wingdings" panose="05000000000000000000" pitchFamily="2" charset="2"/>
                <a:hlinkClick r:id="rId2"/>
              </a:rPr>
              <a:t>api</a:t>
            </a:r>
            <a:r>
              <a:rPr lang="nl-NL" dirty="0">
                <a:sym typeface="Wingdings" panose="05000000000000000000" pitchFamily="2" charset="2"/>
                <a:hlinkClick r:id="rId2"/>
              </a:rPr>
              <a:t> EU</a:t>
            </a:r>
            <a:r>
              <a:rPr lang="nl-NL" dirty="0">
                <a:sym typeface="Wingdings" panose="05000000000000000000" pitchFamily="2" charset="2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ym typeface="Wingdings" panose="05000000000000000000" pitchFamily="2" charset="2"/>
              </a:rPr>
              <a:t>Technal</a:t>
            </a:r>
            <a:r>
              <a:rPr lang="nl-NL" dirty="0">
                <a:sym typeface="Wingdings" panose="05000000000000000000" pitchFamily="2" charset="2"/>
              </a:rPr>
              <a:t> Design </a:t>
            </a:r>
            <a:r>
              <a:rPr lang="nl-NL" dirty="0" err="1">
                <a:sym typeface="Wingdings" panose="05000000000000000000" pitchFamily="2" charset="2"/>
              </a:rPr>
              <a:t>Documents</a:t>
            </a:r>
            <a:r>
              <a:rPr lang="nl-NL" dirty="0">
                <a:sym typeface="Wingdings" panose="05000000000000000000" pitchFamily="2" charset="2"/>
              </a:rPr>
              <a:t> (TDD) OOTS </a:t>
            </a:r>
          </a:p>
          <a:p>
            <a:pPr marL="681750" lvl="2" indent="-285750"/>
            <a:r>
              <a:rPr lang="nl-NL" dirty="0">
                <a:sym typeface="Wingdings" panose="05000000000000000000" pitchFamily="2" charset="2"/>
              </a:rPr>
              <a:t>SDG </a:t>
            </a:r>
            <a:r>
              <a:rPr lang="nl-NL" dirty="0" err="1">
                <a:sym typeface="Wingdings" panose="05000000000000000000" pitchFamily="2" charset="2"/>
              </a:rPr>
              <a:t>Working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groups</a:t>
            </a:r>
            <a:endParaRPr lang="nl-NL" dirty="0">
              <a:sym typeface="Wingdings" panose="05000000000000000000" pitchFamily="2" charset="2"/>
            </a:endParaRPr>
          </a:p>
          <a:p>
            <a:pPr marL="1096963" lvl="4" indent="-285750"/>
            <a:r>
              <a:rPr lang="nl-NL" dirty="0" err="1">
                <a:sym typeface="Wingdings" panose="05000000000000000000" pitchFamily="2" charset="2"/>
              </a:rPr>
              <a:t>technical</a:t>
            </a:r>
            <a:endParaRPr lang="nl-NL" dirty="0">
              <a:sym typeface="Wingdings" panose="05000000000000000000" pitchFamily="2" charset="2"/>
            </a:endParaRPr>
          </a:p>
          <a:p>
            <a:pPr marL="1096963" lvl="4" indent="-285750"/>
            <a:r>
              <a:rPr lang="nl-NL" dirty="0" err="1">
                <a:sym typeface="Wingdings" panose="05000000000000000000" pitchFamily="2" charset="2"/>
              </a:rPr>
              <a:t>semantic</a:t>
            </a:r>
            <a:endParaRPr lang="nl-NL" dirty="0">
              <a:sym typeface="Wingdings" panose="05000000000000000000" pitchFamily="2" charset="2"/>
            </a:endParaRPr>
          </a:p>
          <a:p>
            <a:pPr marL="1096963" lvl="4" indent="-285750"/>
            <a:r>
              <a:rPr lang="nl-NL" dirty="0" err="1">
                <a:sym typeface="Wingdings" panose="05000000000000000000" pitchFamily="2" charset="2"/>
              </a:rPr>
              <a:t>others</a:t>
            </a:r>
            <a:endParaRPr lang="nl-NL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D6699-B98E-4C69-A5DF-98087FD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D078A-E712-4D4A-B0E7-34F3DA1B0203}" type="slidenum">
              <a:rPr lang="nl-NL" altLang="nl-NL" smtClean="0"/>
              <a:pPr>
                <a:defRPr/>
              </a:pPr>
              <a:t>2</a:t>
            </a:fld>
            <a:endParaRPr lang="nl-NL" alt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A9BEE15A-8439-B75D-64A4-061E1F506667}"/>
              </a:ext>
            </a:extLst>
          </p:cNvPr>
          <p:cNvSpPr/>
          <p:nvPr/>
        </p:nvSpPr>
        <p:spPr>
          <a:xfrm>
            <a:off x="7635671" y="4846137"/>
            <a:ext cx="251968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BEEEED8-28AA-2806-A348-64C12E390CBA}"/>
              </a:ext>
            </a:extLst>
          </p:cNvPr>
          <p:cNvSpPr/>
          <p:nvPr/>
        </p:nvSpPr>
        <p:spPr>
          <a:xfrm>
            <a:off x="8497188" y="4846137"/>
            <a:ext cx="273304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2C4EFC1-33B2-75E9-3758-D450C8248ED6}"/>
              </a:ext>
            </a:extLst>
          </p:cNvPr>
          <p:cNvSpPr txBox="1"/>
          <p:nvPr/>
        </p:nvSpPr>
        <p:spPr>
          <a:xfrm>
            <a:off x="6589191" y="5721798"/>
            <a:ext cx="2092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OOTS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D6ED597-97B1-C7E9-7F7F-BC17124DC979}"/>
              </a:ext>
            </a:extLst>
          </p:cNvPr>
          <p:cNvSpPr txBox="1"/>
          <p:nvPr/>
        </p:nvSpPr>
        <p:spPr>
          <a:xfrm>
            <a:off x="10872379" y="5850490"/>
            <a:ext cx="2092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Emrex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2CF0CAA5-C96B-A125-E583-464E104F7490}"/>
              </a:ext>
            </a:extLst>
          </p:cNvPr>
          <p:cNvSpPr txBox="1"/>
          <p:nvPr/>
        </p:nvSpPr>
        <p:spPr>
          <a:xfrm>
            <a:off x="5842431" y="474904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/>
              <a:t>Other</a:t>
            </a:r>
            <a:r>
              <a:rPr lang="nl-NL" sz="1800" dirty="0"/>
              <a:t> procedures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A494E89-34C7-0110-5310-29E80A2B24EE}"/>
              </a:ext>
            </a:extLst>
          </p:cNvPr>
          <p:cNvSpPr txBox="1"/>
          <p:nvPr/>
        </p:nvSpPr>
        <p:spPr>
          <a:xfrm>
            <a:off x="8182228" y="422274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/>
              <a:t>Enrolment</a:t>
            </a:r>
            <a:r>
              <a:rPr lang="nl-NL" sz="1800" dirty="0"/>
              <a:t> HEI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B5CF7EC-D6BD-226A-0B44-D58556D055B8}"/>
              </a:ext>
            </a:extLst>
          </p:cNvPr>
          <p:cNvSpPr txBox="1"/>
          <p:nvPr/>
        </p:nvSpPr>
        <p:spPr>
          <a:xfrm>
            <a:off x="9501099" y="447680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1800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E8F66EA-2EB7-5A3D-1566-2DA7870FA826}"/>
              </a:ext>
            </a:extLst>
          </p:cNvPr>
          <p:cNvSpPr txBox="1"/>
          <p:nvPr/>
        </p:nvSpPr>
        <p:spPr>
          <a:xfrm>
            <a:off x="10452558" y="445855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/>
              <a:t>Studypoints</a:t>
            </a:r>
            <a:endParaRPr lang="nl-NL" sz="1800" dirty="0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1E152DD8-5C5A-8601-2716-55E489A1385B}"/>
              </a:ext>
            </a:extLst>
          </p:cNvPr>
          <p:cNvCxnSpPr/>
          <p:nvPr/>
        </p:nvCxnSpPr>
        <p:spPr>
          <a:xfrm>
            <a:off x="8890431" y="4552657"/>
            <a:ext cx="313461" cy="89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A7B40663-0EA0-3701-79FE-8DA91174C99A}"/>
              </a:ext>
            </a:extLst>
          </p:cNvPr>
          <p:cNvCxnSpPr/>
          <p:nvPr/>
        </p:nvCxnSpPr>
        <p:spPr>
          <a:xfrm>
            <a:off x="6978852" y="5118381"/>
            <a:ext cx="1203376" cy="32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3D152AB-071D-42EB-960C-C00BAC983E1B}"/>
              </a:ext>
            </a:extLst>
          </p:cNvPr>
          <p:cNvCxnSpPr/>
          <p:nvPr/>
        </p:nvCxnSpPr>
        <p:spPr>
          <a:xfrm flipH="1">
            <a:off x="10466729" y="4933715"/>
            <a:ext cx="879425" cy="59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">
            <a:extLst>
              <a:ext uri="{FF2B5EF4-FFF2-40B4-BE49-F238E27FC236}">
                <a16:creationId xmlns:a16="http://schemas.microsoft.com/office/drawing/2014/main" id="{D30024EE-1897-5F7E-45CA-EDDECA11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https://ec.europa.eu/digital-building-blocks/wikis/download/attachments/323290750/%28ISA2%29.%28eDelivery%29.%28Piloting%20a%20REST%20API%20extension%20of%20CEF%20eDelivery%29.%28ISA%C2%B2%20IPS%20REST%20API%20Profile%29.%28v1.0%29.pdf?api=v2</a:t>
            </a:r>
            <a:r>
              <a:rPr kumimoji="0" lang="nl-NL" altLang="nl-N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D1E180E-4885-ABD3-6F9A-96393358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https://ec.europa.eu/digital-building-blocks/wikis/download/attachments/323290750/%28ISA2%29.%28eDelivery%29.%28Piloting%20a%20REST%20API%20extension%20of%20CEF%20eDelivery%29.%28ISA%C2%B2%20IPS%20REST%20API%20Profile%29.%28v1.0%29.pdf?api=v2</a:t>
            </a:r>
            <a:r>
              <a:rPr kumimoji="0" lang="nl-NL" altLang="nl-N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4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9E93A-DA7F-6CEA-B2E1-D1E0820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HLA 2.  </a:t>
            </a:r>
            <a:r>
              <a:rPr lang="nl-NL" dirty="0" err="1"/>
              <a:t>Some</a:t>
            </a:r>
            <a:r>
              <a:rPr lang="nl-NL" dirty="0"/>
              <a:t> OOTS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45FB36-0101-B294-C803-ECC4AE77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5"/>
            </a:pPr>
            <a:r>
              <a:rPr lang="nl-NL" dirty="0"/>
              <a:t>National exchange </a:t>
            </a:r>
            <a:r>
              <a:rPr lang="nl-NL" dirty="0" err="1"/>
              <a:t>then</a:t>
            </a:r>
            <a:r>
              <a:rPr lang="nl-NL" dirty="0"/>
              <a:t> EU exchange </a:t>
            </a:r>
            <a:r>
              <a:rPr lang="nl-NL" dirty="0">
                <a:sym typeface="Wingdings" panose="05000000000000000000" pitchFamily="2" charset="2"/>
              </a:rPr>
              <a:t>  bridge </a:t>
            </a:r>
            <a:r>
              <a:rPr lang="nl-NL" dirty="0" err="1">
                <a:sym typeface="Wingdings" panose="05000000000000000000" pitchFamily="2" charset="2"/>
              </a:rPr>
              <a:t>Emrex</a:t>
            </a:r>
            <a:r>
              <a:rPr lang="nl-NL" dirty="0">
                <a:sym typeface="Wingdings" panose="05000000000000000000" pitchFamily="2" charset="2"/>
              </a:rPr>
              <a:t> diploma’s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OOTS</a:t>
            </a:r>
            <a:endParaRPr lang="nl-NL" dirty="0"/>
          </a:p>
          <a:p>
            <a:pPr marL="342900" indent="-342900">
              <a:buAutoNum type="arabicPeriod" startAt="8"/>
            </a:pPr>
            <a:r>
              <a:rPr lang="nl-NL" dirty="0"/>
              <a:t>User- </a:t>
            </a:r>
            <a:r>
              <a:rPr lang="nl-NL" dirty="0" err="1"/>
              <a:t>centric</a:t>
            </a:r>
            <a:r>
              <a:rPr lang="nl-NL" dirty="0"/>
              <a:t> (C2G)			  </a:t>
            </a:r>
            <a:r>
              <a:rPr lang="nl-NL" dirty="0">
                <a:sym typeface="Wingdings" panose="05000000000000000000" pitchFamily="2" charset="2"/>
              </a:rPr>
              <a:t>  P&amp;C</a:t>
            </a:r>
            <a:endParaRPr lang="nl-NL" dirty="0"/>
          </a:p>
          <a:p>
            <a:pPr marL="342900" indent="-342900">
              <a:buAutoNum type="arabicPeriod" startAt="12"/>
            </a:pP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 systems			  </a:t>
            </a:r>
            <a:r>
              <a:rPr lang="nl-NL" dirty="0">
                <a:sym typeface="Wingdings" panose="05000000000000000000" pitchFamily="2" charset="2"/>
              </a:rPr>
              <a:t>  </a:t>
            </a:r>
            <a:r>
              <a:rPr lang="nl-NL" dirty="0" err="1">
                <a:sym typeface="Wingdings" panose="05000000000000000000" pitchFamily="2" charset="2"/>
              </a:rPr>
              <a:t>Diplomarequesters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can</a:t>
            </a:r>
            <a:r>
              <a:rPr lang="nl-NL" dirty="0">
                <a:sym typeface="Wingdings" panose="05000000000000000000" pitchFamily="2" charset="2"/>
              </a:rPr>
              <a:t> resort tot </a:t>
            </a:r>
            <a:r>
              <a:rPr lang="nl-NL" dirty="0" err="1">
                <a:sym typeface="Wingdings" panose="05000000000000000000" pitchFamily="2" charset="2"/>
              </a:rPr>
              <a:t>Emrex</a:t>
            </a:r>
            <a:endParaRPr lang="nl-NL" dirty="0"/>
          </a:p>
          <a:p>
            <a:pPr marL="342900" indent="-342900">
              <a:buAutoNum type="arabicPeriod" startAt="12"/>
            </a:pPr>
            <a:r>
              <a:rPr lang="nl-NL" dirty="0"/>
              <a:t> IMI as a </a:t>
            </a:r>
            <a:r>
              <a:rPr lang="nl-NL" dirty="0" err="1"/>
              <a:t>backup</a:t>
            </a:r>
            <a:r>
              <a:rPr lang="nl-NL" dirty="0"/>
              <a:t> (G2G)</a:t>
            </a:r>
          </a:p>
          <a:p>
            <a:r>
              <a:rPr lang="nl-NL" dirty="0"/>
              <a:t>33. End-</a:t>
            </a:r>
            <a:r>
              <a:rPr lang="nl-NL" dirty="0" err="1"/>
              <a:t>to</a:t>
            </a:r>
            <a:r>
              <a:rPr lang="nl-NL" dirty="0"/>
              <a:t>-end </a:t>
            </a:r>
            <a:r>
              <a:rPr lang="nl-NL" dirty="0" err="1"/>
              <a:t>confidentiality</a:t>
            </a:r>
            <a:r>
              <a:rPr lang="nl-NL" dirty="0"/>
              <a:t>		 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 PKI </a:t>
            </a:r>
            <a:r>
              <a:rPr lang="nl-NL" dirty="0" err="1"/>
              <a:t>encryption</a:t>
            </a:r>
            <a:endParaRPr lang="nl-NL" dirty="0"/>
          </a:p>
          <a:p>
            <a:r>
              <a:rPr lang="nl-NL" dirty="0"/>
              <a:t>34. End-</a:t>
            </a:r>
            <a:r>
              <a:rPr lang="nl-NL" dirty="0" err="1"/>
              <a:t>to</a:t>
            </a:r>
            <a:r>
              <a:rPr lang="nl-NL" dirty="0"/>
              <a:t>-end </a:t>
            </a:r>
            <a:r>
              <a:rPr lang="nl-NL" dirty="0" err="1"/>
              <a:t>integrity</a:t>
            </a:r>
            <a:r>
              <a:rPr lang="nl-NL" dirty="0"/>
              <a:t>		  </a:t>
            </a:r>
            <a:r>
              <a:rPr lang="nl-NL" dirty="0">
                <a:sym typeface="Wingdings" panose="05000000000000000000" pitchFamily="2" charset="2"/>
              </a:rPr>
              <a:t>  PKI </a:t>
            </a:r>
            <a:r>
              <a:rPr lang="nl-NL" dirty="0" err="1">
                <a:sym typeface="Wingdings" panose="05000000000000000000" pitchFamily="2" charset="2"/>
              </a:rPr>
              <a:t>signing</a:t>
            </a:r>
            <a:endParaRPr lang="nl-NL" dirty="0"/>
          </a:p>
          <a:p>
            <a:r>
              <a:rPr lang="nl-NL" dirty="0"/>
              <a:t>47. </a:t>
            </a:r>
            <a:r>
              <a:rPr lang="nl-NL" dirty="0" err="1"/>
              <a:t>Logging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839653-6FC9-E36D-D59A-2359D7F0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D078A-E712-4D4A-B0E7-34F3DA1B0203}" type="slidenum">
              <a:rPr lang="nl-NL" altLang="nl-NL" smtClean="0"/>
              <a:pPr>
                <a:defRPr/>
              </a:pPr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2857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diagram&#10;&#10;Automatisch gegenereerde beschrijving">
            <a:extLst>
              <a:ext uri="{FF2B5EF4-FFF2-40B4-BE49-F238E27FC236}">
                <a16:creationId xmlns:a16="http://schemas.microsoft.com/office/drawing/2014/main" id="{CD4D6B61-D870-066A-387D-466AAA99B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92" y="1110734"/>
            <a:ext cx="10736108" cy="525196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82A069-E579-AD26-DF43-F9BBB58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HLA 3. </a:t>
            </a:r>
            <a:r>
              <a:rPr lang="nl-NL" dirty="0" err="1"/>
              <a:t>Overview</a:t>
            </a:r>
            <a:r>
              <a:rPr lang="nl-NL" dirty="0"/>
              <a:t> 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E7357B-251C-3660-962F-4FF69E11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D078A-E712-4D4A-B0E7-34F3DA1B0203}" type="slidenum">
              <a:rPr lang="nl-NL" altLang="nl-NL" smtClean="0"/>
              <a:pPr>
                <a:defRPr/>
              </a:pPr>
              <a:t>4</a:t>
            </a:fld>
            <a:endParaRPr lang="nl-NL" alt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51BBC3E4-8D03-9064-4F5A-F4B0AD5088E3}"/>
              </a:ext>
            </a:extLst>
          </p:cNvPr>
          <p:cNvSpPr/>
          <p:nvPr/>
        </p:nvSpPr>
        <p:spPr>
          <a:xfrm>
            <a:off x="3860800" y="2682240"/>
            <a:ext cx="6370320" cy="1056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HLA 4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7253838-FF8F-7C12-B701-CDC8EA39DF9E}"/>
              </a:ext>
            </a:extLst>
          </p:cNvPr>
          <p:cNvSpPr/>
          <p:nvPr/>
        </p:nvSpPr>
        <p:spPr>
          <a:xfrm>
            <a:off x="7213600" y="4328160"/>
            <a:ext cx="2611120" cy="1056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HLA 5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6B5BA51C-C998-8FE7-D381-873128D765F7}"/>
              </a:ext>
            </a:extLst>
          </p:cNvPr>
          <p:cNvSpPr/>
          <p:nvPr/>
        </p:nvSpPr>
        <p:spPr>
          <a:xfrm>
            <a:off x="3942080" y="4257040"/>
            <a:ext cx="3058160" cy="1056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HLA 6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42E03F20-B7C5-E372-F185-A0AA2C67BC20}"/>
              </a:ext>
            </a:extLst>
          </p:cNvPr>
          <p:cNvSpPr/>
          <p:nvPr/>
        </p:nvSpPr>
        <p:spPr>
          <a:xfrm>
            <a:off x="2651760" y="4445000"/>
            <a:ext cx="1183640" cy="51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HLA 8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A258EF45-CDE1-41C3-4CC6-31DF4EFD6541}"/>
              </a:ext>
            </a:extLst>
          </p:cNvPr>
          <p:cNvSpPr/>
          <p:nvPr/>
        </p:nvSpPr>
        <p:spPr>
          <a:xfrm>
            <a:off x="7213600" y="3774440"/>
            <a:ext cx="2611120" cy="518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HLA 7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599E818-ABFD-114F-8863-7A5B41EDF22B}"/>
              </a:ext>
            </a:extLst>
          </p:cNvPr>
          <p:cNvSpPr/>
          <p:nvPr/>
        </p:nvSpPr>
        <p:spPr>
          <a:xfrm>
            <a:off x="9961880" y="4724400"/>
            <a:ext cx="1143000" cy="497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HLA 8</a:t>
            </a:r>
          </a:p>
        </p:txBody>
      </p:sp>
    </p:spTree>
    <p:extLst>
      <p:ext uri="{BB962C8B-B14F-4D97-AF65-F5344CB8AC3E}">
        <p14:creationId xmlns:p14="http://schemas.microsoft.com/office/powerpoint/2010/main" val="7782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9FFA9-F07C-3BBA-BD83-F54D7AAD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HLA 4.  </a:t>
            </a:r>
            <a:r>
              <a:rPr lang="nl-NL" dirty="0" err="1"/>
              <a:t>Requester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464A54-13E2-7BB2-9C45-C261826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804543"/>
            <a:ext cx="11526136" cy="4273580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Express </a:t>
            </a:r>
            <a:r>
              <a:rPr lang="nl-NL" dirty="0" err="1"/>
              <a:t>request</a:t>
            </a:r>
            <a:r>
              <a:rPr lang="nl-NL" dirty="0"/>
              <a:t>:			User wants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OOTS?</a:t>
            </a:r>
          </a:p>
          <a:p>
            <a:r>
              <a:rPr lang="nl-NL" dirty="0" err="1"/>
              <a:t>Lookup&amp;select</a:t>
            </a:r>
            <a:r>
              <a:rPr lang="nl-NL" dirty="0"/>
              <a:t> </a:t>
            </a:r>
            <a:r>
              <a:rPr lang="nl-NL" dirty="0" err="1"/>
              <a:t>evidence</a:t>
            </a:r>
            <a:r>
              <a:rPr lang="nl-NL" dirty="0"/>
              <a:t> type: 		</a:t>
            </a:r>
            <a:r>
              <a:rPr lang="nl-NL" dirty="0" err="1"/>
              <a:t>Optional</a:t>
            </a:r>
            <a:r>
              <a:rPr lang="nl-NL" dirty="0"/>
              <a:t>, in case of </a:t>
            </a:r>
            <a:r>
              <a:rPr lang="nl-NL" dirty="0" err="1"/>
              <a:t>Emrex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  <a:p>
            <a:r>
              <a:rPr lang="nl-NL" dirty="0" err="1"/>
              <a:t>Lookup&amp;select</a:t>
            </a:r>
            <a:r>
              <a:rPr lang="nl-NL" dirty="0"/>
              <a:t> </a:t>
            </a:r>
            <a:r>
              <a:rPr lang="nl-NL" strike="sngStrike" dirty="0"/>
              <a:t>provider/</a:t>
            </a:r>
            <a:r>
              <a:rPr lang="nl-NL" dirty="0">
                <a:solidFill>
                  <a:srgbClr val="FF0000"/>
                </a:solidFill>
              </a:rPr>
              <a:t>dataservice</a:t>
            </a:r>
            <a:r>
              <a:rPr lang="nl-NL" dirty="0"/>
              <a:t>:	</a:t>
            </a:r>
            <a:r>
              <a:rPr lang="nl-NL" dirty="0" err="1"/>
              <a:t>Find</a:t>
            </a:r>
            <a:r>
              <a:rPr lang="nl-NL" dirty="0"/>
              <a:t> dataservice,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Emrex</a:t>
            </a:r>
            <a:r>
              <a:rPr lang="nl-NL" dirty="0"/>
              <a:t>, Dutch </a:t>
            </a:r>
            <a:r>
              <a:rPr lang="nl-NL" dirty="0" err="1"/>
              <a:t>government</a:t>
            </a:r>
            <a:endParaRPr lang="nl-NL" dirty="0"/>
          </a:p>
          <a:p>
            <a:r>
              <a:rPr lang="nl-NL" dirty="0" err="1"/>
              <a:t>Lookup&amp;request</a:t>
            </a:r>
            <a:r>
              <a:rPr lang="nl-NL" dirty="0"/>
              <a:t> </a:t>
            </a:r>
            <a:r>
              <a:rPr lang="nl-NL" dirty="0" err="1"/>
              <a:t>evidence</a:t>
            </a:r>
            <a:r>
              <a:rPr lang="nl-NL" dirty="0">
                <a:solidFill>
                  <a:schemeClr val="tx1"/>
                </a:solidFill>
              </a:rPr>
              <a:t>:		</a:t>
            </a:r>
            <a:r>
              <a:rPr lang="nl-NL" dirty="0" err="1">
                <a:solidFill>
                  <a:schemeClr val="tx1"/>
                </a:solidFill>
              </a:rPr>
              <a:t>Find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previewURL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dataservice </a:t>
            </a:r>
            <a:r>
              <a:rPr lang="nl-NL" dirty="0" err="1">
                <a:solidFill>
                  <a:schemeClr val="tx1"/>
                </a:solidFill>
              </a:rPr>
              <a:t>by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Emreg</a:t>
            </a:r>
            <a:r>
              <a:rPr lang="nl-NL" dirty="0">
                <a:solidFill>
                  <a:schemeClr val="tx1"/>
                </a:solidFill>
              </a:rPr>
              <a:t>/EWP (*)</a:t>
            </a:r>
          </a:p>
          <a:p>
            <a:r>
              <a:rPr lang="nl-NL" dirty="0">
                <a:solidFill>
                  <a:schemeClr val="tx1"/>
                </a:solidFill>
              </a:rPr>
              <a:t>Select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preview:			</a:t>
            </a:r>
            <a:r>
              <a:rPr lang="nl-NL" dirty="0" err="1">
                <a:solidFill>
                  <a:schemeClr val="tx1"/>
                </a:solidFill>
              </a:rPr>
              <a:t>Find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evidence</a:t>
            </a:r>
            <a:r>
              <a:rPr lang="nl-NL" dirty="0">
                <a:solidFill>
                  <a:schemeClr val="tx1"/>
                </a:solidFill>
              </a:rPr>
              <a:t> at dataprovider</a:t>
            </a:r>
          </a:p>
          <a:p>
            <a:r>
              <a:rPr lang="nl-NL" dirty="0">
                <a:solidFill>
                  <a:schemeClr val="tx1"/>
                </a:solidFill>
              </a:rPr>
              <a:t>Complete exchange			</a:t>
            </a:r>
          </a:p>
          <a:p>
            <a:r>
              <a:rPr lang="nl-NL" dirty="0"/>
              <a:t>							</a:t>
            </a:r>
          </a:p>
          <a:p>
            <a:r>
              <a:rPr lang="nl-NL" dirty="0"/>
              <a:t>(*) </a:t>
            </a:r>
            <a:r>
              <a:rPr lang="nl-NL" dirty="0" err="1"/>
              <a:t>Optional</a:t>
            </a:r>
            <a:r>
              <a:rPr lang="nl-NL" dirty="0"/>
              <a:t>, </a:t>
            </a:r>
            <a:r>
              <a:rPr lang="nl-NL" dirty="0" err="1"/>
              <a:t>identity</a:t>
            </a:r>
            <a:r>
              <a:rPr lang="nl-NL" dirty="0"/>
              <a:t> matching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indicate</a:t>
            </a:r>
            <a:r>
              <a:rPr lang="nl-NL" dirty="0"/>
              <a:t> most </a:t>
            </a:r>
            <a:r>
              <a:rPr lang="nl-NL" dirty="0" err="1"/>
              <a:t>likely</a:t>
            </a:r>
            <a:r>
              <a:rPr lang="nl-NL" dirty="0"/>
              <a:t> providers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EB56A0-52C9-15EA-50C4-CF46D29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078A-E712-4D4A-B0E7-34F3DA1B0203}" type="slidenum">
              <a:rPr lang="nl-NL" altLang="nl-NL" smtClean="0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282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0A13F2B-E419-3050-1E80-75E4E99F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93" y="1234214"/>
            <a:ext cx="11172883" cy="52298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09FFA9-F07C-3BBA-BD83-F54D7AAD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7" y="948462"/>
            <a:ext cx="10462717" cy="571504"/>
          </a:xfrm>
        </p:spPr>
        <p:txBody>
          <a:bodyPr/>
          <a:lstStyle/>
          <a:p>
            <a:r>
              <a:rPr lang="nl-NL" dirty="0"/>
              <a:t>HLA 5. Provider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464A54-13E2-7BB2-9C45-C261826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804543"/>
            <a:ext cx="11526136" cy="4273580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			</a:t>
            </a:r>
          </a:p>
          <a:p>
            <a:r>
              <a:rPr lang="nl-NL" dirty="0"/>
              <a:t>	</a:t>
            </a:r>
          </a:p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EB56A0-52C9-15EA-50C4-CF46D29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078A-E712-4D4A-B0E7-34F3DA1B0203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199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9FFA9-F07C-3BBA-BD83-F54D7AAD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HLA 6. Common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464A54-13E2-7BB2-9C45-C261826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804543"/>
            <a:ext cx="11526136" cy="4273580"/>
          </a:xfrm>
        </p:spPr>
        <p:txBody>
          <a:bodyPr>
            <a:normAutofit/>
          </a:bodyPr>
          <a:lstStyle/>
          <a:p>
            <a:r>
              <a:rPr lang="nl-NL" dirty="0" err="1"/>
              <a:t>Evidence</a:t>
            </a:r>
            <a:r>
              <a:rPr lang="nl-NL" dirty="0"/>
              <a:t> broker 			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Emrex</a:t>
            </a:r>
            <a:endParaRPr lang="nl-NL" dirty="0"/>
          </a:p>
          <a:p>
            <a:r>
              <a:rPr lang="nl-NL" dirty="0"/>
              <a:t>Data service directory (DSD)		Interface = REST-</a:t>
            </a:r>
            <a:r>
              <a:rPr lang="nl-NL" dirty="0" err="1"/>
              <a:t>api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EmbMS3/AS4</a:t>
            </a:r>
          </a:p>
          <a:p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			ELMO or ELM or …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			</a:t>
            </a:r>
          </a:p>
          <a:p>
            <a:r>
              <a:rPr lang="nl-NL" dirty="0"/>
              <a:t>	</a:t>
            </a:r>
          </a:p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EB56A0-52C9-15EA-50C4-CF46D29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078A-E712-4D4A-B0E7-34F3DA1B0203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4011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9FFA9-F07C-3BBA-BD83-F54D7AAD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HLA 7. </a:t>
            </a:r>
            <a:r>
              <a:rPr lang="nl-NL" dirty="0" err="1"/>
              <a:t>Evidence</a:t>
            </a:r>
            <a:r>
              <a:rPr lang="nl-NL" dirty="0"/>
              <a:t> exchange &amp; </a:t>
            </a:r>
            <a:r>
              <a:rPr lang="nl-NL" dirty="0" err="1"/>
              <a:t>eDelivery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464A54-13E2-7BB2-9C45-C261826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804543"/>
            <a:ext cx="11526136" cy="4273580"/>
          </a:xfrm>
        </p:spPr>
        <p:txBody>
          <a:bodyPr>
            <a:normAutofit fontScale="92500" lnSpcReduction="20000"/>
          </a:bodyPr>
          <a:lstStyle/>
          <a:p>
            <a:pPr lvl="5" indent="0">
              <a:buNone/>
            </a:pPr>
            <a:r>
              <a:rPr lang="nl-NL" dirty="0" err="1"/>
              <a:t>Request</a:t>
            </a:r>
            <a:r>
              <a:rPr lang="nl-NL" dirty="0"/>
              <a:t>			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Loop1 (</a:t>
            </a:r>
            <a:r>
              <a:rPr lang="nl-NL" dirty="0" err="1"/>
              <a:t>Emreg</a:t>
            </a:r>
            <a:r>
              <a:rPr lang="nl-NL" dirty="0"/>
              <a:t>/EWP)</a:t>
            </a:r>
          </a:p>
          <a:p>
            <a:pPr marL="2800350" lvl="5" indent="-285750"/>
            <a:r>
              <a:rPr lang="nl-NL" dirty="0"/>
              <a:t>Type			</a:t>
            </a:r>
            <a:r>
              <a:rPr lang="nl-NL" dirty="0" err="1"/>
              <a:t>PreviewURL</a:t>
            </a:r>
            <a:endParaRPr lang="nl-NL" dirty="0"/>
          </a:p>
          <a:p>
            <a:pPr marL="2800350" lvl="5" indent="-285750"/>
            <a:r>
              <a:rPr lang="nl-NL" dirty="0"/>
              <a:t>User-</a:t>
            </a:r>
            <a:r>
              <a:rPr lang="nl-NL" dirty="0" err="1"/>
              <a:t>attributes</a:t>
            </a:r>
            <a:endParaRPr lang="nl-NL" dirty="0"/>
          </a:p>
          <a:p>
            <a:pPr marL="2800350" lvl="5" indent="-285750"/>
            <a:r>
              <a:rPr lang="nl-NL" dirty="0"/>
              <a:t>Message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Loop 2 (Provider)</a:t>
            </a:r>
          </a:p>
          <a:p>
            <a:pPr marL="2800350" lvl="5" indent="-285750"/>
            <a:r>
              <a:rPr lang="nl-NL" dirty="0"/>
              <a:t>Type			</a:t>
            </a:r>
            <a:r>
              <a:rPr lang="nl-NL" dirty="0" err="1"/>
              <a:t>Evidence</a:t>
            </a:r>
            <a:endParaRPr lang="nl-NL" dirty="0"/>
          </a:p>
          <a:p>
            <a:pPr marL="2800350" lvl="5" indent="-285750"/>
            <a:r>
              <a:rPr lang="nl-NL" dirty="0"/>
              <a:t>User-</a:t>
            </a:r>
            <a:r>
              <a:rPr lang="nl-NL" dirty="0" err="1"/>
              <a:t>attributes</a:t>
            </a:r>
            <a:endParaRPr lang="nl-NL" dirty="0"/>
          </a:p>
          <a:p>
            <a:pPr marL="2800350" lvl="5" indent="-285750"/>
            <a:r>
              <a:rPr lang="nl-NL" dirty="0"/>
              <a:t>Message metadata</a:t>
            </a:r>
          </a:p>
          <a:p>
            <a:pPr marL="2800350" lvl="5" indent="-285750"/>
            <a:r>
              <a:rPr lang="nl-NL" dirty="0" err="1"/>
              <a:t>PreviewURL</a:t>
            </a:r>
            <a:r>
              <a:rPr lang="nl-NL" dirty="0"/>
              <a:t> </a:t>
            </a:r>
          </a:p>
          <a:p>
            <a:r>
              <a:rPr lang="nl-NL" dirty="0"/>
              <a:t>		</a:t>
            </a:r>
          </a:p>
          <a:p>
            <a:r>
              <a:rPr lang="nl-NL" dirty="0"/>
              <a:t>		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EB56A0-52C9-15EA-50C4-CF46D29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078A-E712-4D4A-B0E7-34F3DA1B0203}" type="slidenum">
              <a:rPr lang="nl-NL" altLang="nl-NL" smtClean="0"/>
              <a:pPr/>
              <a:t>8</a:t>
            </a:fld>
            <a:endParaRPr lang="nl-NL" alt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983EFCBA-8745-7506-8ECE-0F4CE736BF91}"/>
              </a:ext>
            </a:extLst>
          </p:cNvPr>
          <p:cNvSpPr/>
          <p:nvPr/>
        </p:nvSpPr>
        <p:spPr>
          <a:xfrm>
            <a:off x="10274085" y="2559848"/>
            <a:ext cx="346662" cy="345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A7201F1-08C4-9FE5-EDC0-49E47DD35E05}"/>
              </a:ext>
            </a:extLst>
          </p:cNvPr>
          <p:cNvSpPr/>
          <p:nvPr/>
        </p:nvSpPr>
        <p:spPr>
          <a:xfrm>
            <a:off x="10274085" y="3576786"/>
            <a:ext cx="346662" cy="345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780F0C1-2B48-72D7-3A69-0EA1501144DF}"/>
              </a:ext>
            </a:extLst>
          </p:cNvPr>
          <p:cNvSpPr txBox="1"/>
          <p:nvPr/>
        </p:nvSpPr>
        <p:spPr>
          <a:xfrm>
            <a:off x="10237596" y="4039731"/>
            <a:ext cx="1490357" cy="27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NAP2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4F868A2-AFC5-C7FB-A1C8-E42C2A6F21AD}"/>
              </a:ext>
            </a:extLst>
          </p:cNvPr>
          <p:cNvSpPr txBox="1"/>
          <p:nvPr/>
        </p:nvSpPr>
        <p:spPr>
          <a:xfrm>
            <a:off x="10097449" y="2145982"/>
            <a:ext cx="773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NAP1</a:t>
            </a:r>
          </a:p>
        </p:txBody>
      </p:sp>
      <p:sp>
        <p:nvSpPr>
          <p:cNvPr id="24" name="Pijl: punthaak 23">
            <a:extLst>
              <a:ext uri="{FF2B5EF4-FFF2-40B4-BE49-F238E27FC236}">
                <a16:creationId xmlns:a16="http://schemas.microsoft.com/office/drawing/2014/main" id="{AB5E8CFA-9C41-2171-9D30-BA8C8B027A40}"/>
              </a:ext>
            </a:extLst>
          </p:cNvPr>
          <p:cNvSpPr/>
          <p:nvPr/>
        </p:nvSpPr>
        <p:spPr>
          <a:xfrm>
            <a:off x="9218014" y="2522015"/>
            <a:ext cx="448881" cy="407345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BCC7D832-D880-C8C7-8F6C-888AD491BAC7}"/>
              </a:ext>
            </a:extLst>
          </p:cNvPr>
          <p:cNvCxnSpPr>
            <a:stCxn id="24" idx="3"/>
            <a:endCxn id="20" idx="2"/>
          </p:cNvCxnSpPr>
          <p:nvPr/>
        </p:nvCxnSpPr>
        <p:spPr>
          <a:xfrm>
            <a:off x="9666895" y="2725688"/>
            <a:ext cx="607190" cy="6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7D791710-6D58-67F7-E043-37A7E077FC74}"/>
              </a:ext>
            </a:extLst>
          </p:cNvPr>
          <p:cNvSpPr txBox="1"/>
          <p:nvPr/>
        </p:nvSpPr>
        <p:spPr>
          <a:xfrm>
            <a:off x="8701263" y="2102251"/>
            <a:ext cx="1490357" cy="27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consumer</a:t>
            </a:r>
            <a:endParaRPr lang="nl-NL" sz="1600" dirty="0"/>
          </a:p>
        </p:txBody>
      </p:sp>
      <p:sp>
        <p:nvSpPr>
          <p:cNvPr id="27" name="Pijl: punthaak 26">
            <a:extLst>
              <a:ext uri="{FF2B5EF4-FFF2-40B4-BE49-F238E27FC236}">
                <a16:creationId xmlns:a16="http://schemas.microsoft.com/office/drawing/2014/main" id="{ACE51033-6E3C-6299-9008-9008D8C599D9}"/>
              </a:ext>
            </a:extLst>
          </p:cNvPr>
          <p:cNvSpPr/>
          <p:nvPr/>
        </p:nvSpPr>
        <p:spPr>
          <a:xfrm rot="10800000">
            <a:off x="9244580" y="3545663"/>
            <a:ext cx="448881" cy="407345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4E5BB01-5669-1480-17AC-EDC39A0C20E9}"/>
              </a:ext>
            </a:extLst>
          </p:cNvPr>
          <p:cNvSpPr txBox="1"/>
          <p:nvPr/>
        </p:nvSpPr>
        <p:spPr>
          <a:xfrm>
            <a:off x="8921716" y="3966418"/>
            <a:ext cx="1490357" cy="27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provider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D6EE9B5F-64E9-480D-6344-427AB1F0C2D7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 flipH="1" flipV="1">
            <a:off x="9502505" y="3749335"/>
            <a:ext cx="7715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AB1EEA11-352C-6084-0EDE-23344FEC6F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10447416" y="2904946"/>
            <a:ext cx="0" cy="67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822615E-3D79-2144-0385-D9A431C7A7DF}"/>
              </a:ext>
            </a:extLst>
          </p:cNvPr>
          <p:cNvSpPr txBox="1"/>
          <p:nvPr/>
        </p:nvSpPr>
        <p:spPr>
          <a:xfrm>
            <a:off x="10534837" y="3062412"/>
            <a:ext cx="149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EbMS3/AS4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6D233C5A-E6FA-34DA-2CF4-98336DADE494}"/>
              </a:ext>
            </a:extLst>
          </p:cNvPr>
          <p:cNvSpPr txBox="1"/>
          <p:nvPr/>
        </p:nvSpPr>
        <p:spPr>
          <a:xfrm>
            <a:off x="9169329" y="4460478"/>
            <a:ext cx="3695409" cy="39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OOTS </a:t>
            </a:r>
            <a:r>
              <a:rPr lang="nl-NL" dirty="0" err="1"/>
              <a:t>four</a:t>
            </a:r>
            <a:r>
              <a:rPr lang="nl-NL" dirty="0"/>
              <a:t>-cornermodel</a:t>
            </a:r>
          </a:p>
        </p:txBody>
      </p:sp>
    </p:spTree>
    <p:extLst>
      <p:ext uri="{BB962C8B-B14F-4D97-AF65-F5344CB8AC3E}">
        <p14:creationId xmlns:p14="http://schemas.microsoft.com/office/powerpoint/2010/main" val="125791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9FFA9-F07C-3BBA-BD83-F54D7AAD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HLA 8. </a:t>
            </a:r>
            <a:r>
              <a:rPr lang="nl-NL" dirty="0" err="1"/>
              <a:t>EiDAS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464A54-13E2-7BB2-9C45-C2618264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Obligations</a:t>
            </a:r>
            <a:r>
              <a:rPr lang="nl-NL" dirty="0"/>
              <a:t>:</a:t>
            </a:r>
          </a:p>
          <a:p>
            <a:r>
              <a:rPr lang="nl-NL" dirty="0"/>
              <a:t>		</a:t>
            </a:r>
          </a:p>
          <a:p>
            <a:pPr marL="342900" indent="-342900">
              <a:buAutoNum type="arabicPeriod"/>
            </a:pPr>
            <a:r>
              <a:rPr lang="nl-NL" dirty="0" err="1"/>
              <a:t>Authentication</a:t>
            </a:r>
            <a:r>
              <a:rPr lang="nl-NL" dirty="0"/>
              <a:t> at </a:t>
            </a:r>
            <a:r>
              <a:rPr lang="nl-NL" dirty="0" err="1"/>
              <a:t>evidence</a:t>
            </a:r>
            <a:r>
              <a:rPr lang="nl-NL" dirty="0"/>
              <a:t> </a:t>
            </a:r>
            <a:r>
              <a:rPr lang="nl-NL" dirty="0" err="1"/>
              <a:t>requester</a:t>
            </a:r>
            <a:endParaRPr lang="nl-NL" dirty="0"/>
          </a:p>
          <a:p>
            <a:pPr marL="342900" indent="-342900">
              <a:buAutoNum type="arabicPeriod"/>
            </a:pPr>
            <a:r>
              <a:rPr lang="nl-NL" dirty="0" err="1"/>
              <a:t>Authentication</a:t>
            </a:r>
            <a:r>
              <a:rPr lang="nl-NL" dirty="0"/>
              <a:t> at </a:t>
            </a:r>
            <a:r>
              <a:rPr lang="nl-NL" dirty="0" err="1"/>
              <a:t>evidence</a:t>
            </a:r>
            <a:r>
              <a:rPr lang="nl-NL" dirty="0"/>
              <a:t> provider</a:t>
            </a:r>
          </a:p>
          <a:p>
            <a:pPr marL="342900" indent="-342900">
              <a:buAutoNum type="arabicPeriod"/>
            </a:pPr>
            <a:r>
              <a:rPr lang="nl-NL" dirty="0"/>
              <a:t>New: 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identityprovider</a:t>
            </a:r>
            <a:r>
              <a:rPr lang="nl-NL" dirty="0"/>
              <a:t> at </a:t>
            </a:r>
            <a:r>
              <a:rPr lang="nl-NL" dirty="0" err="1"/>
              <a:t>both</a:t>
            </a:r>
            <a:r>
              <a:rPr lang="nl-NL" dirty="0"/>
              <a:t> sides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EB56A0-52C9-15EA-50C4-CF46D29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078A-E712-4D4A-B0E7-34F3DA1B0203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38111266"/>
      </p:ext>
    </p:extLst>
  </p:cSld>
  <p:clrMapOvr>
    <a:masterClrMapping/>
  </p:clrMapOvr>
</p:sld>
</file>

<file path=ppt/theme/theme1.xml><?xml version="1.0" encoding="utf-8"?>
<a:theme xmlns:a="http://schemas.openxmlformats.org/drawingml/2006/main" name="DUO-bieb-paars">
  <a:themeElements>
    <a:clrScheme name="">
      <a:dk1>
        <a:srgbClr val="000000"/>
      </a:dk1>
      <a:lt1>
        <a:srgbClr val="FFFFFF"/>
      </a:lt1>
      <a:dk2>
        <a:srgbClr val="900079"/>
      </a:dk2>
      <a:lt2>
        <a:srgbClr val="EEECE1"/>
      </a:lt2>
      <a:accent1>
        <a:srgbClr val="900079"/>
      </a:accent1>
      <a:accent2>
        <a:srgbClr val="47145C"/>
      </a:accent2>
      <a:accent3>
        <a:srgbClr val="FFFFFF"/>
      </a:accent3>
      <a:accent4>
        <a:srgbClr val="000000"/>
      </a:accent4>
      <a:accent5>
        <a:srgbClr val="C6AABE"/>
      </a:accent5>
      <a:accent6>
        <a:srgbClr val="3F1153"/>
      </a:accent6>
      <a:hlink>
        <a:srgbClr val="0E4A10"/>
      </a:hlink>
      <a:folHlink>
        <a:srgbClr val="60652A"/>
      </a:folHlink>
    </a:clrScheme>
    <a:fontScheme name="Titelpagina zonder afbeel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elpagina zonder afbeelding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pagina zonder afbeelding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pagina zonder afbeelding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UO-bieb-paars" id="{C8F89FF9-4D44-4EE6-855F-5B639CEA1253}" vid="{4DFF74F5-E7E3-4C51-A99C-5B2FECD52056}"/>
    </a:ext>
  </a:extLst>
</a:theme>
</file>

<file path=ppt/theme/theme2.xml><?xml version="1.0" encoding="utf-8"?>
<a:theme xmlns:a="http://schemas.openxmlformats.org/drawingml/2006/main" name="Inhoud letter">
  <a:themeElements>
    <a:clrScheme name="">
      <a:dk1>
        <a:srgbClr val="000000"/>
      </a:dk1>
      <a:lt1>
        <a:srgbClr val="FFFFFF"/>
      </a:lt1>
      <a:dk2>
        <a:srgbClr val="900079"/>
      </a:dk2>
      <a:lt2>
        <a:srgbClr val="EEECE1"/>
      </a:lt2>
      <a:accent1>
        <a:srgbClr val="900079"/>
      </a:accent1>
      <a:accent2>
        <a:srgbClr val="47145C"/>
      </a:accent2>
      <a:accent3>
        <a:srgbClr val="FFFFFF"/>
      </a:accent3>
      <a:accent4>
        <a:srgbClr val="000000"/>
      </a:accent4>
      <a:accent5>
        <a:srgbClr val="C6AABE"/>
      </a:accent5>
      <a:accent6>
        <a:srgbClr val="3F1153"/>
      </a:accent6>
      <a:hlink>
        <a:srgbClr val="0E4A10"/>
      </a:hlink>
      <a:folHlink>
        <a:srgbClr val="60652A"/>
      </a:folHlink>
    </a:clrScheme>
    <a:fontScheme name="Inhoud let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oud letter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letter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letter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houd bullet">
  <a:themeElements>
    <a:clrScheme name="">
      <a:dk1>
        <a:srgbClr val="000000"/>
      </a:dk1>
      <a:lt1>
        <a:srgbClr val="FFFFFF"/>
      </a:lt1>
      <a:dk2>
        <a:srgbClr val="900079"/>
      </a:dk2>
      <a:lt2>
        <a:srgbClr val="EEECE1"/>
      </a:lt2>
      <a:accent1>
        <a:srgbClr val="900079"/>
      </a:accent1>
      <a:accent2>
        <a:srgbClr val="47145C"/>
      </a:accent2>
      <a:accent3>
        <a:srgbClr val="FFFFFF"/>
      </a:accent3>
      <a:accent4>
        <a:srgbClr val="000000"/>
      </a:accent4>
      <a:accent5>
        <a:srgbClr val="C6AABE"/>
      </a:accent5>
      <a:accent6>
        <a:srgbClr val="3F1153"/>
      </a:accent6>
      <a:hlink>
        <a:srgbClr val="0E4A10"/>
      </a:hlink>
      <a:folHlink>
        <a:srgbClr val="60652A"/>
      </a:folHlink>
    </a:clrScheme>
    <a:fontScheme name="Inhoud bulle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oud bullet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bullet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oud bullet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ndaardontwerp">
  <a:themeElements>
    <a:clrScheme name="">
      <a:dk1>
        <a:srgbClr val="000000"/>
      </a:dk1>
      <a:lt1>
        <a:srgbClr val="FFFFFF"/>
      </a:lt1>
      <a:dk2>
        <a:srgbClr val="900079"/>
      </a:dk2>
      <a:lt2>
        <a:srgbClr val="EEECE1"/>
      </a:lt2>
      <a:accent1>
        <a:srgbClr val="900079"/>
      </a:accent1>
      <a:accent2>
        <a:srgbClr val="47145C"/>
      </a:accent2>
      <a:accent3>
        <a:srgbClr val="FFFFFF"/>
      </a:accent3>
      <a:accent4>
        <a:srgbClr val="000000"/>
      </a:accent4>
      <a:accent5>
        <a:srgbClr val="C6AABE"/>
      </a:accent5>
      <a:accent6>
        <a:srgbClr val="3F1153"/>
      </a:accent6>
      <a:hlink>
        <a:srgbClr val="0E4A10"/>
      </a:hlink>
      <a:folHlink>
        <a:srgbClr val="60652A"/>
      </a:folHlink>
    </a:clrScheme>
    <a:fontScheme name="1_Standaardontwer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>
    <a:extraClrScheme>
      <a:clrScheme name="2 kolommen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Standaardontwerp">
  <a:themeElements>
    <a:clrScheme name="">
      <a:dk1>
        <a:srgbClr val="000000"/>
      </a:dk1>
      <a:lt1>
        <a:srgbClr val="FFFFFF"/>
      </a:lt1>
      <a:dk2>
        <a:srgbClr val="9ACCD4"/>
      </a:dk2>
      <a:lt2>
        <a:srgbClr val="EEECE1"/>
      </a:lt2>
      <a:accent1>
        <a:srgbClr val="9ACCD4"/>
      </a:accent1>
      <a:accent2>
        <a:srgbClr val="6ED9AD"/>
      </a:accent2>
      <a:accent3>
        <a:srgbClr val="FFFFFF"/>
      </a:accent3>
      <a:accent4>
        <a:srgbClr val="000000"/>
      </a:accent4>
      <a:accent5>
        <a:srgbClr val="CAE2E6"/>
      </a:accent5>
      <a:accent6>
        <a:srgbClr val="63C49C"/>
      </a:accent6>
      <a:hlink>
        <a:srgbClr val="4E9625"/>
      </a:hlink>
      <a:folHlink>
        <a:srgbClr val="60652A"/>
      </a:folHlink>
    </a:clrScheme>
    <a:fontScheme name="1_Standaardontwer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 kolommen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Standaardontwerp">
  <a:themeElements>
    <a:clrScheme name="">
      <a:dk1>
        <a:srgbClr val="000000"/>
      </a:dk1>
      <a:lt1>
        <a:srgbClr val="FFFFFF"/>
      </a:lt1>
      <a:dk2>
        <a:srgbClr val="9ACCD4"/>
      </a:dk2>
      <a:lt2>
        <a:srgbClr val="EEECE1"/>
      </a:lt2>
      <a:accent1>
        <a:srgbClr val="9ACCD4"/>
      </a:accent1>
      <a:accent2>
        <a:srgbClr val="6ED9AD"/>
      </a:accent2>
      <a:accent3>
        <a:srgbClr val="FFFFFF"/>
      </a:accent3>
      <a:accent4>
        <a:srgbClr val="000000"/>
      </a:accent4>
      <a:accent5>
        <a:srgbClr val="CAE2E6"/>
      </a:accent5>
      <a:accent6>
        <a:srgbClr val="63C49C"/>
      </a:accent6>
      <a:hlink>
        <a:srgbClr val="4E9625"/>
      </a:hlink>
      <a:folHlink>
        <a:srgbClr val="60652A"/>
      </a:folHlink>
    </a:clrScheme>
    <a:fontScheme name="1_Standaardontwer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 kolommen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Standaardontwerp">
  <a:themeElements>
    <a:clrScheme name="">
      <a:dk1>
        <a:srgbClr val="000000"/>
      </a:dk1>
      <a:lt1>
        <a:srgbClr val="FFFFFF"/>
      </a:lt1>
      <a:dk2>
        <a:srgbClr val="046F96"/>
      </a:dk2>
      <a:lt2>
        <a:srgbClr val="EEECE1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1_Standaardontwer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 kolommen 1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24C2B0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20B09F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2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kolommen 3">
        <a:dk1>
          <a:srgbClr val="000000"/>
        </a:dk1>
        <a:lt1>
          <a:srgbClr val="FFFFFF"/>
        </a:lt1>
        <a:dk2>
          <a:srgbClr val="529D26"/>
        </a:dk2>
        <a:lt2>
          <a:srgbClr val="EEECE1"/>
        </a:lt2>
        <a:accent1>
          <a:srgbClr val="529D26"/>
        </a:accent1>
        <a:accent2>
          <a:srgbClr val="58AE8B"/>
        </a:accent2>
        <a:accent3>
          <a:srgbClr val="FFFFFF"/>
        </a:accent3>
        <a:accent4>
          <a:srgbClr val="000000"/>
        </a:accent4>
        <a:accent5>
          <a:srgbClr val="B3CCAC"/>
        </a:accent5>
        <a:accent6>
          <a:srgbClr val="4F9D7D"/>
        </a:accent6>
        <a:hlink>
          <a:srgbClr val="2494C5"/>
        </a:hlink>
        <a:folHlink>
          <a:srgbClr val="9ACC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DUO-bieb-paars</Template>
  <TotalTime>0</TotalTime>
  <Words>541</Words>
  <Application>Microsoft Office PowerPoint</Application>
  <PresentationFormat>Breedbeeld</PresentationFormat>
  <Paragraphs>97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7</vt:i4>
      </vt:variant>
      <vt:variant>
        <vt:lpstr>Diatitels</vt:lpstr>
      </vt:variant>
      <vt:variant>
        <vt:i4>9</vt:i4>
      </vt:variant>
    </vt:vector>
  </HeadingPairs>
  <TitlesOfParts>
    <vt:vector size="18" baseType="lpstr">
      <vt:lpstr>Arial</vt:lpstr>
      <vt:lpstr>Verdana</vt:lpstr>
      <vt:lpstr>DUO-bieb-paars</vt:lpstr>
      <vt:lpstr>Inhoud letter</vt:lpstr>
      <vt:lpstr>Inhoud bullet</vt:lpstr>
      <vt:lpstr>1_Standaardontwerp</vt:lpstr>
      <vt:lpstr>2_Standaardontwerp</vt:lpstr>
      <vt:lpstr>3_Standaardontwerp</vt:lpstr>
      <vt:lpstr>4_Standaardontwerp</vt:lpstr>
      <vt:lpstr>Once Only Technical System (OOTS)</vt:lpstr>
      <vt:lpstr>HLA 1. Formal stuf relating to OOTS</vt:lpstr>
      <vt:lpstr>HLA 2.  Some OOTS Requirements</vt:lpstr>
      <vt:lpstr>HLA 3. Overview </vt:lpstr>
      <vt:lpstr>HLA 4.  Requester</vt:lpstr>
      <vt:lpstr>HLA 5. Provider</vt:lpstr>
      <vt:lpstr>HLA 6. Common Services</vt:lpstr>
      <vt:lpstr>HLA 7. Evidence exchange &amp; eDelivery</vt:lpstr>
      <vt:lpstr>HLA 8. EiDAS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Thesaurus</dc:title>
  <dc:creator>Gerald Groot Roessink</dc:creator>
  <cp:lastModifiedBy>Gerald Groot Roessink</cp:lastModifiedBy>
  <cp:revision>43</cp:revision>
  <dcterms:created xsi:type="dcterms:W3CDTF">2022-03-31T12:18:49Z</dcterms:created>
  <dcterms:modified xsi:type="dcterms:W3CDTF">2023-04-06T07:43:44Z</dcterms:modified>
</cp:coreProperties>
</file>