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3"/>
  </p:notesMasterIdLst>
  <p:handoutMasterIdLst>
    <p:handoutMasterId r:id="rId14"/>
  </p:handoutMasterIdLst>
  <p:sldIdLst>
    <p:sldId id="897" r:id="rId5"/>
    <p:sldId id="927" r:id="rId6"/>
    <p:sldId id="930" r:id="rId7"/>
    <p:sldId id="931" r:id="rId8"/>
    <p:sldId id="928" r:id="rId9"/>
    <p:sldId id="932" r:id="rId10"/>
    <p:sldId id="933" r:id="rId11"/>
    <p:sldId id="929"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0"/>
            <p14:sldId id="931"/>
            <p14:sldId id="928"/>
            <p14:sldId id="932"/>
            <p14:sldId id="933"/>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00188F"/>
    <a:srgbClr val="BA141A"/>
    <a:srgbClr val="442359"/>
    <a:srgbClr val="00FFFF"/>
    <a:srgbClr val="333333"/>
    <a:srgbClr val="505050"/>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78" d="100"/>
          <a:sy n="78" d="100"/>
        </p:scale>
        <p:origin x="63" y="20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8593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8453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4480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0899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0244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localhost:[port]/swagger/"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4702826"/>
          </a:xfrm>
        </p:spPr>
        <p:txBody>
          <a:bodyPr/>
          <a:lstStyle/>
          <a:p>
            <a:r>
              <a:rPr lang="da-DK" dirty="0" err="1">
                <a:solidFill>
                  <a:schemeClr val="bg1"/>
                </a:solidFill>
              </a:rPr>
              <a:t>Xamarin.Forms</a:t>
            </a:r>
            <a:endParaRPr lang="da-DK" dirty="0">
              <a:solidFill>
                <a:schemeClr val="bg1"/>
              </a:solidFill>
            </a:endParaRPr>
          </a:p>
          <a:p>
            <a:endParaRPr lang="da-DK" sz="2800" dirty="0">
              <a:solidFill>
                <a:schemeClr val="bg1"/>
              </a:solidFill>
            </a:endParaRPr>
          </a:p>
          <a:p>
            <a:r>
              <a:rPr lang="da-DK" dirty="0">
                <a:solidFill>
                  <a:schemeClr val="bg1"/>
                </a:solidFill>
              </a:rPr>
              <a:t>Security in ASP.NET, UWP, and </a:t>
            </a:r>
            <a:r>
              <a:rPr lang="da-DK" dirty="0" err="1">
                <a:solidFill>
                  <a:schemeClr val="bg1"/>
                </a:solidFill>
              </a:rPr>
              <a:t>Xamarin.Forms</a:t>
            </a:r>
            <a:endParaRPr lang="da-DK" dirty="0">
              <a:solidFill>
                <a:schemeClr val="bg1"/>
              </a:solidFill>
            </a:endParaRPr>
          </a:p>
          <a:p>
            <a:endParaRPr lang="da-DK" dirty="0">
              <a:solidFill>
                <a:schemeClr val="bg1"/>
              </a:solidFill>
            </a:endParaRPr>
          </a:p>
          <a:p>
            <a:r>
              <a:rPr lang="da-DK" dirty="0" err="1">
                <a:solidFill>
                  <a:schemeClr val="bg1"/>
                </a:solidFill>
              </a:rPr>
              <a:t>Consuming</a:t>
            </a:r>
            <a:r>
              <a:rPr lang="da-DK" dirty="0">
                <a:solidFill>
                  <a:schemeClr val="bg1"/>
                </a:solidFill>
              </a:rPr>
              <a:t> a </a:t>
            </a:r>
            <a:r>
              <a:rPr lang="da-DK">
                <a:solidFill>
                  <a:schemeClr val="bg1"/>
                </a:solidFill>
              </a:rPr>
              <a:t>REST API</a:t>
            </a:r>
            <a:endParaRPr lang="da-DK" b="1" dirty="0">
              <a:solidFill>
                <a:schemeClr val="bg1"/>
              </a:solidFill>
            </a:endParaRPr>
          </a:p>
          <a:p>
            <a:endParaRPr lang="da-DK" dirty="0">
              <a:solidFill>
                <a:schemeClr val="bg1"/>
              </a:solidFill>
            </a:endParaRPr>
          </a:p>
          <a:p>
            <a:r>
              <a:rPr lang="da-DK" dirty="0">
                <a:solidFill>
                  <a:schemeClr val="bg1"/>
                </a:solidFill>
              </a:rPr>
              <a:t>Final </a:t>
            </a:r>
            <a:r>
              <a:rPr lang="da-DK" dirty="0" err="1">
                <a:solidFill>
                  <a:schemeClr val="bg1"/>
                </a:solidFill>
              </a:rPr>
              <a:t>lecture</a:t>
            </a:r>
            <a:endParaRPr lang="da-DK"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3" name="Text Placeholder 2">
            <a:extLst>
              <a:ext uri="{FF2B5EF4-FFF2-40B4-BE49-F238E27FC236}">
                <a16:creationId xmlns:a16="http://schemas.microsoft.com/office/drawing/2014/main" id="{DF0F47EB-20FB-4AA9-BDD5-47397F23E4AB}"/>
              </a:ext>
            </a:extLst>
          </p:cNvPr>
          <p:cNvSpPr>
            <a:spLocks noGrp="1"/>
          </p:cNvSpPr>
          <p:nvPr>
            <p:ph type="body" sz="quarter" idx="10"/>
          </p:nvPr>
        </p:nvSpPr>
        <p:spPr>
          <a:xfrm>
            <a:off x="274209" y="1212850"/>
            <a:ext cx="8778240" cy="683264"/>
          </a:xfrm>
        </p:spPr>
        <p:txBody>
          <a:bodyPr/>
          <a:lstStyle/>
          <a:p>
            <a:r>
              <a:rPr lang="en-US" dirty="0">
                <a:solidFill>
                  <a:schemeClr val="bg1"/>
                </a:solidFill>
              </a:rPr>
              <a:t>Move from PCL to .NET Standard</a:t>
            </a:r>
          </a:p>
        </p:txBody>
      </p:sp>
      <p:sp>
        <p:nvSpPr>
          <p:cNvPr id="4" name="Rectangle 3">
            <a:extLst>
              <a:ext uri="{FF2B5EF4-FFF2-40B4-BE49-F238E27FC236}">
                <a16:creationId xmlns:a16="http://schemas.microsoft.com/office/drawing/2014/main" id="{0530E1AB-5794-4B34-98A9-9BEDC009E7DF}"/>
              </a:ext>
            </a:extLst>
          </p:cNvPr>
          <p:cNvSpPr/>
          <p:nvPr/>
        </p:nvSpPr>
        <p:spPr>
          <a:xfrm>
            <a:off x="365648" y="2130425"/>
            <a:ext cx="8229510" cy="4524315"/>
          </a:xfrm>
          <a:prstGeom prst="rect">
            <a:avLst/>
          </a:prstGeom>
        </p:spPr>
        <p:txBody>
          <a:bodyPr wrap="square">
            <a:spAutoFit/>
          </a:bodyPr>
          <a:lstStyle/>
          <a:p>
            <a:r>
              <a:rPr lang="en-US" sz="3600" dirty="0">
                <a:solidFill>
                  <a:schemeClr val="bg1"/>
                </a:solidFill>
              </a:rPr>
              <a:t>1. Close Visual Studio</a:t>
            </a:r>
          </a:p>
          <a:p>
            <a:r>
              <a:rPr lang="en-US" sz="3600" dirty="0">
                <a:solidFill>
                  <a:schemeClr val="bg1"/>
                </a:solidFill>
              </a:rPr>
              <a:t>2. Open folder with PCL project</a:t>
            </a:r>
          </a:p>
          <a:p>
            <a:r>
              <a:rPr lang="en-US" sz="3600" dirty="0">
                <a:solidFill>
                  <a:schemeClr val="bg1"/>
                </a:solidFill>
              </a:rPr>
              <a:t>3. Delete the following folders and files:</a:t>
            </a:r>
          </a:p>
          <a:p>
            <a:r>
              <a:rPr lang="en-US" sz="3600" dirty="0">
                <a:solidFill>
                  <a:schemeClr val="bg1"/>
                </a:solidFill>
              </a:rPr>
              <a:t>   - bin</a:t>
            </a:r>
          </a:p>
          <a:p>
            <a:r>
              <a:rPr lang="en-US" sz="3600" dirty="0">
                <a:solidFill>
                  <a:schemeClr val="bg1"/>
                </a:solidFill>
              </a:rPr>
              <a:t>   - </a:t>
            </a:r>
            <a:r>
              <a:rPr lang="en-US" sz="3600" dirty="0" err="1">
                <a:solidFill>
                  <a:schemeClr val="bg1"/>
                </a:solidFill>
              </a:rPr>
              <a:t>obj</a:t>
            </a:r>
            <a:endParaRPr lang="en-US" sz="3600" dirty="0">
              <a:solidFill>
                <a:schemeClr val="bg1"/>
              </a:solidFill>
            </a:endParaRPr>
          </a:p>
          <a:p>
            <a:r>
              <a:rPr lang="en-US" sz="3600" dirty="0">
                <a:solidFill>
                  <a:schemeClr val="bg1"/>
                </a:solidFill>
              </a:rPr>
              <a:t>   - Properties</a:t>
            </a:r>
          </a:p>
          <a:p>
            <a:r>
              <a:rPr lang="en-US" sz="3600" dirty="0">
                <a:solidFill>
                  <a:schemeClr val="bg1"/>
                </a:solidFill>
              </a:rPr>
              <a:t>   - </a:t>
            </a:r>
            <a:r>
              <a:rPr lang="en-US" sz="3600" dirty="0" err="1">
                <a:solidFill>
                  <a:schemeClr val="bg1"/>
                </a:solidFill>
              </a:rPr>
              <a:t>packages.config</a:t>
            </a:r>
            <a:endParaRPr lang="en-US" sz="36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800498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4" name="Rectangle 3">
            <a:extLst>
              <a:ext uri="{FF2B5EF4-FFF2-40B4-BE49-F238E27FC236}">
                <a16:creationId xmlns:a16="http://schemas.microsoft.com/office/drawing/2014/main" id="{0530E1AB-5794-4B34-98A9-9BEDC009E7DF}"/>
              </a:ext>
            </a:extLst>
          </p:cNvPr>
          <p:cNvSpPr/>
          <p:nvPr/>
        </p:nvSpPr>
        <p:spPr>
          <a:xfrm>
            <a:off x="365647" y="1394165"/>
            <a:ext cx="8778875" cy="5078313"/>
          </a:xfrm>
          <a:prstGeom prst="rect">
            <a:avLst/>
          </a:prstGeom>
        </p:spPr>
        <p:txBody>
          <a:bodyPr wrap="square">
            <a:spAutoFit/>
          </a:bodyPr>
          <a:lstStyle/>
          <a:p>
            <a:r>
              <a:rPr lang="en-US" sz="2400" dirty="0">
                <a:solidFill>
                  <a:schemeClr val="bg1"/>
                </a:solidFill>
              </a:rPr>
              <a:t>4. Open the .</a:t>
            </a:r>
            <a:r>
              <a:rPr lang="en-US" sz="2400" dirty="0" err="1">
                <a:solidFill>
                  <a:schemeClr val="bg1"/>
                </a:solidFill>
              </a:rPr>
              <a:t>csproj</a:t>
            </a:r>
            <a:r>
              <a:rPr lang="en-US" sz="2400" dirty="0">
                <a:solidFill>
                  <a:schemeClr val="bg1"/>
                </a:solidFill>
              </a:rPr>
              <a:t> file and replace the contents with:</a:t>
            </a:r>
          </a:p>
          <a:p>
            <a:r>
              <a:rPr lang="en-US" dirty="0">
                <a:solidFill>
                  <a:schemeClr val="bg1"/>
                </a:solidFill>
              </a:rPr>
              <a:t>   </a:t>
            </a:r>
          </a:p>
          <a:p>
            <a:r>
              <a:rPr lang="en-US" dirty="0">
                <a:solidFill>
                  <a:schemeClr val="bg1"/>
                </a:solidFill>
                <a:latin typeface="Consolas" panose="020B0609020204030204" pitchFamily="49" charset="0"/>
              </a:rPr>
              <a:t>  &lt;Project </a:t>
            </a:r>
            <a:r>
              <a:rPr lang="en-US" dirty="0" err="1">
                <a:solidFill>
                  <a:schemeClr val="bg1"/>
                </a:solidFill>
                <a:latin typeface="Consolas" panose="020B0609020204030204" pitchFamily="49" charset="0"/>
              </a:rPr>
              <a:t>Sdk</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Microsoft.NET.Sdk</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&gt;netstandard2.0&lt;/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PackageReference</a:t>
            </a:r>
            <a:r>
              <a:rPr lang="en-US" dirty="0">
                <a:solidFill>
                  <a:schemeClr val="bg1"/>
                </a:solidFill>
                <a:latin typeface="Consolas" panose="020B0609020204030204" pitchFamily="49" charset="0"/>
              </a:rPr>
              <a:t> Include="</a:t>
            </a:r>
            <a:r>
              <a:rPr lang="en-US" dirty="0" err="1">
                <a:solidFill>
                  <a:schemeClr val="bg1"/>
                </a:solidFill>
                <a:latin typeface="Consolas" panose="020B0609020204030204" pitchFamily="49" charset="0"/>
              </a:rPr>
              <a:t>Xamarin.Forms</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Version="2.4.0.74863" /&gt;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&lt;/Project&gt;</a:t>
            </a:r>
          </a:p>
          <a:p>
            <a:r>
              <a:rPr lang="en-US" dirty="0">
                <a:solidFill>
                  <a:schemeClr val="bg1"/>
                </a:solidFill>
              </a:rPr>
              <a:t>    </a:t>
            </a:r>
          </a:p>
          <a:p>
            <a:r>
              <a:rPr lang="en-US" sz="2400" dirty="0">
                <a:solidFill>
                  <a:schemeClr val="bg1"/>
                </a:solidFill>
              </a:rPr>
              <a:t>5. Open Visual Studio</a:t>
            </a:r>
          </a:p>
          <a:p>
            <a:r>
              <a:rPr lang="en-US" sz="2400" dirty="0">
                <a:solidFill>
                  <a:schemeClr val="bg1"/>
                </a:solidFill>
              </a:rPr>
              <a:t>6. Update packages and build</a:t>
            </a:r>
          </a:p>
        </p:txBody>
      </p:sp>
    </p:spTree>
    <p:extLst>
      <p:ext uri="{BB962C8B-B14F-4D97-AF65-F5344CB8AC3E}">
        <p14:creationId xmlns:p14="http://schemas.microsoft.com/office/powerpoint/2010/main" val="15289649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23 November 2017</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5139869"/>
          </a:xfrm>
        </p:spPr>
        <p:txBody>
          <a:bodyPr/>
          <a:lstStyle/>
          <a:p>
            <a:r>
              <a:rPr lang="en-US" sz="2000" dirty="0">
                <a:solidFill>
                  <a:schemeClr val="bg1"/>
                </a:solidFill>
                <a:latin typeface="Consolas" panose="020B0609020204030204" pitchFamily="49" charset="0"/>
              </a:rPr>
              <a:t>PS&gt; Install-Package </a:t>
            </a:r>
            <a:r>
              <a:rPr lang="en-US" sz="2000" dirty="0" err="1">
                <a:solidFill>
                  <a:schemeClr val="bg1"/>
                </a:solidFill>
                <a:latin typeface="Consolas" panose="020B0609020204030204" pitchFamily="49" charset="0"/>
              </a:rPr>
              <a:t>Swashbuckle.AspNetCore</a:t>
            </a:r>
            <a:endParaRPr lang="en-US" sz="2000" dirty="0">
              <a:solidFill>
                <a:schemeClr val="bg1"/>
              </a:solidFill>
              <a:latin typeface="Consolas" panose="020B0609020204030204" pitchFamily="49" charset="0"/>
            </a:endParaRP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services.AddRouting</a:t>
            </a:r>
            <a:r>
              <a:rPr lang="en-US" sz="2000" dirty="0">
                <a:solidFill>
                  <a:schemeClr val="bg1"/>
                </a:solidFill>
                <a:latin typeface="Consolas" panose="020B0609020204030204" pitchFamily="49" charset="0"/>
              </a:rPr>
              <a:t>(options =&gt;</a:t>
            </a: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options.LowercaseUrls</a:t>
            </a:r>
            <a:r>
              <a:rPr lang="en-US" sz="2000" dirty="0">
                <a:solidFill>
                  <a:schemeClr val="bg1"/>
                </a:solidFill>
                <a:latin typeface="Consolas" panose="020B0609020204030204" pitchFamily="49" charset="0"/>
              </a:rPr>
              <a:t> = true;</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services.AddSwaggerGen</a:t>
            </a:r>
            <a:r>
              <a:rPr lang="en-US" sz="2000" dirty="0">
                <a:solidFill>
                  <a:schemeClr val="bg1"/>
                </a:solidFill>
                <a:latin typeface="Consolas" panose="020B0609020204030204" pitchFamily="49" charset="0"/>
              </a:rPr>
              <a:t>(c =&gt;</a:t>
            </a: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c.SwaggerDoc</a:t>
            </a:r>
            <a:r>
              <a:rPr lang="en-US" sz="2000" dirty="0">
                <a:solidFill>
                  <a:schemeClr val="bg1"/>
                </a:solidFill>
                <a:latin typeface="Consolas" panose="020B0609020204030204" pitchFamily="49" charset="0"/>
              </a:rPr>
              <a:t>("v1", new Info { Title = "MVOW B2B API", Version = "v1"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c.DocumentFilter</a:t>
            </a:r>
            <a:r>
              <a:rPr lang="en-US" sz="2000" dirty="0">
                <a:solidFill>
                  <a:schemeClr val="bg1"/>
                </a:solidFill>
                <a:latin typeface="Consolas" panose="020B0609020204030204" pitchFamily="49" charset="0"/>
              </a:rPr>
              <a:t>&lt;</a:t>
            </a:r>
            <a:r>
              <a:rPr lang="en-US" sz="2000" dirty="0" err="1">
                <a:solidFill>
                  <a:schemeClr val="bg1"/>
                </a:solidFill>
                <a:latin typeface="Consolas" panose="020B0609020204030204" pitchFamily="49" charset="0"/>
              </a:rPr>
              <a:t>LowerCaseDocumentFilter</a:t>
            </a:r>
            <a:r>
              <a:rPr lang="en-US" sz="2000" dirty="0">
                <a:solidFill>
                  <a:schemeClr val="bg1"/>
                </a:solidFill>
                <a:latin typeface="Consolas" panose="020B0609020204030204" pitchFamily="49" charset="0"/>
              </a:rPr>
              <a:t>&gt;();</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err="1">
                <a:solidFill>
                  <a:schemeClr val="bg1"/>
                </a:solidFill>
                <a:latin typeface="Consolas" panose="020B0609020204030204" pitchFamily="49" charset="0"/>
              </a:rPr>
              <a:t>app.UseSwagger</a:t>
            </a: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428255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5416868"/>
          </a:xfrm>
        </p:spPr>
        <p:txBody>
          <a:bodyPr/>
          <a:lstStyle/>
          <a:p>
            <a:r>
              <a:rPr lang="en-US" sz="2000" dirty="0" err="1">
                <a:solidFill>
                  <a:schemeClr val="bg1"/>
                </a:solidFill>
                <a:latin typeface="Consolas" panose="020B0609020204030204" pitchFamily="49" charset="0"/>
              </a:rPr>
              <a:t>app.UseSwaggerUI</a:t>
            </a:r>
            <a:r>
              <a:rPr lang="en-US" sz="2000" dirty="0">
                <a:solidFill>
                  <a:schemeClr val="bg1"/>
                </a:solidFill>
                <a:latin typeface="Consolas" panose="020B0609020204030204" pitchFamily="49" charset="0"/>
              </a:rPr>
              <a:t>(c =&gt;</a:t>
            </a: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c.SwaggerEndpoint</a:t>
            </a:r>
            <a:r>
              <a:rPr lang="en-US" sz="2000" dirty="0">
                <a:solidFill>
                  <a:schemeClr val="bg1"/>
                </a:solidFill>
                <a:latin typeface="Consolas" panose="020B0609020204030204" pitchFamily="49" charset="0"/>
              </a:rPr>
              <a:t>("/swagger/v1/</a:t>
            </a:r>
            <a:r>
              <a:rPr lang="en-US" sz="2000" dirty="0" err="1">
                <a:solidFill>
                  <a:schemeClr val="bg1"/>
                </a:solidFill>
                <a:latin typeface="Consolas" panose="020B0609020204030204" pitchFamily="49" charset="0"/>
              </a:rPr>
              <a:t>swagger.json</a:t>
            </a:r>
            <a:r>
              <a:rPr lang="en-US" sz="2000" dirty="0">
                <a:solidFill>
                  <a:schemeClr val="bg1"/>
                </a:solidFill>
                <a:latin typeface="Consolas" panose="020B0609020204030204" pitchFamily="49" charset="0"/>
              </a:rPr>
              <a:t>", “My API");</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LowerCaseDocumentFilter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IDocumentFilter</a:t>
            </a:r>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public void Apply(</a:t>
            </a:r>
            <a:r>
              <a:rPr lang="en-US" sz="2000" dirty="0" err="1">
                <a:solidFill>
                  <a:schemeClr val="bg1"/>
                </a:solidFill>
                <a:latin typeface="Consolas" panose="020B0609020204030204" pitchFamily="49" charset="0"/>
              </a:rPr>
              <a:t>SwaggerDocument</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swaggerDoc</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DocumentFilterContext</a:t>
            </a:r>
            <a:r>
              <a:rPr lang="en-US" sz="2000" dirty="0">
                <a:solidFill>
                  <a:schemeClr val="bg1"/>
                </a:solidFill>
                <a:latin typeface="Consolas" panose="020B0609020204030204" pitchFamily="49" charset="0"/>
              </a:rPr>
              <a:t> context)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swaggerDoc.Paths</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swaggerDoc.Paths.ToDictionary</a:t>
            </a:r>
            <a:r>
              <a:rPr lang="en-US" sz="2000" dirty="0">
                <a:solidFill>
                  <a:schemeClr val="bg1"/>
                </a:solidFill>
                <a:latin typeface="Consolas" panose="020B0609020204030204" pitchFamily="49" charset="0"/>
              </a:rPr>
              <a:t>(d =&gt; </a:t>
            </a:r>
            <a:r>
              <a:rPr lang="en-US" sz="2000" dirty="0" err="1">
                <a:solidFill>
                  <a:schemeClr val="bg1"/>
                </a:solidFill>
                <a:latin typeface="Consolas" panose="020B0609020204030204" pitchFamily="49" charset="0"/>
              </a:rPr>
              <a:t>d.Key.ToLower</a:t>
            </a:r>
            <a:r>
              <a:rPr lang="en-US" sz="2000" dirty="0">
                <a:solidFill>
                  <a:schemeClr val="bg1"/>
                </a:solidFill>
                <a:latin typeface="Consolas" panose="020B0609020204030204" pitchFamily="49" charset="0"/>
              </a:rPr>
              <a:t>(), d =&gt; </a:t>
            </a:r>
            <a:r>
              <a:rPr lang="en-US" sz="2000" dirty="0" err="1">
                <a:solidFill>
                  <a:schemeClr val="bg1"/>
                </a:solidFill>
                <a:latin typeface="Consolas" panose="020B0609020204030204" pitchFamily="49" charset="0"/>
              </a:rPr>
              <a:t>d.Value</a:t>
            </a:r>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a:t>
            </a:r>
          </a:p>
          <a:p>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launchUrl</a:t>
            </a:r>
            <a:r>
              <a:rPr lang="en-US" sz="2000" dirty="0">
                <a:solidFill>
                  <a:schemeClr val="bg1"/>
                </a:solidFill>
                <a:latin typeface="Consolas" panose="020B0609020204030204" pitchFamily="49" charset="0"/>
              </a:rPr>
              <a:t>": </a:t>
            </a:r>
            <a:r>
              <a:rPr lang="en-US" sz="2000" dirty="0">
                <a:solidFill>
                  <a:schemeClr val="bg1"/>
                </a:solidFill>
                <a:latin typeface="Consolas" panose="020B0609020204030204" pitchFamily="49" charset="0"/>
                <a:hlinkClick r:id="rId3"/>
              </a:rPr>
              <a:t>https://localhost:[port]/swagger/</a:t>
            </a: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510728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339650"/>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17466</TotalTime>
  <Words>1358</Words>
  <Application>Microsoft Office PowerPoint</Application>
  <PresentationFormat>Custom</PresentationFormat>
  <Paragraphs>113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MSVID_White_4x3_2012-08-18</vt:lpstr>
      <vt:lpstr>Apps part II</vt:lpstr>
      <vt:lpstr>Agenda</vt:lpstr>
      <vt:lpstr>Upgrade Xamarin.Forms I/II</vt:lpstr>
      <vt:lpstr>Upgrade Xamarin.Forms I/II</vt:lpstr>
      <vt:lpstr>Final Lecture</vt:lpstr>
      <vt:lpstr>Swagger I/II</vt:lpstr>
      <vt:lpstr>Swagger II/II</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146</cp:revision>
  <dcterms:created xsi:type="dcterms:W3CDTF">2012-05-22T07:38:31Z</dcterms:created>
  <dcterms:modified xsi:type="dcterms:W3CDTF">2017-11-14T09:27:49Z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