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9"/>
  </p:notesMasterIdLst>
  <p:handoutMasterIdLst>
    <p:handoutMasterId r:id="rId10"/>
  </p:handoutMasterIdLst>
  <p:sldIdLst>
    <p:sldId id="897" r:id="rId5"/>
    <p:sldId id="927" r:id="rId6"/>
    <p:sldId id="928" r:id="rId7"/>
    <p:sldId id="929" r:id="rId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442359"/>
    <a:srgbClr val="007233"/>
    <a:srgbClr val="00FFFF"/>
    <a:srgbClr val="333333"/>
    <a:srgbClr val="505050"/>
    <a:srgbClr val="000000"/>
    <a:srgbClr val="0072C6"/>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85" d="100"/>
          <a:sy n="85" d="100"/>
        </p:scale>
        <p:origin x="483"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11/17/2016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11/17/2016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UI part II</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5490734"/>
          </a:xfrm>
        </p:spPr>
        <p:txBody>
          <a:bodyPr/>
          <a:lstStyle/>
          <a:p>
            <a:r>
              <a:rPr lang="da-DK" dirty="0">
                <a:solidFill>
                  <a:schemeClr val="bg1"/>
                </a:solidFill>
              </a:rPr>
              <a:t>More XAML</a:t>
            </a:r>
          </a:p>
          <a:p>
            <a:r>
              <a:rPr lang="da-DK" sz="2800" dirty="0">
                <a:solidFill>
                  <a:schemeClr val="bg1"/>
                </a:solidFill>
              </a:rPr>
              <a:t>Back </a:t>
            </a:r>
            <a:r>
              <a:rPr lang="da-DK" sz="2800" dirty="0" err="1">
                <a:solidFill>
                  <a:schemeClr val="bg1"/>
                </a:solidFill>
              </a:rPr>
              <a:t>button</a:t>
            </a:r>
            <a:endParaRPr lang="da-DK" sz="2800" dirty="0">
              <a:solidFill>
                <a:schemeClr val="bg1"/>
              </a:solidFill>
            </a:endParaRPr>
          </a:p>
          <a:p>
            <a:r>
              <a:rPr lang="da-DK" sz="2800" dirty="0" err="1">
                <a:solidFill>
                  <a:schemeClr val="bg1"/>
                </a:solidFill>
              </a:rPr>
              <a:t>Entity</a:t>
            </a:r>
            <a:r>
              <a:rPr lang="da-DK" sz="2800" dirty="0">
                <a:solidFill>
                  <a:schemeClr val="bg1"/>
                </a:solidFill>
              </a:rPr>
              <a:t> Framework Core</a:t>
            </a:r>
          </a:p>
          <a:p>
            <a:r>
              <a:rPr lang="da-DK" sz="2800" dirty="0" err="1">
                <a:solidFill>
                  <a:schemeClr val="bg1"/>
                </a:solidFill>
              </a:rPr>
              <a:t>Dependency</a:t>
            </a:r>
            <a:r>
              <a:rPr lang="da-DK" sz="2800" dirty="0">
                <a:solidFill>
                  <a:schemeClr val="bg1"/>
                </a:solidFill>
              </a:rPr>
              <a:t> </a:t>
            </a:r>
            <a:r>
              <a:rPr lang="da-DK" sz="2800" dirty="0" err="1">
                <a:solidFill>
                  <a:schemeClr val="bg1"/>
                </a:solidFill>
              </a:rPr>
              <a:t>injection</a:t>
            </a:r>
            <a:endParaRPr lang="da-DK" sz="2800" dirty="0">
              <a:solidFill>
                <a:schemeClr val="bg1"/>
              </a:solidFill>
            </a:endParaRPr>
          </a:p>
          <a:p>
            <a:r>
              <a:rPr lang="da-DK" sz="2800" dirty="0">
                <a:solidFill>
                  <a:schemeClr val="bg1"/>
                </a:solidFill>
              </a:rPr>
              <a:t>Application Manifest</a:t>
            </a:r>
          </a:p>
          <a:p>
            <a:endParaRPr lang="da-DK" dirty="0">
              <a:solidFill>
                <a:schemeClr val="bg1"/>
              </a:solidFill>
            </a:endParaRPr>
          </a:p>
          <a:p>
            <a:r>
              <a:rPr lang="da-DK" dirty="0" err="1">
                <a:solidFill>
                  <a:schemeClr val="bg1"/>
                </a:solidFill>
              </a:rPr>
              <a:t>Consuming</a:t>
            </a:r>
            <a:r>
              <a:rPr lang="da-DK" dirty="0">
                <a:solidFill>
                  <a:schemeClr val="bg1"/>
                </a:solidFill>
              </a:rPr>
              <a:t> a REST API</a:t>
            </a:r>
          </a:p>
          <a:p>
            <a:r>
              <a:rPr lang="da-DK" sz="2800" b="1" dirty="0" err="1">
                <a:solidFill>
                  <a:schemeClr val="bg1"/>
                </a:solidFill>
              </a:rPr>
              <a:t>bson</a:t>
            </a:r>
            <a:endParaRPr lang="da-DK" b="1" dirty="0">
              <a:solidFill>
                <a:schemeClr val="bg1"/>
              </a:solidFill>
            </a:endParaRPr>
          </a:p>
          <a:p>
            <a:endParaRPr lang="da-DK" dirty="0">
              <a:solidFill>
                <a:schemeClr val="bg1"/>
              </a:solidFill>
            </a:endParaRPr>
          </a:p>
          <a:p>
            <a:r>
              <a:rPr lang="da-DK" dirty="0">
                <a:solidFill>
                  <a:schemeClr val="bg1"/>
                </a:solidFill>
              </a:rPr>
              <a:t>Final </a:t>
            </a:r>
            <a:r>
              <a:rPr lang="da-DK">
                <a:solidFill>
                  <a:schemeClr val="bg1"/>
                </a:solidFill>
              </a:rPr>
              <a:t>lecture</a:t>
            </a:r>
            <a:endParaRPr lang="da-DK"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endParaRPr lang="da-DK" dirty="0"/>
          </a:p>
        </p:txBody>
      </p:sp>
      <p:sp>
        <p:nvSpPr>
          <p:cNvPr id="3" name="Text Placeholder 2"/>
          <p:cNvSpPr>
            <a:spLocks noGrp="1"/>
          </p:cNvSpPr>
          <p:nvPr>
            <p:ph type="body" sz="quarter" idx="10"/>
          </p:nvPr>
        </p:nvSpPr>
        <p:spPr>
          <a:xfrm>
            <a:off x="274209" y="1212850"/>
            <a:ext cx="8778240" cy="1902059"/>
          </a:xfrm>
        </p:spPr>
        <p:txBody>
          <a:bodyPr/>
          <a:lstStyle/>
          <a:p>
            <a:r>
              <a:rPr lang="da-DK" dirty="0">
                <a:solidFill>
                  <a:schemeClr val="bg1"/>
                </a:solidFill>
              </a:rPr>
              <a:t>1 December 2016</a:t>
            </a:r>
          </a:p>
          <a:p>
            <a:endParaRPr lang="da-DK" dirty="0">
              <a:solidFill>
                <a:schemeClr val="bg1"/>
              </a:solidFill>
            </a:endParaRPr>
          </a:p>
          <a:p>
            <a:r>
              <a:rPr lang="da-DK" dirty="0" err="1">
                <a:solidFill>
                  <a:schemeClr val="bg1"/>
                </a:solidFill>
              </a:rPr>
              <a:t>Recap</a:t>
            </a:r>
            <a:r>
              <a:rPr lang="da-DK" dirty="0">
                <a:solidFill>
                  <a:schemeClr val="bg1"/>
                </a:solidFill>
              </a:rPr>
              <a:t> / repetition – </a:t>
            </a:r>
            <a:r>
              <a:rPr lang="da-DK" dirty="0" err="1">
                <a:solidFill>
                  <a:schemeClr val="bg1"/>
                </a:solidFill>
              </a:rPr>
              <a:t>what</a:t>
            </a:r>
            <a:r>
              <a:rPr lang="da-DK" dirty="0">
                <a:solidFill>
                  <a:schemeClr val="bg1"/>
                </a:solidFill>
              </a:rPr>
              <a:t> do </a:t>
            </a:r>
            <a:r>
              <a:rPr lang="da-DK" dirty="0" err="1">
                <a:solidFill>
                  <a:schemeClr val="bg1"/>
                </a:solidFill>
              </a:rPr>
              <a:t>you</a:t>
            </a:r>
            <a:r>
              <a:rPr lang="da-DK" dirty="0">
                <a:solidFill>
                  <a:schemeClr val="bg1"/>
                </a:solidFill>
              </a:rPr>
              <a:t> </a:t>
            </a:r>
            <a:r>
              <a:rPr lang="da-DK" dirty="0" err="1">
                <a:solidFill>
                  <a:schemeClr val="bg1"/>
                </a:solidFill>
              </a:rPr>
              <a:t>need</a:t>
            </a:r>
            <a:r>
              <a:rPr lang="da-DK" dirty="0">
                <a:solidFill>
                  <a:schemeClr val="bg1"/>
                </a:solidFill>
              </a:rPr>
              <a:t>?</a:t>
            </a:r>
          </a:p>
        </p:txBody>
      </p:sp>
    </p:spTree>
    <p:extLst>
      <p:ext uri="{BB962C8B-B14F-4D97-AF65-F5344CB8AC3E}">
        <p14:creationId xmlns:p14="http://schemas.microsoft.com/office/powerpoint/2010/main" val="34939584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r>
              <a:rPr lang="da-DK" dirty="0">
                <a:solidFill>
                  <a:schemeClr val="bg1"/>
                </a:solidFill>
              </a:rPr>
              <a:t> II</a:t>
            </a:r>
          </a:p>
        </p:txBody>
      </p:sp>
      <p:sp>
        <p:nvSpPr>
          <p:cNvPr id="3" name="Text Placeholder 2"/>
          <p:cNvSpPr>
            <a:spLocks noGrp="1"/>
          </p:cNvSpPr>
          <p:nvPr>
            <p:ph type="body" sz="quarter" idx="10"/>
          </p:nvPr>
        </p:nvSpPr>
        <p:spPr>
          <a:xfrm>
            <a:off x="274209" y="1212850"/>
            <a:ext cx="8778240" cy="5558445"/>
          </a:xfrm>
        </p:spPr>
        <p:txBody>
          <a:bodyPr/>
          <a:lstStyle/>
          <a:p>
            <a:r>
              <a:rPr lang="da-DK" dirty="0" err="1">
                <a:solidFill>
                  <a:schemeClr val="bg1"/>
                </a:solidFill>
              </a:rPr>
              <a:t>Topics</a:t>
            </a:r>
            <a:r>
              <a:rPr lang="da-DK" dirty="0">
                <a:solidFill>
                  <a:schemeClr val="bg1"/>
                </a:solidFill>
              </a:rPr>
              <a:t>:</a:t>
            </a:r>
          </a:p>
          <a:p>
            <a:r>
              <a:rPr lang="da-DK" dirty="0">
                <a:solidFill>
                  <a:schemeClr val="bg1"/>
                </a:solidFill>
              </a:rPr>
              <a:t>Security in ASP.NET </a:t>
            </a:r>
          </a:p>
          <a:p>
            <a:r>
              <a:rPr lang="da-DK" dirty="0">
                <a:solidFill>
                  <a:schemeClr val="bg1"/>
                </a:solidFill>
              </a:rPr>
              <a:t>Security in UWP</a:t>
            </a:r>
          </a:p>
          <a:p>
            <a:r>
              <a:rPr lang="da-DK" dirty="0">
                <a:solidFill>
                  <a:schemeClr val="bg1"/>
                </a:solidFill>
              </a:rPr>
              <a:t>Publishing apps to the cloud</a:t>
            </a:r>
          </a:p>
          <a:p>
            <a:r>
              <a:rPr lang="da-DK" dirty="0" err="1">
                <a:solidFill>
                  <a:schemeClr val="bg1"/>
                </a:solidFill>
              </a:rPr>
              <a:t>Exception</a:t>
            </a:r>
            <a:r>
              <a:rPr lang="da-DK" dirty="0">
                <a:solidFill>
                  <a:schemeClr val="bg1"/>
                </a:solidFill>
              </a:rPr>
              <a:t> handling</a:t>
            </a:r>
          </a:p>
          <a:p>
            <a:r>
              <a:rPr lang="da-DK" dirty="0" err="1">
                <a:solidFill>
                  <a:schemeClr val="bg1"/>
                </a:solidFill>
              </a:rPr>
              <a:t>Idisposable</a:t>
            </a:r>
            <a:endParaRPr lang="da-DK" dirty="0">
              <a:solidFill>
                <a:schemeClr val="bg1"/>
              </a:solidFill>
            </a:endParaRPr>
          </a:p>
          <a:p>
            <a:r>
              <a:rPr lang="da-DK" dirty="0" err="1">
                <a:solidFill>
                  <a:schemeClr val="bg1"/>
                </a:solidFill>
              </a:rPr>
              <a:t>Settings</a:t>
            </a:r>
            <a:r>
              <a:rPr lang="da-DK" dirty="0">
                <a:solidFill>
                  <a:schemeClr val="bg1"/>
                </a:solidFill>
              </a:rPr>
              <a:t> and </a:t>
            </a:r>
            <a:r>
              <a:rPr lang="da-DK" dirty="0" err="1">
                <a:solidFill>
                  <a:schemeClr val="bg1"/>
                </a:solidFill>
              </a:rPr>
              <a:t>secrets</a:t>
            </a:r>
            <a:endParaRPr lang="da-DK" dirty="0">
              <a:solidFill>
                <a:schemeClr val="bg1"/>
              </a:solidFill>
            </a:endParaRPr>
          </a:p>
          <a:p>
            <a:r>
              <a:rPr lang="da-DK" dirty="0" err="1">
                <a:solidFill>
                  <a:schemeClr val="bg1"/>
                </a:solidFill>
              </a:rPr>
              <a:t>Logging</a:t>
            </a:r>
            <a:endParaRPr lang="da-DK" dirty="0">
              <a:solidFill>
                <a:schemeClr val="bg1"/>
              </a:solidFill>
            </a:endParaRPr>
          </a:p>
          <a:p>
            <a:r>
              <a:rPr lang="da-DK" dirty="0" err="1">
                <a:solidFill>
                  <a:schemeClr val="bg1"/>
                </a:solidFill>
              </a:rPr>
              <a:t>Exam</a:t>
            </a:r>
            <a:r>
              <a:rPr lang="da-DK" dirty="0">
                <a:solidFill>
                  <a:schemeClr val="bg1"/>
                </a:solidFill>
              </a:rPr>
              <a:t> format – </a:t>
            </a:r>
            <a:r>
              <a:rPr lang="da-DK" dirty="0" err="1">
                <a:solidFill>
                  <a:schemeClr val="bg1"/>
                </a:solidFill>
              </a:rPr>
              <a:t>degrees</a:t>
            </a:r>
            <a:r>
              <a:rPr lang="da-DK" dirty="0">
                <a:solidFill>
                  <a:schemeClr val="bg1"/>
                </a:solidFill>
              </a:rPr>
              <a:t> of </a:t>
            </a:r>
            <a:r>
              <a:rPr lang="da-DK" dirty="0" err="1">
                <a:solidFill>
                  <a:schemeClr val="bg1"/>
                </a:solidFill>
              </a:rPr>
              <a:t>evilness</a:t>
            </a:r>
            <a:endParaRPr lang="da-DK" dirty="0">
              <a:solidFill>
                <a:schemeClr val="bg1"/>
              </a:solidFill>
            </a:endParaRPr>
          </a:p>
        </p:txBody>
      </p:sp>
    </p:spTree>
    <p:extLst>
      <p:ext uri="{BB962C8B-B14F-4D97-AF65-F5344CB8AC3E}">
        <p14:creationId xmlns:p14="http://schemas.microsoft.com/office/powerpoint/2010/main" val="351229276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17391</TotalTime>
  <Words>73</Words>
  <Application>Microsoft Office PowerPoint</Application>
  <PresentationFormat>Custom</PresentationFormat>
  <Paragraphs>29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Segoe UI</vt:lpstr>
      <vt:lpstr>Segoe UI Light</vt:lpstr>
      <vt:lpstr>Wingdings</vt:lpstr>
      <vt:lpstr>MSVID_White_4x3_2012-08-18</vt:lpstr>
      <vt:lpstr>UI part II</vt:lpstr>
      <vt:lpstr>Agenda</vt:lpstr>
      <vt:lpstr>Final Lecture</vt:lpstr>
      <vt:lpstr>Final Lecture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133</cp:revision>
  <dcterms:created xsi:type="dcterms:W3CDTF">2012-05-22T07:38:31Z</dcterms:created>
  <dcterms:modified xsi:type="dcterms:W3CDTF">2016-11-17T19:43:41Z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