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897" r:id="rId5"/>
    <p:sldId id="927" r:id="rId6"/>
    <p:sldId id="934" r:id="rId7"/>
    <p:sldId id="936" r:id="rId8"/>
    <p:sldId id="930" r:id="rId9"/>
    <p:sldId id="931" r:id="rId10"/>
    <p:sldId id="932" r:id="rId11"/>
    <p:sldId id="933" r:id="rId12"/>
    <p:sldId id="937" r:id="rId13"/>
    <p:sldId id="928" r:id="rId14"/>
    <p:sldId id="929"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4"/>
            <p14:sldId id="936"/>
            <p14:sldId id="930"/>
            <p14:sldId id="931"/>
            <p14:sldId id="932"/>
            <p14:sldId id="933"/>
            <p14:sldId id="93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11/16/2017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11/16/2017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0244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0682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0382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859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8453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4480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089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25805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port]/swagger/"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23 November 2017</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949047"/>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a:solidFill>
                  <a:schemeClr val="bg1"/>
                </a:solidFill>
              </a:rPr>
              <a:t>Security in UWP and </a:t>
            </a:r>
            <a:r>
              <a:rPr lang="da-DK" dirty="0" err="1">
                <a:solidFill>
                  <a:schemeClr val="bg1"/>
                </a:solidFill>
              </a:rPr>
              <a:t>Xamarin.Forms</a:t>
            </a:r>
            <a:endParaRPr lang="da-DK" dirty="0">
              <a:solidFill>
                <a:schemeClr val="bg1"/>
              </a:solidFill>
            </a:endParaRPr>
          </a:p>
          <a:p>
            <a:r>
              <a:rPr lang="da-DK" dirty="0" err="1">
                <a:solidFill>
                  <a:schemeClr val="bg1"/>
                </a:solidFill>
              </a:rPr>
              <a:t>Entity</a:t>
            </a:r>
            <a:r>
              <a:rPr lang="da-DK" dirty="0">
                <a:solidFill>
                  <a:schemeClr val="bg1"/>
                </a:solidFill>
              </a:rPr>
              <a:t> Framework Core – </a:t>
            </a:r>
            <a:r>
              <a:rPr lang="da-DK" dirty="0" err="1">
                <a:solidFill>
                  <a:schemeClr val="bg1"/>
                </a:solidFill>
              </a:rPr>
              <a:t>what</a:t>
            </a:r>
            <a:r>
              <a:rPr lang="da-DK" dirty="0">
                <a:solidFill>
                  <a:schemeClr val="bg1"/>
                </a:solidFill>
              </a:rPr>
              <a:t>?</a:t>
            </a:r>
          </a:p>
        </p:txBody>
      </p:sp>
    </p:spTree>
    <p:extLst>
      <p:ext uri="{BB962C8B-B14F-4D97-AF65-F5344CB8AC3E}">
        <p14:creationId xmlns:p14="http://schemas.microsoft.com/office/powerpoint/2010/main" val="3512292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096780"/>
          </a:xfrm>
        </p:spPr>
        <p:txBody>
          <a:bodyPr/>
          <a:lstStyle/>
          <a:p>
            <a:r>
              <a:rPr lang="da-DK" sz="3200" dirty="0">
                <a:solidFill>
                  <a:schemeClr val="bg1"/>
                </a:solidFill>
              </a:rPr>
              <a:t>Course Evaluation</a:t>
            </a:r>
          </a:p>
          <a:p>
            <a:endParaRPr lang="da-DK" sz="3200" dirty="0">
              <a:solidFill>
                <a:schemeClr val="bg1"/>
              </a:solidFill>
            </a:endParaRPr>
          </a:p>
          <a:p>
            <a:r>
              <a:rPr lang="da-DK" sz="3200" dirty="0" err="1">
                <a:solidFill>
                  <a:schemeClr val="bg1"/>
                </a:solidFill>
              </a:rPr>
              <a:t>Xamarin.Forms</a:t>
            </a:r>
            <a:endParaRPr lang="da-DK" sz="3200" dirty="0">
              <a:solidFill>
                <a:schemeClr val="bg1"/>
              </a:solidFill>
            </a:endParaRPr>
          </a:p>
          <a:p>
            <a:endParaRPr lang="da-DK" sz="3200" dirty="0">
              <a:solidFill>
                <a:schemeClr val="bg1"/>
              </a:solidFill>
            </a:endParaRPr>
          </a:p>
          <a:p>
            <a:r>
              <a:rPr lang="da-DK" sz="3200" dirty="0" err="1">
                <a:solidFill>
                  <a:schemeClr val="bg1"/>
                </a:solidFill>
              </a:rPr>
              <a:t>Consuming</a:t>
            </a:r>
            <a:r>
              <a:rPr lang="da-DK" sz="3200" dirty="0">
                <a:solidFill>
                  <a:schemeClr val="bg1"/>
                </a:solidFill>
              </a:rPr>
              <a:t> a REST API</a:t>
            </a:r>
          </a:p>
          <a:p>
            <a:endParaRPr lang="da-DK" sz="3200" dirty="0">
              <a:solidFill>
                <a:schemeClr val="bg1"/>
              </a:solidFill>
            </a:endParaRPr>
          </a:p>
          <a:p>
            <a:r>
              <a:rPr lang="da-DK" sz="3200" dirty="0">
                <a:solidFill>
                  <a:schemeClr val="bg1"/>
                </a:solidFill>
              </a:rPr>
              <a:t>Security in ASP.NET, </a:t>
            </a:r>
            <a:r>
              <a:rPr lang="da-DK" sz="3200" strike="sngStrike" dirty="0">
                <a:solidFill>
                  <a:schemeClr val="bg1"/>
                </a:solidFill>
              </a:rPr>
              <a:t>UWP, and </a:t>
            </a:r>
            <a:r>
              <a:rPr lang="da-DK" sz="3200" strike="sngStrike" dirty="0" err="1">
                <a:solidFill>
                  <a:schemeClr val="bg1"/>
                </a:solidFill>
              </a:rPr>
              <a:t>Xamarin.Forms</a:t>
            </a:r>
            <a:endParaRPr lang="da-DK" sz="3200" strike="sngStrike" dirty="0">
              <a:solidFill>
                <a:schemeClr val="bg1"/>
              </a:solidFill>
            </a:endParaRP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3730252"/>
          </a:xfrm>
        </p:spPr>
        <p:txBody>
          <a:bodyPr/>
          <a:lstStyle/>
          <a:p>
            <a:r>
              <a:rPr lang="en-US" dirty="0">
                <a:solidFill>
                  <a:schemeClr val="bg1"/>
                </a:solidFill>
              </a:rPr>
              <a:t>Universal Windows Platform and latest bits</a:t>
            </a:r>
          </a:p>
          <a:p>
            <a:r>
              <a:rPr lang="en-US" dirty="0">
                <a:solidFill>
                  <a:schemeClr val="bg1"/>
                </a:solidFill>
              </a:rPr>
              <a:t>Java</a:t>
            </a:r>
          </a:p>
          <a:p>
            <a:r>
              <a:rPr lang="en-US" dirty="0">
                <a:solidFill>
                  <a:schemeClr val="bg1"/>
                </a:solidFill>
              </a:rPr>
              <a:t>Mandatory exercises</a:t>
            </a:r>
          </a:p>
          <a:p>
            <a:r>
              <a:rPr lang="en-US" dirty="0">
                <a:solidFill>
                  <a:schemeClr val="bg1"/>
                </a:solidFill>
              </a:rPr>
              <a:t>The Book </a:t>
            </a:r>
          </a:p>
          <a:p>
            <a:r>
              <a:rPr lang="en-US" dirty="0">
                <a:solidFill>
                  <a:schemeClr val="bg1"/>
                </a:solidFill>
              </a:rPr>
              <a:t>Microsoft propaganda</a:t>
            </a:r>
          </a:p>
          <a:p>
            <a:r>
              <a:rPr lang="en-US" dirty="0">
                <a:solidFill>
                  <a:schemeClr val="bg1"/>
                </a:solidFill>
              </a:rPr>
              <a:t>Work load</a:t>
            </a:r>
          </a:p>
        </p:txBody>
      </p:sp>
    </p:spTree>
    <p:extLst>
      <p:ext uri="{BB962C8B-B14F-4D97-AF65-F5344CB8AC3E}">
        <p14:creationId xmlns:p14="http://schemas.microsoft.com/office/powerpoint/2010/main" val="721018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6057043"/>
          </a:xfrm>
        </p:spPr>
        <p:txBody>
          <a:bodyPr/>
          <a:lstStyle/>
          <a:p>
            <a:r>
              <a:rPr lang="en-US" dirty="0">
                <a:solidFill>
                  <a:schemeClr val="bg1"/>
                </a:solidFill>
              </a:rPr>
              <a:t>Condescending, intimidating, arrogant, know-it-all, mind-blind</a:t>
            </a:r>
          </a:p>
          <a:p>
            <a:endParaRPr lang="en-US" dirty="0">
              <a:solidFill>
                <a:schemeClr val="bg1"/>
              </a:solidFill>
            </a:endParaRPr>
          </a:p>
          <a:p>
            <a:r>
              <a:rPr lang="en-US" dirty="0">
                <a:solidFill>
                  <a:schemeClr val="bg1"/>
                </a:solidFill>
              </a:rPr>
              <a:t>Next year:</a:t>
            </a:r>
          </a:p>
          <a:p>
            <a:endParaRPr lang="en-US" dirty="0">
              <a:solidFill>
                <a:schemeClr val="bg1"/>
              </a:solidFill>
            </a:endParaRPr>
          </a:p>
          <a:p>
            <a:r>
              <a:rPr lang="en-US" dirty="0">
                <a:solidFill>
                  <a:schemeClr val="bg1"/>
                </a:solidFill>
              </a:rPr>
              <a:t>Swap lecture days</a:t>
            </a:r>
          </a:p>
          <a:p>
            <a:r>
              <a:rPr lang="en-US" dirty="0">
                <a:solidFill>
                  <a:schemeClr val="bg1"/>
                </a:solidFill>
              </a:rPr>
              <a:t>New book?</a:t>
            </a:r>
          </a:p>
          <a:p>
            <a:r>
              <a:rPr lang="en-US" dirty="0">
                <a:solidFill>
                  <a:schemeClr val="bg1"/>
                </a:solidFill>
              </a:rPr>
              <a:t>Reduce GUI part?</a:t>
            </a:r>
          </a:p>
          <a:p>
            <a:r>
              <a:rPr lang="en-US" dirty="0">
                <a:solidFill>
                  <a:schemeClr val="bg1"/>
                </a:solidFill>
              </a:rPr>
              <a:t>Exercises slightly smaller</a:t>
            </a:r>
          </a:p>
          <a:p>
            <a:pPr marL="571500" indent="-5715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11258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3" name="Text Placeholder 2">
            <a:extLst>
              <a:ext uri="{FF2B5EF4-FFF2-40B4-BE49-F238E27FC236}">
                <a16:creationId xmlns:a16="http://schemas.microsoft.com/office/drawing/2014/main" id="{DF0F47EB-20FB-4AA9-BDD5-47397F23E4AB}"/>
              </a:ext>
            </a:extLst>
          </p:cNvPr>
          <p:cNvSpPr>
            <a:spLocks noGrp="1"/>
          </p:cNvSpPr>
          <p:nvPr>
            <p:ph type="body" sz="quarter" idx="10"/>
          </p:nvPr>
        </p:nvSpPr>
        <p:spPr>
          <a:xfrm>
            <a:off x="274209" y="1212850"/>
            <a:ext cx="8778240" cy="683264"/>
          </a:xfrm>
        </p:spPr>
        <p:txBody>
          <a:bodyPr/>
          <a:lstStyle/>
          <a:p>
            <a:r>
              <a:rPr lang="en-US" dirty="0">
                <a:solidFill>
                  <a:schemeClr val="bg1"/>
                </a:solidFill>
              </a:rPr>
              <a:t>Move from PCL to .NET Standard</a:t>
            </a:r>
          </a:p>
        </p:txBody>
      </p:sp>
      <p:sp>
        <p:nvSpPr>
          <p:cNvPr id="4" name="Rectangle 3">
            <a:extLst>
              <a:ext uri="{FF2B5EF4-FFF2-40B4-BE49-F238E27FC236}">
                <a16:creationId xmlns:a16="http://schemas.microsoft.com/office/drawing/2014/main" id="{0530E1AB-5794-4B34-98A9-9BEDC009E7DF}"/>
              </a:ext>
            </a:extLst>
          </p:cNvPr>
          <p:cNvSpPr/>
          <p:nvPr/>
        </p:nvSpPr>
        <p:spPr>
          <a:xfrm>
            <a:off x="365648" y="2130425"/>
            <a:ext cx="8229510" cy="4524315"/>
          </a:xfrm>
          <a:prstGeom prst="rect">
            <a:avLst/>
          </a:prstGeom>
        </p:spPr>
        <p:txBody>
          <a:bodyPr wrap="square">
            <a:spAutoFit/>
          </a:bodyPr>
          <a:lstStyle/>
          <a:p>
            <a:r>
              <a:rPr lang="en-US" sz="3600" dirty="0">
                <a:solidFill>
                  <a:schemeClr val="bg1"/>
                </a:solidFill>
              </a:rPr>
              <a:t>1. Close Visual Studio</a:t>
            </a:r>
          </a:p>
          <a:p>
            <a:r>
              <a:rPr lang="en-US" sz="3600" dirty="0">
                <a:solidFill>
                  <a:schemeClr val="bg1"/>
                </a:solidFill>
              </a:rPr>
              <a:t>2. Open folder with PCL project</a:t>
            </a:r>
          </a:p>
          <a:p>
            <a:r>
              <a:rPr lang="en-US" sz="3600" dirty="0">
                <a:solidFill>
                  <a:schemeClr val="bg1"/>
                </a:solidFill>
              </a:rPr>
              <a:t>3. Delete the following folders and files:</a:t>
            </a:r>
          </a:p>
          <a:p>
            <a:r>
              <a:rPr lang="en-US" sz="3600" dirty="0">
                <a:solidFill>
                  <a:schemeClr val="bg1"/>
                </a:solidFill>
              </a:rPr>
              <a:t>   - bin</a:t>
            </a:r>
          </a:p>
          <a:p>
            <a:r>
              <a:rPr lang="en-US" sz="3600" dirty="0">
                <a:solidFill>
                  <a:schemeClr val="bg1"/>
                </a:solidFill>
              </a:rPr>
              <a:t>   - </a:t>
            </a:r>
            <a:r>
              <a:rPr lang="en-US" sz="3600" dirty="0" err="1">
                <a:solidFill>
                  <a:schemeClr val="bg1"/>
                </a:solidFill>
              </a:rPr>
              <a:t>obj</a:t>
            </a:r>
            <a:endParaRPr lang="en-US" sz="3600" dirty="0">
              <a:solidFill>
                <a:schemeClr val="bg1"/>
              </a:solidFill>
            </a:endParaRPr>
          </a:p>
          <a:p>
            <a:r>
              <a:rPr lang="en-US" sz="3600" dirty="0">
                <a:solidFill>
                  <a:schemeClr val="bg1"/>
                </a:solidFill>
              </a:rPr>
              <a:t>   - Properties</a:t>
            </a:r>
          </a:p>
          <a:p>
            <a:r>
              <a:rPr lang="en-US" sz="3600" dirty="0">
                <a:solidFill>
                  <a:schemeClr val="bg1"/>
                </a:solidFill>
              </a:rPr>
              <a:t>   - </a:t>
            </a:r>
            <a:r>
              <a:rPr lang="en-US" sz="3600" dirty="0" err="1">
                <a:solidFill>
                  <a:schemeClr val="bg1"/>
                </a:solidFill>
              </a:rPr>
              <a:t>packages.config</a:t>
            </a:r>
            <a:endParaRPr lang="en-US" sz="36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800498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4" name="Rectangle 3">
            <a:extLst>
              <a:ext uri="{FF2B5EF4-FFF2-40B4-BE49-F238E27FC236}">
                <a16:creationId xmlns:a16="http://schemas.microsoft.com/office/drawing/2014/main" id="{0530E1AB-5794-4B34-98A9-9BEDC009E7DF}"/>
              </a:ext>
            </a:extLst>
          </p:cNvPr>
          <p:cNvSpPr/>
          <p:nvPr/>
        </p:nvSpPr>
        <p:spPr>
          <a:xfrm>
            <a:off x="365647" y="1394165"/>
            <a:ext cx="8778875" cy="5078313"/>
          </a:xfrm>
          <a:prstGeom prst="rect">
            <a:avLst/>
          </a:prstGeom>
        </p:spPr>
        <p:txBody>
          <a:bodyPr wrap="square">
            <a:spAutoFit/>
          </a:bodyPr>
          <a:lstStyle/>
          <a:p>
            <a:r>
              <a:rPr lang="en-US" sz="2400" dirty="0">
                <a:solidFill>
                  <a:schemeClr val="bg1"/>
                </a:solidFill>
              </a:rPr>
              <a:t>4. Open the .</a:t>
            </a:r>
            <a:r>
              <a:rPr lang="en-US" sz="2400" dirty="0" err="1">
                <a:solidFill>
                  <a:schemeClr val="bg1"/>
                </a:solidFill>
              </a:rPr>
              <a:t>csproj</a:t>
            </a:r>
            <a:r>
              <a:rPr lang="en-US" sz="2400" dirty="0">
                <a:solidFill>
                  <a:schemeClr val="bg1"/>
                </a:solidFill>
              </a:rPr>
              <a:t> file and replace the contents with:</a:t>
            </a:r>
          </a:p>
          <a:p>
            <a:r>
              <a:rPr lang="en-US" dirty="0">
                <a:solidFill>
                  <a:schemeClr val="bg1"/>
                </a:solidFill>
              </a:rPr>
              <a:t>   </a:t>
            </a:r>
          </a:p>
          <a:p>
            <a:r>
              <a:rPr lang="en-US" dirty="0">
                <a:solidFill>
                  <a:schemeClr val="bg1"/>
                </a:solidFill>
                <a:latin typeface="Consolas" panose="020B0609020204030204" pitchFamily="49" charset="0"/>
              </a:rPr>
              <a:t>  &lt;Project </a:t>
            </a:r>
            <a:r>
              <a:rPr lang="en-US" dirty="0" err="1">
                <a:solidFill>
                  <a:schemeClr val="bg1"/>
                </a:solidFill>
                <a:latin typeface="Consolas" panose="020B0609020204030204" pitchFamily="49" charset="0"/>
              </a:rPr>
              <a:t>Sdk</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Microsoft.NET.Sdk</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&gt;netstandard2.0&lt;/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PackageReference</a:t>
            </a:r>
            <a:r>
              <a:rPr lang="en-US" dirty="0">
                <a:solidFill>
                  <a:schemeClr val="bg1"/>
                </a:solidFill>
                <a:latin typeface="Consolas" panose="020B0609020204030204" pitchFamily="49" charset="0"/>
              </a:rPr>
              <a:t> Include="</a:t>
            </a:r>
            <a:r>
              <a:rPr lang="en-US" dirty="0" err="1">
                <a:solidFill>
                  <a:schemeClr val="bg1"/>
                </a:solidFill>
                <a:latin typeface="Consolas" panose="020B0609020204030204" pitchFamily="49" charset="0"/>
              </a:rPr>
              <a:t>Xamarin.Forms</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Version="2.4.0.74863" /&gt;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&lt;/Project&gt;</a:t>
            </a:r>
          </a:p>
          <a:p>
            <a:r>
              <a:rPr lang="en-US" dirty="0">
                <a:solidFill>
                  <a:schemeClr val="bg1"/>
                </a:solidFill>
              </a:rPr>
              <a:t>    </a:t>
            </a:r>
          </a:p>
          <a:p>
            <a:r>
              <a:rPr lang="en-US" sz="2400" dirty="0">
                <a:solidFill>
                  <a:schemeClr val="bg1"/>
                </a:solidFill>
              </a:rPr>
              <a:t>5. Open Visual Studio</a:t>
            </a:r>
          </a:p>
          <a:p>
            <a:r>
              <a:rPr lang="en-US" sz="2400" dirty="0">
                <a:solidFill>
                  <a:schemeClr val="bg1"/>
                </a:solidFill>
              </a:rPr>
              <a:t>6. Update packages and build</a:t>
            </a:r>
          </a:p>
        </p:txBody>
      </p:sp>
    </p:spTree>
    <p:extLst>
      <p:ext uri="{BB962C8B-B14F-4D97-AF65-F5344CB8AC3E}">
        <p14:creationId xmlns:p14="http://schemas.microsoft.com/office/powerpoint/2010/main" val="1528964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a:t>
            </a:r>
          </a:p>
        </p:txBody>
      </p:sp>
      <p:sp>
        <p:nvSpPr>
          <p:cNvPr id="4" name="Rectangle 3">
            <a:extLst>
              <a:ext uri="{FF2B5EF4-FFF2-40B4-BE49-F238E27FC236}">
                <a16:creationId xmlns:a16="http://schemas.microsoft.com/office/drawing/2014/main" id="{75070CDA-B221-4D4C-A47E-3D8D44C6D9E8}"/>
              </a:ext>
            </a:extLst>
          </p:cNvPr>
          <p:cNvSpPr/>
          <p:nvPr/>
        </p:nvSpPr>
        <p:spPr>
          <a:xfrm>
            <a:off x="365648" y="1530317"/>
            <a:ext cx="4397807" cy="369332"/>
          </a:xfrm>
          <a:prstGeom prst="rect">
            <a:avLst/>
          </a:prstGeom>
        </p:spPr>
        <p:txBody>
          <a:bodyPr wrap="none">
            <a:spAutoFit/>
          </a:bodyPr>
          <a:lstStyle/>
          <a:p>
            <a:r>
              <a:rPr lang="en-US" dirty="0">
                <a:solidFill>
                  <a:srgbClr val="DDDDDD"/>
                </a:solidFill>
                <a:latin typeface="Menlo"/>
              </a:rPr>
              <a:t>PS&gt; Install-Package </a:t>
            </a:r>
            <a:r>
              <a:rPr lang="en-US" dirty="0" err="1">
                <a:solidFill>
                  <a:srgbClr val="DDDDDD"/>
                </a:solidFill>
                <a:latin typeface="Menlo"/>
              </a:rPr>
              <a:t>Swashbuckle.AspNetCore</a:t>
            </a:r>
            <a:endParaRPr lang="en-US" dirty="0"/>
          </a:p>
        </p:txBody>
      </p:sp>
      <p:sp>
        <p:nvSpPr>
          <p:cNvPr id="7" name="Rectangle 6">
            <a:extLst>
              <a:ext uri="{FF2B5EF4-FFF2-40B4-BE49-F238E27FC236}">
                <a16:creationId xmlns:a16="http://schemas.microsoft.com/office/drawing/2014/main" id="{3893ED3A-56CB-475D-9254-A32836BF56A9}"/>
              </a:ext>
            </a:extLst>
          </p:cNvPr>
          <p:cNvSpPr/>
          <p:nvPr/>
        </p:nvSpPr>
        <p:spPr>
          <a:xfrm>
            <a:off x="365648" y="2217116"/>
            <a:ext cx="8412388" cy="3416320"/>
          </a:xfrm>
          <a:prstGeom prst="rect">
            <a:avLst/>
          </a:prstGeom>
        </p:spPr>
        <p:txBody>
          <a:bodyPr wrap="square">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AddRouting</a:t>
            </a:r>
            <a:r>
              <a:rPr lang="en-US" dirty="0">
                <a:solidFill>
                  <a:srgbClr val="D4D4D4"/>
                </a:solidFill>
                <a:latin typeface="Consolas" panose="020B0609020204030204" pitchFamily="49" charset="0"/>
              </a:rPr>
              <a:t>(options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options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LowercaseUrls</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AddSwaggerGen</a:t>
            </a:r>
            <a:r>
              <a:rPr lang="en-US" dirty="0">
                <a:solidFill>
                  <a:srgbClr val="D4D4D4"/>
                </a:solidFill>
                <a:latin typeface="Consolas" panose="020B0609020204030204" pitchFamily="49" charset="0"/>
              </a:rPr>
              <a:t>(c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SwaggerDoc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"v1"</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Info {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"My API"</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Version</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"v1"</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DocumentFilter</a:t>
            </a:r>
            <a:r>
              <a:rPr lang="en-US" dirty="0">
                <a:solidFill>
                  <a:srgbClr val="D4D4D4"/>
                </a:solidFill>
                <a:latin typeface="Consolas" panose="020B0609020204030204" pitchFamily="49" charset="0"/>
              </a:rPr>
              <a:t>&lt;</a:t>
            </a:r>
            <a:r>
              <a:rPr lang="en-US" dirty="0" err="1">
                <a:solidFill>
                  <a:srgbClr val="D4D4D4"/>
                </a:solidFill>
                <a:latin typeface="Consolas" panose="020B0609020204030204" pitchFamily="49" charset="0"/>
              </a:rPr>
              <a:t>LowerCaseDocumentFilter</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825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315732" y="6268721"/>
            <a:ext cx="8778240" cy="461665"/>
          </a:xfrm>
        </p:spPr>
        <p:txBody>
          <a:bodyPr/>
          <a:lstStyle/>
          <a:p>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launchUrl</a:t>
            </a:r>
            <a:r>
              <a:rPr lang="en-US" sz="2000" dirty="0">
                <a:solidFill>
                  <a:schemeClr val="bg1"/>
                </a:solidFill>
                <a:latin typeface="Consolas" panose="020B0609020204030204" pitchFamily="49" charset="0"/>
              </a:rPr>
              <a:t>": </a:t>
            </a:r>
            <a:r>
              <a:rPr lang="en-US" sz="2000" dirty="0">
                <a:solidFill>
                  <a:schemeClr val="bg1"/>
                </a:solidFill>
                <a:latin typeface="Consolas" panose="020B0609020204030204" pitchFamily="49" charset="0"/>
                <a:hlinkClick r:id="rId3"/>
              </a:rPr>
              <a:t>http://localhost:[port]/swagger/</a:t>
            </a:r>
            <a:endParaRPr lang="en-US" sz="20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951933E1-7E42-4722-B804-8D9827A2C193}"/>
              </a:ext>
            </a:extLst>
          </p:cNvPr>
          <p:cNvSpPr/>
          <p:nvPr/>
        </p:nvSpPr>
        <p:spPr>
          <a:xfrm>
            <a:off x="315732" y="1212850"/>
            <a:ext cx="8279425" cy="1754326"/>
          </a:xfrm>
          <a:prstGeom prst="rect">
            <a:avLst/>
          </a:prstGeom>
        </p:spPr>
        <p:txBody>
          <a:bodyPr wrap="square">
            <a:spAutoFit/>
          </a:bodyPr>
          <a:lstStyle/>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UseSwagger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UseSwaggerUI</a:t>
            </a:r>
            <a:r>
              <a:rPr lang="en-US" dirty="0">
                <a:solidFill>
                  <a:srgbClr val="D4D4D4"/>
                </a:solidFill>
                <a:latin typeface="Consolas" panose="020B0609020204030204" pitchFamily="49" charset="0"/>
              </a:rPr>
              <a:t>(c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SwaggerEndpoint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"/swagger/v1/</a:t>
            </a:r>
            <a:r>
              <a:rPr lang="en-US" dirty="0" err="1">
                <a:solidFill>
                  <a:srgbClr val="CE9178"/>
                </a:solidFill>
                <a:latin typeface="Consolas" panose="020B0609020204030204" pitchFamily="49" charset="0"/>
              </a:rPr>
              <a:t>swagger.json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"My API"</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73DF37E-308D-47EB-81E1-453F60B21827}"/>
              </a:ext>
            </a:extLst>
          </p:cNvPr>
          <p:cNvSpPr/>
          <p:nvPr/>
        </p:nvSpPr>
        <p:spPr>
          <a:xfrm>
            <a:off x="365648" y="3314384"/>
            <a:ext cx="8595266" cy="2585323"/>
          </a:xfrm>
          <a:prstGeom prst="rect">
            <a:avLst/>
          </a:prstGeom>
        </p:spPr>
        <p:txBody>
          <a:bodyPr wrap="square">
            <a:spAutoFit/>
          </a:bodyPr>
          <a:lstStyle/>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LowerCaseDocumentFilter</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IDocumentFilter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void </a:t>
            </a:r>
            <a:r>
              <a:rPr lang="en-US" dirty="0">
                <a:solidFill>
                  <a:srgbClr val="DCDCAA"/>
                </a:solidFill>
                <a:latin typeface="Consolas" panose="020B0609020204030204" pitchFamily="49" charset="0"/>
              </a:rPr>
              <a:t>Apply</a:t>
            </a:r>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SwaggerDocument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swaggerDoc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DocumentFilterContext</a:t>
            </a:r>
            <a:r>
              <a:rPr lang="en-US" dirty="0">
                <a:solidFill>
                  <a:srgbClr val="D4D4D4"/>
                </a:solidFill>
                <a:latin typeface="Consolas" panose="020B0609020204030204" pitchFamily="49" charset="0"/>
              </a:rPr>
              <a:t> context)</a:t>
            </a:r>
          </a:p>
          <a:p>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swaggerDoc</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Paths</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swaggerDoc</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Paths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ToDictionary</a:t>
            </a:r>
            <a:r>
              <a:rPr lang="en-US" dirty="0">
                <a:solidFill>
                  <a:srgbClr val="D4D4D4"/>
                </a:solidFill>
                <a:latin typeface="Consolas" panose="020B0609020204030204" pitchFamily="49" charset="0"/>
              </a:rPr>
              <a:t>(d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d</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Key</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ToLower</a:t>
            </a:r>
            <a:r>
              <a:rPr lang="en-US" dirty="0">
                <a:solidFill>
                  <a:srgbClr val="D4D4D4"/>
                </a:solidFill>
                <a:latin typeface="Consolas" panose="020B0609020204030204" pitchFamily="49" charset="0"/>
              </a:rPr>
              <a:t>(), d =&gt; </a:t>
            </a:r>
            <a:r>
              <a:rPr lang="en-US" dirty="0" err="1">
                <a:solidFill>
                  <a:srgbClr val="9CDCFE"/>
                </a:solidFill>
                <a:latin typeface="Consolas" panose="020B0609020204030204" pitchFamily="49" charset="0"/>
              </a:rPr>
              <a:t>d</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510728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Security in ASP.NET Core</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2511457"/>
          </a:xfrm>
        </p:spPr>
        <p:txBody>
          <a:bodyPr/>
          <a:lstStyle/>
          <a:p>
            <a:r>
              <a:rPr lang="en-US" dirty="0">
                <a:solidFill>
                  <a:schemeClr val="bg1"/>
                </a:solidFill>
              </a:rPr>
              <a:t>File -&gt; New Project</a:t>
            </a:r>
          </a:p>
          <a:p>
            <a:r>
              <a:rPr lang="en-US" dirty="0">
                <a:solidFill>
                  <a:schemeClr val="bg1"/>
                </a:solidFill>
              </a:rPr>
              <a:t>(Copy setup to exiting project)</a:t>
            </a:r>
          </a:p>
          <a:p>
            <a:endParaRPr lang="en-US" dirty="0">
              <a:solidFill>
                <a:schemeClr val="bg1"/>
              </a:solidFill>
            </a:endParaRPr>
          </a:p>
          <a:p>
            <a:r>
              <a:rPr lang="en-US" dirty="0">
                <a:solidFill>
                  <a:schemeClr val="bg1"/>
                </a:solidFill>
              </a:rPr>
              <a:t>Enable SSL</a:t>
            </a:r>
          </a:p>
        </p:txBody>
      </p:sp>
      <p:sp>
        <p:nvSpPr>
          <p:cNvPr id="4" name="Rectangle 3">
            <a:extLst>
              <a:ext uri="{FF2B5EF4-FFF2-40B4-BE49-F238E27FC236}">
                <a16:creationId xmlns:a16="http://schemas.microsoft.com/office/drawing/2014/main" id="{A3831088-3CA2-441D-B32A-269F3E792769}"/>
              </a:ext>
            </a:extLst>
          </p:cNvPr>
          <p:cNvSpPr/>
          <p:nvPr/>
        </p:nvSpPr>
        <p:spPr>
          <a:xfrm>
            <a:off x="365648" y="3771579"/>
            <a:ext cx="6949364" cy="1200329"/>
          </a:xfrm>
          <a:prstGeom prst="rect">
            <a:avLst/>
          </a:prstGeom>
        </p:spPr>
        <p:txBody>
          <a:bodyPr wrap="square">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Configure</a:t>
            </a:r>
            <a:r>
              <a:rPr lang="en-US" dirty="0">
                <a:solidFill>
                  <a:srgbClr val="D4D4D4"/>
                </a:solidFill>
                <a:latin typeface="Consolas" panose="020B0609020204030204" pitchFamily="49" charset="0"/>
              </a:rPr>
              <a:t>&lt;</a:t>
            </a:r>
            <a:r>
              <a:rPr lang="en-US" dirty="0" err="1">
                <a:solidFill>
                  <a:srgbClr val="D4D4D4"/>
                </a:solidFill>
                <a:latin typeface="Consolas" panose="020B0609020204030204" pitchFamily="49" charset="0"/>
              </a:rPr>
              <a:t>MvcOptions</a:t>
            </a:r>
            <a:r>
              <a:rPr lang="en-US" dirty="0">
                <a:solidFill>
                  <a:srgbClr val="D4D4D4"/>
                </a:solidFill>
                <a:latin typeface="Consolas" panose="020B0609020204030204" pitchFamily="49" charset="0"/>
              </a:rPr>
              <a:t>&gt;(options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options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Filters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RequireHttpsAttribute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FFF0931-8010-42B0-B8E0-D902310CA893}"/>
              </a:ext>
            </a:extLst>
          </p:cNvPr>
          <p:cNvSpPr/>
          <p:nvPr/>
        </p:nvSpPr>
        <p:spPr>
          <a:xfrm>
            <a:off x="365648" y="5143164"/>
            <a:ext cx="6305761" cy="923330"/>
          </a:xfrm>
          <a:prstGeom prst="rect">
            <a:avLst/>
          </a:prstGeom>
        </p:spPr>
        <p:txBody>
          <a:bodyPr wrap="square">
            <a:spAutoFit/>
          </a:bodyPr>
          <a:lstStyle/>
          <a:p>
            <a:r>
              <a:rPr lang="en-US" dirty="0" err="1">
                <a:solidFill>
                  <a:srgbClr val="569CD6"/>
                </a:solidFill>
                <a:latin typeface="Consolas" panose="020B0609020204030204" pitchFamily="49" charset="0"/>
              </a:rPr>
              <a:t>var</a:t>
            </a:r>
            <a:r>
              <a:rPr lang="en-US" dirty="0">
                <a:solidFill>
                  <a:srgbClr val="D4D4D4"/>
                </a:solidFill>
                <a:latin typeface="Consolas" panose="020B0609020204030204" pitchFamily="49" charset="0"/>
              </a:rPr>
              <a:t> options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RewriteOptions</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AddRedirectToHttps</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UseRewriter</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options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12748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17733</TotalTime>
  <Words>1783</Words>
  <Application>Microsoft Office PowerPoint</Application>
  <PresentationFormat>Custom</PresentationFormat>
  <Paragraphs>151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Menlo</vt:lpstr>
      <vt:lpstr>Segoe UI</vt:lpstr>
      <vt:lpstr>Segoe UI Light</vt:lpstr>
      <vt:lpstr>Wingdings</vt:lpstr>
      <vt:lpstr>MSVID_White_4x3_2012-08-18</vt:lpstr>
      <vt:lpstr>Apps part II</vt:lpstr>
      <vt:lpstr>Agenda</vt:lpstr>
      <vt:lpstr>Course Evaluation I/II</vt:lpstr>
      <vt:lpstr>Course Evaluation II/II</vt:lpstr>
      <vt:lpstr>Upgrade Xamarin.Forms I/II</vt:lpstr>
      <vt:lpstr>Upgrade Xamarin.Forms I/II</vt:lpstr>
      <vt:lpstr>Swagger I/II</vt:lpstr>
      <vt:lpstr>Swagger II/II</vt:lpstr>
      <vt:lpstr>Security in ASP.NET Core</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165</cp:revision>
  <dcterms:created xsi:type="dcterms:W3CDTF">2012-05-22T07:38:31Z</dcterms:created>
  <dcterms:modified xsi:type="dcterms:W3CDTF">2017-11-16T11:54:54Z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