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1"/>
  </p:notesMasterIdLst>
  <p:handoutMasterIdLst>
    <p:handoutMasterId r:id="rId22"/>
  </p:handoutMasterIdLst>
  <p:sldIdLst>
    <p:sldId id="1901" r:id="rId6"/>
    <p:sldId id="1871" r:id="rId7"/>
    <p:sldId id="1864" r:id="rId8"/>
    <p:sldId id="1890" r:id="rId9"/>
    <p:sldId id="1891" r:id="rId10"/>
    <p:sldId id="1892" r:id="rId11"/>
    <p:sldId id="1893" r:id="rId12"/>
    <p:sldId id="1894" r:id="rId13"/>
    <p:sldId id="1895" r:id="rId14"/>
    <p:sldId id="1896" r:id="rId15"/>
    <p:sldId id="1897" r:id="rId16"/>
    <p:sldId id="1898" r:id="rId17"/>
    <p:sldId id="1899" r:id="rId18"/>
    <p:sldId id="1900" r:id="rId19"/>
    <p:sldId id="1886" r:id="rId2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00"/>
    <a:srgbClr val="FF1000"/>
    <a:srgbClr val="107C10"/>
    <a:srgbClr val="FFFFFF"/>
    <a:srgbClr val="1A1A1A"/>
    <a:srgbClr val="0078D4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2109" autoAdjust="0"/>
  </p:normalViewPr>
  <p:slideViewPr>
    <p:cSldViewPr snapToGrid="0">
      <p:cViewPr varScale="1">
        <p:scale>
          <a:sx n="94" d="100"/>
          <a:sy n="94" d="100"/>
        </p:scale>
        <p:origin x="33" y="19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11/16/2018 9:24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81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85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6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9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4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0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9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3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11/16/2018 9:24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848A8D19-00B1-4B80-B435-BE864B915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212" t="2318" r="18212" b="2318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300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0BC2CE8F-A41F-46F4-80D6-FBF375911C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212" t="2318" r="18212" b="2318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BCE39976-B265-4485-9597-EB74E4C2B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212" t="2318" r="18212" b="2318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22" name="Picture 21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055DF62D-A61E-484E-8D77-6B01158C70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12" t="2318" r="18212" b="2318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nie@itu.dk" TargetMode="Externa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05625-1A99-4EAB-82C5-8AC22D43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da-DK" dirty="0"/>
              <a:t>Code Documentation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31704-54D1-4650-A884-7D94DF6D32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042" y="3962400"/>
            <a:ext cx="4164583" cy="923330"/>
          </a:xfrm>
        </p:spPr>
        <p:txBody>
          <a:bodyPr/>
          <a:lstStyle/>
          <a:p>
            <a:r>
              <a:rPr lang="da-DK" dirty="0"/>
              <a:t>Rasmus Lystrøm</a:t>
            </a:r>
          </a:p>
          <a:p>
            <a:r>
              <a:rPr lang="da-DK" dirty="0"/>
              <a:t>Associate Professor</a:t>
            </a:r>
          </a:p>
          <a:p>
            <a:r>
              <a:rPr lang="da-DK" dirty="0">
                <a:hlinkClick r:id="rId2"/>
              </a:rPr>
              <a:t>rnie@itu.dk</a:t>
            </a: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564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0BAE-DD76-41FF-A197-0C210945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B1906-42DA-45BC-8344-93BEF559E4D6}"/>
              </a:ext>
            </a:extLst>
          </p:cNvPr>
          <p:cNvSpPr/>
          <p:nvPr/>
        </p:nvSpPr>
        <p:spPr>
          <a:xfrm>
            <a:off x="655983" y="2551837"/>
            <a:ext cx="97270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Check to see if the SMS failed by checking for 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(message.Status == 4)</a:t>
            </a:r>
          </a:p>
          <a:p>
            <a:r>
              <a:rPr lang="en-DK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da-DK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DK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99B4B-ED62-4FC6-874B-DE55A587BFE5}"/>
              </a:ext>
            </a:extLst>
          </p:cNvPr>
          <p:cNvSpPr/>
          <p:nvPr/>
        </p:nvSpPr>
        <p:spPr bwMode="auto">
          <a:xfrm rot="20306949">
            <a:off x="1449125" y="2047299"/>
            <a:ext cx="10167666" cy="2116533"/>
          </a:xfrm>
          <a:prstGeom prst="rect">
            <a:avLst/>
          </a:prstGeom>
          <a:solidFill>
            <a:srgbClr val="FF1000">
              <a:alpha val="69804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Explain poorly written or poorly designed code</a:t>
            </a:r>
            <a:endParaRPr lang="en-DK" sz="6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13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761E-A754-4DE9-98D6-32AE17F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13F4F-F0A3-4CFF-80AF-4B350D2C8545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GiganticMethod()</a:t>
            </a: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//Do the first thing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//Do the second thing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//Do the third thing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//Keep going forever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37825-F3E1-43A9-8FB4-56A76753C9F6}"/>
              </a:ext>
            </a:extLst>
          </p:cNvPr>
          <p:cNvSpPr/>
          <p:nvPr/>
        </p:nvSpPr>
        <p:spPr bwMode="auto">
          <a:xfrm rot="20306949">
            <a:off x="1449125" y="2047299"/>
            <a:ext cx="10167666" cy="2116533"/>
          </a:xfrm>
          <a:prstGeom prst="rect">
            <a:avLst/>
          </a:prstGeom>
          <a:solidFill>
            <a:srgbClr val="FF1000">
              <a:alpha val="69804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Explain poorly written or poorly designed code</a:t>
            </a:r>
            <a:endParaRPr lang="en-DK" sz="6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98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8FC-572F-41AD-B80C-8617ECE2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4CC1DD-AD0F-43BC-9CFA-0C3D2E19ECFD}"/>
              </a:ext>
            </a:extLst>
          </p:cNvPr>
          <p:cNvSpPr/>
          <p:nvPr/>
        </p:nvSpPr>
        <p:spPr>
          <a:xfrm>
            <a:off x="2418522" y="2194028"/>
            <a:ext cx="83488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//// Check to see if the SMS failed by checking for 4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800" dirty="0">
                <a:solidFill>
                  <a:srgbClr val="008000"/>
                </a:solidFill>
                <a:latin typeface="Consolas" panose="020B0609020204030204" pitchFamily="49" charset="0"/>
              </a:rPr>
              <a:t>//if (message.Status == 4)</a:t>
            </a:r>
            <a:endParaRPr lang="da-DK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2800" dirty="0">
                <a:solidFill>
                  <a:srgbClr val="008000"/>
                </a:solidFill>
                <a:latin typeface="Consolas" panose="020B0609020204030204" pitchFamily="49" charset="0"/>
              </a:rPr>
              <a:t>//{</a:t>
            </a:r>
            <a:endParaRPr lang="en-DK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800" dirty="0">
                <a:solidFill>
                  <a:srgbClr val="008000"/>
                </a:solidFill>
                <a:latin typeface="Consolas" panose="020B0609020204030204" pitchFamily="49" charset="0"/>
              </a:rPr>
              <a:t>//    // Do something</a:t>
            </a:r>
            <a:endParaRPr lang="da-DK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2800" dirty="0">
                <a:solidFill>
                  <a:srgbClr val="008000"/>
                </a:solidFill>
                <a:latin typeface="Consolas" panose="020B0609020204030204" pitchFamily="49" charset="0"/>
              </a:rPr>
              <a:t>//}</a:t>
            </a:r>
            <a:endParaRPr lang="en-DK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3D15-5801-4DF5-AE3F-CC2407A1EEF5}"/>
              </a:ext>
            </a:extLst>
          </p:cNvPr>
          <p:cNvSpPr/>
          <p:nvPr/>
        </p:nvSpPr>
        <p:spPr bwMode="auto">
          <a:xfrm rot="20306949">
            <a:off x="2908850" y="2799520"/>
            <a:ext cx="7361584" cy="1258957"/>
          </a:xfrm>
          <a:prstGeom prst="rect">
            <a:avLst/>
          </a:prstGeom>
          <a:solidFill>
            <a:srgbClr val="FF1000">
              <a:alpha val="69804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Sort of</a:t>
            </a: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delete code</a:t>
            </a:r>
            <a:endParaRPr lang="en-DK" sz="6000" i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33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5095-F0C8-4A83-85E8-5BC5D72A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B69C3-70D3-4623-BA93-16D0E6A12D99}"/>
              </a:ext>
            </a:extLst>
          </p:cNvPr>
          <p:cNvSpPr/>
          <p:nvPr/>
        </p:nvSpPr>
        <p:spPr>
          <a:xfrm>
            <a:off x="834887" y="2136339"/>
            <a:ext cx="108866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da-DK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Encapsulates logic for sending notifications and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taking action based on the user's response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da-DK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2B91AF"/>
                </a:solidFill>
                <a:latin typeface="Consolas" panose="020B0609020204030204" pitchFamily="49" charset="0"/>
              </a:rPr>
              <a:t>NotificationService</a:t>
            </a:r>
            <a:endParaRPr lang="da-DK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DK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E00F6-E9E8-4D27-8D5A-1415BDC35CF4}"/>
              </a:ext>
            </a:extLst>
          </p:cNvPr>
          <p:cNvSpPr/>
          <p:nvPr/>
        </p:nvSpPr>
        <p:spPr bwMode="auto">
          <a:xfrm rot="20306949">
            <a:off x="2908850" y="2799520"/>
            <a:ext cx="7361584" cy="1258957"/>
          </a:xfrm>
          <a:prstGeom prst="rect">
            <a:avLst/>
          </a:prstGeom>
          <a:solidFill>
            <a:srgbClr val="009700">
              <a:alpha val="69804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High-level comment</a:t>
            </a:r>
            <a:endParaRPr lang="en-DK" sz="6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C94-36F8-4F5E-8266-9BE8DBBE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34432-A909-4D4E-8D60-36B2F8601E36}"/>
              </a:ext>
            </a:extLst>
          </p:cNvPr>
          <p:cNvSpPr/>
          <p:nvPr/>
        </p:nvSpPr>
        <p:spPr>
          <a:xfrm>
            <a:off x="3339548" y="14838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//TODO: Implement rest of logic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//HACK: Fixed for now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//UNDONE: Not yet implemented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8B66F-11B1-440C-9D54-18B0C43F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3756"/>
            <a:ext cx="12192000" cy="34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8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EAAE-B3B9-4297-97FF-0A79AD19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Deliverables: Code Documentation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E3E2-80C5-478E-8BC2-846F2FFFB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4370427"/>
          </a:xfrm>
        </p:spPr>
        <p:txBody>
          <a:bodyPr/>
          <a:lstStyle/>
          <a:p>
            <a:r>
              <a:rPr lang="da-DK" dirty="0">
                <a:solidFill>
                  <a:srgbClr val="C00000"/>
                </a:solidFill>
              </a:rPr>
              <a:t>Don’t use comments to:</a:t>
            </a:r>
          </a:p>
          <a:p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state the obvious</a:t>
            </a:r>
          </a:p>
          <a:p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explain poorly-written or poorly-designed code</a:t>
            </a:r>
          </a:p>
          <a:p>
            <a:endParaRPr lang="da-DK" i="1" dirty="0">
              <a:solidFill>
                <a:srgbClr val="C00000"/>
              </a:solidFill>
            </a:endParaRPr>
          </a:p>
          <a:p>
            <a:r>
              <a:rPr lang="da-DK" i="1" dirty="0">
                <a:solidFill>
                  <a:srgbClr val="C00000"/>
                </a:solidFill>
              </a:rPr>
              <a:t>sort of </a:t>
            </a:r>
            <a:r>
              <a:rPr lang="da-DK" dirty="0">
                <a:solidFill>
                  <a:srgbClr val="C00000"/>
                </a:solidFill>
              </a:rPr>
              <a:t>delete code</a:t>
            </a:r>
            <a:endParaRPr lang="en-DK" i="1" dirty="0">
              <a:solidFill>
                <a:srgbClr val="C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D61EB-2799-4CB4-BEEF-BBD6E05D6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4462760"/>
          </a:xfrm>
        </p:spPr>
        <p:txBody>
          <a:bodyPr/>
          <a:lstStyle/>
          <a:p>
            <a:r>
              <a:rPr lang="da-DK" dirty="0">
                <a:solidFill>
                  <a:srgbClr val="107C10"/>
                </a:solidFill>
              </a:rPr>
              <a:t>Do use comments for:</a:t>
            </a:r>
          </a:p>
          <a:p>
            <a:endParaRPr lang="da-DK" dirty="0">
              <a:solidFill>
                <a:srgbClr val="107C10"/>
              </a:solidFill>
            </a:endParaRPr>
          </a:p>
          <a:p>
            <a:r>
              <a:rPr lang="da-DK" dirty="0">
                <a:solidFill>
                  <a:srgbClr val="107C10"/>
                </a:solidFill>
              </a:rPr>
              <a:t>high-level comments</a:t>
            </a:r>
          </a:p>
          <a:p>
            <a:endParaRPr lang="da-DK" dirty="0">
              <a:solidFill>
                <a:srgbClr val="107C10"/>
              </a:solidFill>
            </a:endParaRPr>
          </a:p>
          <a:p>
            <a:r>
              <a:rPr lang="da-DK" dirty="0">
                <a:solidFill>
                  <a:srgbClr val="107C10"/>
                </a:solidFill>
              </a:rPr>
              <a:t>Visual Studio Task List:</a:t>
            </a:r>
          </a:p>
          <a:p>
            <a:pPr marL="712788" lvl="1" indent="-457200">
              <a:buFontTx/>
              <a:buChar char="-"/>
            </a:pPr>
            <a:r>
              <a:rPr lang="da-DK" dirty="0">
                <a:solidFill>
                  <a:srgbClr val="107C10"/>
                </a:solidFill>
              </a:rPr>
              <a:t>//TODO</a:t>
            </a:r>
          </a:p>
          <a:p>
            <a:pPr marL="712788" lvl="1" indent="-457200">
              <a:buFontTx/>
              <a:buChar char="-"/>
            </a:pPr>
            <a:r>
              <a:rPr lang="da-DK" dirty="0">
                <a:solidFill>
                  <a:srgbClr val="107C10"/>
                </a:solidFill>
              </a:rPr>
              <a:t>//HACK</a:t>
            </a:r>
          </a:p>
          <a:p>
            <a:pPr marL="712788" lvl="1" indent="-457200">
              <a:buFontTx/>
              <a:buChar char="-"/>
            </a:pPr>
            <a:r>
              <a:rPr lang="da-DK" dirty="0">
                <a:solidFill>
                  <a:srgbClr val="107C10"/>
                </a:solidFill>
              </a:rPr>
              <a:t>//UNDONE</a:t>
            </a:r>
          </a:p>
          <a:p>
            <a:pPr marL="457200" indent="-457200">
              <a:buFontTx/>
              <a:buChar char="-"/>
            </a:pPr>
            <a:endParaRPr lang="en-DK" dirty="0">
              <a:solidFill>
                <a:srgbClr val="107C1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6D101-0E58-424C-8853-53CCA4223620}"/>
              </a:ext>
            </a:extLst>
          </p:cNvPr>
          <p:cNvSpPr/>
          <p:nvPr/>
        </p:nvSpPr>
        <p:spPr>
          <a:xfrm>
            <a:off x="4416345" y="6419481"/>
            <a:ext cx="7775655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Gotham SSm A"/>
              </a:rPr>
              <a:t>Source: </a:t>
            </a:r>
            <a:r>
              <a:rPr lang="en-US" i="1" dirty="0">
                <a:solidFill>
                  <a:srgbClr val="FFFFFF"/>
                </a:solidFill>
                <a:latin typeface="Gotham SSm A"/>
              </a:rPr>
              <a:t>Technical Writing: Documentation on Software Projects </a:t>
            </a:r>
            <a:r>
              <a:rPr lang="en-US" dirty="0">
                <a:solidFill>
                  <a:srgbClr val="FFFFFF"/>
                </a:solidFill>
                <a:latin typeface="Gotham SSm A"/>
              </a:rPr>
              <a:t>by Amber </a:t>
            </a:r>
            <a:r>
              <a:rPr lang="en-US" dirty="0" err="1">
                <a:solidFill>
                  <a:srgbClr val="FFFFFF"/>
                </a:solidFill>
                <a:latin typeface="Gotham SSm A"/>
              </a:rPr>
              <a:t>Israelsen</a:t>
            </a:r>
            <a:endParaRPr lang="en-DK" i="1" dirty="0"/>
          </a:p>
        </p:txBody>
      </p:sp>
    </p:spTree>
    <p:extLst>
      <p:ext uri="{BB962C8B-B14F-4D97-AF65-F5344CB8AC3E}">
        <p14:creationId xmlns:p14="http://schemas.microsoft.com/office/powerpoint/2010/main" val="102120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B14C3D-392E-4A5E-95C3-E63A07A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2215991"/>
          </a:xfrm>
        </p:spPr>
        <p:txBody>
          <a:bodyPr/>
          <a:lstStyle/>
          <a:p>
            <a:r>
              <a:rPr lang="en-US" dirty="0"/>
              <a:t>“No one reads documentation” and</a:t>
            </a:r>
            <a:br>
              <a:rPr lang="en-US" dirty="0"/>
            </a:br>
            <a:r>
              <a:rPr lang="en-US" dirty="0"/>
              <a:t>“I already know how it works”</a:t>
            </a:r>
            <a:br>
              <a:rPr lang="en-US" dirty="0"/>
            </a:br>
            <a:br>
              <a:rPr lang="en-US" dirty="0"/>
            </a:b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AAD84-ED4A-488D-B5C5-D8F3A9A1A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7" y="2249017"/>
            <a:ext cx="11018520" cy="1465016"/>
          </a:xfrm>
        </p:spPr>
        <p:txBody>
          <a:bodyPr/>
          <a:lstStyle/>
          <a:p>
            <a:r>
              <a:rPr lang="da-DK" dirty="0"/>
              <a:t>No one reads </a:t>
            </a:r>
            <a:r>
              <a:rPr lang="da-DK" i="1" dirty="0"/>
              <a:t>their own</a:t>
            </a:r>
            <a:r>
              <a:rPr lang="da-DK" dirty="0"/>
              <a:t> documentation (very often)</a:t>
            </a:r>
          </a:p>
          <a:p>
            <a:endParaRPr lang="da-DK" dirty="0"/>
          </a:p>
          <a:p>
            <a:r>
              <a:rPr lang="da-DK" dirty="0"/>
              <a:t>It’s not for you but for the next guy or for the team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15526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A0C6A-5EE8-4447-8C9E-9C696E43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25" y="2875002"/>
            <a:ext cx="4161981" cy="1107996"/>
          </a:xfrm>
        </p:spPr>
        <p:txBody>
          <a:bodyPr/>
          <a:lstStyle/>
          <a:p>
            <a:r>
              <a:rPr lang="da-DK" dirty="0"/>
              <a:t>There is no self-documenting code!</a:t>
            </a:r>
            <a:endParaRPr lang="en-DK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5B25731-D9E0-47E2-93D7-5CB9D399E1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833" r="2833"/>
          <a:stretch>
            <a:fillRect/>
          </a:stretch>
        </p:blipFill>
        <p:spPr/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8A30E75-B0FC-4215-B18B-0F880E76D19A}"/>
              </a:ext>
            </a:extLst>
          </p:cNvPr>
          <p:cNvSpPr/>
          <p:nvPr/>
        </p:nvSpPr>
        <p:spPr bwMode="auto">
          <a:xfrm>
            <a:off x="4746006" y="315885"/>
            <a:ext cx="7008190" cy="2282120"/>
          </a:xfrm>
          <a:prstGeom prst="wedgeEllipseCallout">
            <a:avLst>
              <a:gd name="adj1" fmla="val -52567"/>
              <a:gd name="adj2" fmla="val 10358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da-DK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But some code is more self-documenting than other code(!)</a:t>
            </a:r>
            <a:endParaRPr lang="en-DK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32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612D-A038-4984-8AF9-832454B1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Documentation</a:t>
            </a:r>
            <a:endParaRPr lang="en-DK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ABB07FB-A049-443D-B4D8-6F97DD4C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8523" y="2969028"/>
            <a:ext cx="2601885" cy="2601885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B186E421-AF3E-4311-911C-A18338D6C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1592" y="2969027"/>
            <a:ext cx="2601885" cy="2601885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3778A2-8636-484E-B497-475ECC6BC82D}"/>
              </a:ext>
            </a:extLst>
          </p:cNvPr>
          <p:cNvSpPr/>
          <p:nvPr/>
        </p:nvSpPr>
        <p:spPr bwMode="auto">
          <a:xfrm>
            <a:off x="2974570" y="1662544"/>
            <a:ext cx="2800005" cy="1766455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Everything should be documented</a:t>
            </a:r>
            <a:endParaRPr lang="en-DK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CEEA283-3DC8-43D7-8483-ACE47B342138}"/>
              </a:ext>
            </a:extLst>
          </p:cNvPr>
          <p:cNvSpPr/>
          <p:nvPr/>
        </p:nvSpPr>
        <p:spPr bwMode="auto">
          <a:xfrm>
            <a:off x="7787640" y="1150526"/>
            <a:ext cx="2773684" cy="2355272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My code is so good it does not require comments</a:t>
            </a:r>
            <a:endParaRPr lang="en-DK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2A37A5-420D-4B66-A0EA-42E73C6E7F8C}"/>
              </a:ext>
            </a:extLst>
          </p:cNvPr>
          <p:cNvSpPr/>
          <p:nvPr/>
        </p:nvSpPr>
        <p:spPr>
          <a:xfrm>
            <a:off x="4416345" y="6419481"/>
            <a:ext cx="7775655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SSm A"/>
              </a:rPr>
              <a:t>Source: </a:t>
            </a:r>
            <a:r>
              <a:rPr lang="en-US" i="1" dirty="0">
                <a:latin typeface="Gotham SSm A"/>
              </a:rPr>
              <a:t>Technical Writing: Documentation on Software Projects </a:t>
            </a:r>
            <a:r>
              <a:rPr lang="en-US" dirty="0">
                <a:latin typeface="Gotham SSm A"/>
              </a:rPr>
              <a:t>by Amber </a:t>
            </a:r>
            <a:r>
              <a:rPr lang="en-US" dirty="0" err="1">
                <a:latin typeface="Gotham SSm A"/>
              </a:rPr>
              <a:t>Israelsen</a:t>
            </a:r>
            <a:endParaRPr lang="en-DK" i="1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38FEE96A-DAC2-4002-A436-E86C28EFDFCF}"/>
              </a:ext>
            </a:extLst>
          </p:cNvPr>
          <p:cNvSpPr/>
          <p:nvPr/>
        </p:nvSpPr>
        <p:spPr bwMode="auto">
          <a:xfrm>
            <a:off x="2903911" y="1830507"/>
            <a:ext cx="2800005" cy="1766455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That’s what </a:t>
            </a:r>
            <a:r>
              <a:rPr lang="en-US" sz="20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you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think.</a:t>
            </a:r>
            <a:endParaRPr lang="en-DK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47845C52-CC11-422A-8BAF-1A1B0529CD2A}"/>
              </a:ext>
            </a:extLst>
          </p:cNvPr>
          <p:cNvSpPr/>
          <p:nvPr/>
        </p:nvSpPr>
        <p:spPr bwMode="auto">
          <a:xfrm>
            <a:off x="7787640" y="1687297"/>
            <a:ext cx="2800005" cy="1766455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Nothing should be commented</a:t>
            </a:r>
            <a:endParaRPr lang="en-DK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B29DF-5E3E-472E-AFA4-3BA645A93382}"/>
              </a:ext>
            </a:extLst>
          </p:cNvPr>
          <p:cNvSpPr/>
          <p:nvPr/>
        </p:nvSpPr>
        <p:spPr bwMode="auto">
          <a:xfrm rot="19905549">
            <a:off x="4204311" y="2555185"/>
            <a:ext cx="4747533" cy="1027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Who’s correct?</a:t>
            </a:r>
            <a:endParaRPr lang="en-DK" sz="4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522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  <p:bldP spid="13" grpId="0" animBg="1"/>
      <p:bldP spid="13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A8990A-2B58-44B1-BED1-F7694C24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0559-3A26-4097-8E20-86E69903A5D0}"/>
              </a:ext>
            </a:extLst>
          </p:cNvPr>
          <p:cNvSpPr/>
          <p:nvPr/>
        </p:nvSpPr>
        <p:spPr>
          <a:xfrm>
            <a:off x="586740" y="1633262"/>
            <a:ext cx="11018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Gets the time zone based on US state and city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US State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US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Time Zone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GetTimeZone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state,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city)</a:t>
            </a: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timeZoneId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TimeZoneLookup.Find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(state, city);</a:t>
            </a: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timeZoneInfo = TimeZoneInfo.FindSystemTimeZoneById(timeZoneId);</a:t>
            </a: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timeZoneInfo.ToString();</a:t>
            </a: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071727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A8990A-2B58-44B1-BED1-F7694C24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change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0559-3A26-4097-8E20-86E69903A5D0}"/>
              </a:ext>
            </a:extLst>
          </p:cNvPr>
          <p:cNvSpPr/>
          <p:nvPr/>
        </p:nvSpPr>
        <p:spPr>
          <a:xfrm>
            <a:off x="586740" y="1633262"/>
            <a:ext cx="11018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Gets the time zone based on US state and city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US State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US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Time Zone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GetTimeZone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state,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city)</a:t>
            </a: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timeZoneId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TimeZoneLookup.Find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(state, city);</a:t>
            </a: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timeZoneInfo = TimeZoneInfo.FindSystemTimeZoneById(timeZoneId);</a:t>
            </a:r>
          </a:p>
          <a:p>
            <a:endParaRPr lang="en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timeZoneInfo.ToString();</a:t>
            </a:r>
          </a:p>
          <a:p>
            <a:r>
              <a:rPr lang="en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218240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58-749E-4FC3-8FFA-2AD9F8A2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95E08E-78A9-4CB1-9089-0FBCAAF0623D}"/>
              </a:ext>
            </a:extLst>
          </p:cNvPr>
          <p:cNvSpPr/>
          <p:nvPr/>
        </p:nvSpPr>
        <p:spPr>
          <a:xfrm>
            <a:off x="2299253" y="2088660"/>
            <a:ext cx="74278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3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3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da-DK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3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3200" dirty="0">
                <a:solidFill>
                  <a:srgbClr val="008000"/>
                </a:solidFill>
                <a:latin typeface="Consolas" panose="020B0609020204030204" pitchFamily="49" charset="0"/>
              </a:rPr>
              <a:t> Constructor</a:t>
            </a:r>
            <a:endParaRPr lang="da-DK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3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3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da-DK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3200" dirty="0">
                <a:solidFill>
                  <a:srgbClr val="000000"/>
                </a:solidFill>
                <a:latin typeface="Consolas" panose="020B0609020204030204" pitchFamily="49" charset="0"/>
              </a:rPr>
              <a:t> Ellipse()</a:t>
            </a:r>
          </a:p>
          <a:p>
            <a:r>
              <a:rPr lang="en-DK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n-DK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DK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DK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BECAE-BF5F-4051-B1AE-0454746617BD}"/>
              </a:ext>
            </a:extLst>
          </p:cNvPr>
          <p:cNvSpPr/>
          <p:nvPr/>
        </p:nvSpPr>
        <p:spPr bwMode="auto">
          <a:xfrm rot="20306949">
            <a:off x="2908850" y="2799520"/>
            <a:ext cx="7361584" cy="1258957"/>
          </a:xfrm>
          <a:prstGeom prst="rect">
            <a:avLst/>
          </a:prstGeom>
          <a:solidFill>
            <a:srgbClr val="FF1000">
              <a:alpha val="69804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Stating the obvious</a:t>
            </a:r>
            <a:endParaRPr lang="en-DK" sz="6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8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3B88-C5C3-404F-8F5C-C9CE921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B2A56-5793-4A2F-8A34-D1F630D6829D}"/>
              </a:ext>
            </a:extLst>
          </p:cNvPr>
          <p:cNvSpPr/>
          <p:nvPr/>
        </p:nvSpPr>
        <p:spPr>
          <a:xfrm>
            <a:off x="1510748" y="2136339"/>
            <a:ext cx="89849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da-DK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Move ellipse to new point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da-DK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newPoint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The point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MoveEllipse(Point newPoint)</a:t>
            </a:r>
          </a:p>
          <a:p>
            <a:r>
              <a:rPr lang="en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n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DK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7DC06-42EA-453F-A45D-6D7BBBB50178}"/>
              </a:ext>
            </a:extLst>
          </p:cNvPr>
          <p:cNvSpPr/>
          <p:nvPr/>
        </p:nvSpPr>
        <p:spPr bwMode="auto">
          <a:xfrm rot="20306949">
            <a:off x="2908850" y="2799520"/>
            <a:ext cx="7361584" cy="1258957"/>
          </a:xfrm>
          <a:prstGeom prst="rect">
            <a:avLst/>
          </a:prstGeom>
          <a:solidFill>
            <a:srgbClr val="FF1000">
              <a:alpha val="69804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Stating the obvious</a:t>
            </a:r>
            <a:endParaRPr lang="en-DK" sz="6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96BD-4ED5-4DD3-A2F9-45F101DF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89AE-A274-4FEB-AB19-73BE3056BFAD}"/>
              </a:ext>
            </a:extLst>
          </p:cNvPr>
          <p:cNvSpPr/>
          <p:nvPr/>
        </p:nvSpPr>
        <p:spPr>
          <a:xfrm>
            <a:off x="1563757" y="3105835"/>
            <a:ext cx="9064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Instantiate a new instance of Ellipse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Ellipse ellipse =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Ellipse();</a:t>
            </a:r>
            <a:endParaRPr lang="en-DK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EABE-2A17-43FC-B2B2-DC6639A72873}"/>
              </a:ext>
            </a:extLst>
          </p:cNvPr>
          <p:cNvSpPr/>
          <p:nvPr/>
        </p:nvSpPr>
        <p:spPr bwMode="auto">
          <a:xfrm rot="20306949">
            <a:off x="2908850" y="2799520"/>
            <a:ext cx="7361584" cy="1258957"/>
          </a:xfrm>
          <a:prstGeom prst="rect">
            <a:avLst/>
          </a:prstGeom>
          <a:solidFill>
            <a:srgbClr val="FF1000">
              <a:alpha val="69804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Stating the obvious</a:t>
            </a:r>
            <a:endParaRPr lang="en-DK" sz="6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21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7.potx" id="{4E465CA7-A66F-4EBC-80C0-5D767DD67344}" vid="{6828A302-8D81-402B-9705-E4C116F2EE6A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7.potx" id="{4E465CA7-A66F-4EBC-80C0-5D767DD67344}" vid="{DAEED1AF-1ACA-475B-8AEA-7F4C1A37E9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630a2e83-186a-4a0f-ab27-bee8a8096abc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16-9_Business_2018_38</Template>
  <TotalTime>733</TotalTime>
  <Words>1019</Words>
  <Application>Microsoft Office PowerPoint</Application>
  <PresentationFormat>Widescreen</PresentationFormat>
  <Paragraphs>173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Consolas</vt:lpstr>
      <vt:lpstr>Gotham SSm A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Code Documentation</vt:lpstr>
      <vt:lpstr>“No one reads documentation” and “I already know how it works”  </vt:lpstr>
      <vt:lpstr>There is no self-documenting code!</vt:lpstr>
      <vt:lpstr>Code Documentation</vt:lpstr>
      <vt:lpstr>Comments</vt:lpstr>
      <vt:lpstr>Requirements change</vt:lpstr>
      <vt:lpstr>Comments</vt:lpstr>
      <vt:lpstr>Comments</vt:lpstr>
      <vt:lpstr>Comments</vt:lpstr>
      <vt:lpstr>Comments</vt:lpstr>
      <vt:lpstr>Comments</vt:lpstr>
      <vt:lpstr>Comments</vt:lpstr>
      <vt:lpstr>Comments</vt:lpstr>
      <vt:lpstr>Comments</vt:lpstr>
      <vt:lpstr>Deliverables: Code Documentation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&lt;Event name&gt;</dc:subject>
  <dc:creator>Rasmus Lystrøm</dc:creator>
  <cp:keywords/>
  <dc:description/>
  <cp:lastModifiedBy>Rasmus Lystrøm</cp:lastModifiedBy>
  <cp:revision>6</cp:revision>
  <dcterms:created xsi:type="dcterms:W3CDTF">2018-03-11T10:16:19Z</dcterms:created>
  <dcterms:modified xsi:type="dcterms:W3CDTF">2018-11-16T08:24:58Z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