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7"/>
  </p:notesMasterIdLst>
  <p:handoutMasterIdLst>
    <p:handoutMasterId r:id="rId28"/>
  </p:handoutMasterIdLst>
  <p:sldIdLst>
    <p:sldId id="880" r:id="rId5"/>
    <p:sldId id="895" r:id="rId6"/>
    <p:sldId id="881" r:id="rId7"/>
    <p:sldId id="882" r:id="rId8"/>
    <p:sldId id="883" r:id="rId9"/>
    <p:sldId id="884" r:id="rId10"/>
    <p:sldId id="886" r:id="rId11"/>
    <p:sldId id="887" r:id="rId12"/>
    <p:sldId id="888" r:id="rId13"/>
    <p:sldId id="889" r:id="rId14"/>
    <p:sldId id="902" r:id="rId15"/>
    <p:sldId id="890" r:id="rId16"/>
    <p:sldId id="903" r:id="rId17"/>
    <p:sldId id="904" r:id="rId18"/>
    <p:sldId id="891" r:id="rId19"/>
    <p:sldId id="892" r:id="rId20"/>
    <p:sldId id="893" r:id="rId21"/>
    <p:sldId id="894" r:id="rId22"/>
    <p:sldId id="900" r:id="rId23"/>
    <p:sldId id="901" r:id="rId24"/>
    <p:sldId id="896" r:id="rId25"/>
    <p:sldId id="899" r:id="rId2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881"/>
            <p14:sldId id="882"/>
            <p14:sldId id="883"/>
            <p14:sldId id="884"/>
            <p14:sldId id="886"/>
            <p14:sldId id="887"/>
            <p14:sldId id="888"/>
            <p14:sldId id="889"/>
            <p14:sldId id="902"/>
            <p14:sldId id="890"/>
            <p14:sldId id="903"/>
            <p14:sldId id="904"/>
            <p14:sldId id="891"/>
            <p14:sldId id="892"/>
            <p14:sldId id="893"/>
            <p14:sldId id="894"/>
            <p14:sldId id="900"/>
            <p14:sldId id="901"/>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442359"/>
    <a:srgbClr val="00188F"/>
    <a:srgbClr val="5C2D91"/>
    <a:srgbClr val="000000"/>
    <a:srgbClr val="FF8C00"/>
    <a:srgbClr val="00FFFF"/>
    <a:srgbClr val="505050"/>
    <a:srgbClr val="33333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1" d="100"/>
          <a:sy n="91" d="100"/>
        </p:scale>
        <p:origin x="33" y="6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18</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C6858F-EAA2-44F6-99CC-3F740FBBE7E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asp.ne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369332"/>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"firstName":"John" , "lastName":"Doe"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"employees": [</a:t>
            </a:r>
          </a:p>
          <a:p>
            <a:r>
              <a:rPr lang="da-DK" dirty="0">
                <a:latin typeface="Consolas" panose="020B0609020204030204" pitchFamily="49" charset="0"/>
                <a:cs typeface="Consolas" panose="020B0609020204030204" pitchFamily="49" charset="0"/>
              </a:rPr>
              <a:t>    { "firstName":"John"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"firstName":"Jane"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"firstName":"John" , "lastName":"Smith"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B4178E-4A54-4412-9E6F-9C18C8309BD5}"/>
              </a:ext>
            </a:extLst>
          </p:cNvPr>
          <p:cNvSpPr/>
          <p:nvPr/>
        </p:nvSpPr>
        <p:spPr>
          <a:xfrm>
            <a:off x="914282" y="4228774"/>
            <a:ext cx="7496412" cy="646331"/>
          </a:xfrm>
          <a:prstGeom prst="rect">
            <a:avLst/>
          </a:prstGeom>
        </p:spPr>
        <p:txBody>
          <a:bodyPr wrap="square">
            <a:spAutoFit/>
          </a:bodyPr>
          <a:lstStyle/>
          <a:p>
            <a:r>
              <a:rPr lang="en-US" dirty="0">
                <a:solidFill>
                  <a:srgbClr val="00188F"/>
                </a:solidFill>
                <a:hlinkClick r:id="rId2">
                  <a:extLst>
                    <a:ext uri="{A12FA001-AC4F-418D-AE19-62706E023703}">
                      <ahyp:hlinkClr xmlns:ahyp="http://schemas.microsoft.com/office/drawing/2018/hyperlinkcolor" val="tx"/>
                    </a:ext>
                  </a:extLst>
                </a:hlinkClick>
              </a:rPr>
              <a:t>https://www.ibm.com/support/knowledgecenter/en/SS9H2Y_7.7.0/com.ibm.dp.doc/json_jsonxconversionexample.html</a:t>
            </a:r>
            <a:r>
              <a:rPr lang="en-US" dirty="0">
                <a:solidFill>
                  <a:srgbClr val="00188F"/>
                </a:solidFill>
              </a:rPr>
              <a:t> </a:t>
            </a:r>
            <a:endParaRPr lang="en-DK" dirty="0">
              <a:solidFill>
                <a:srgbClr val="00188F"/>
              </a:solidFill>
            </a:endParaRPr>
          </a:p>
        </p:txBody>
      </p:sp>
      <p:sp>
        <p:nvSpPr>
          <p:cNvPr id="4" name="Title 3">
            <a:extLst>
              <a:ext uri="{FF2B5EF4-FFF2-40B4-BE49-F238E27FC236}">
                <a16:creationId xmlns:a16="http://schemas.microsoft.com/office/drawing/2014/main" id="{682026E3-B234-4903-9533-1CB65620B313}"/>
              </a:ext>
            </a:extLst>
          </p:cNvPr>
          <p:cNvSpPr>
            <a:spLocks noGrp="1"/>
          </p:cNvSpPr>
          <p:nvPr>
            <p:ph type="title"/>
          </p:nvPr>
        </p:nvSpPr>
        <p:spPr/>
        <p:txBody>
          <a:bodyPr/>
          <a:lstStyle/>
          <a:p>
            <a:r>
              <a:rPr lang="da-DK" dirty="0"/>
              <a:t>Best of both worlds?</a:t>
            </a:r>
            <a:endParaRPr lang="en-DK" dirty="0"/>
          </a:p>
        </p:txBody>
      </p:sp>
    </p:spTree>
    <p:extLst>
      <p:ext uri="{BB962C8B-B14F-4D97-AF65-F5344CB8AC3E}">
        <p14:creationId xmlns:p14="http://schemas.microsoft.com/office/powerpoint/2010/main" val="37598711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solidFill>
                  <a:schemeClr val="bg1"/>
                </a:solidFill>
              </a:rPr>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solidFill>
                  <a:schemeClr val="bg1"/>
                </a:solidFill>
              </a:rPr>
              <a:t>REpresentational</a:t>
            </a:r>
            <a:r>
              <a:rPr lang="en-US" sz="4800" dirty="0">
                <a:solidFill>
                  <a:schemeClr val="bg1"/>
                </a:solidFill>
              </a:rPr>
              <a:t> State Transfer</a:t>
            </a:r>
          </a:p>
        </p:txBody>
      </p:sp>
      <p:pic>
        <p:nvPicPr>
          <p:cNvPr id="1026" name="Picture 2" descr="File:HTTP logo.svg">
            <a:extLst>
              <a:ext uri="{FF2B5EF4-FFF2-40B4-BE49-F238E27FC236}">
                <a16:creationId xmlns:a16="http://schemas.microsoft.com/office/drawing/2014/main" id="{AE371154-2EBC-4120-88A1-BFA100460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54" y="1577044"/>
            <a:ext cx="7414868" cy="384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18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24E04-9911-45C9-B881-E091D28DA4D2}"/>
              </a:ext>
            </a:extLst>
          </p:cNvPr>
          <p:cNvSpPr>
            <a:spLocks noGrp="1"/>
          </p:cNvSpPr>
          <p:nvPr>
            <p:ph type="title"/>
          </p:nvPr>
        </p:nvSpPr>
        <p:spPr/>
        <p:txBody>
          <a:bodyPr/>
          <a:lstStyle/>
          <a:p>
            <a:r>
              <a:rPr lang="da-DK" dirty="0"/>
              <a:t>HTTP Request</a:t>
            </a:r>
            <a:endParaRPr lang="en-DK" dirty="0"/>
          </a:p>
        </p:txBody>
      </p:sp>
      <p:sp>
        <p:nvSpPr>
          <p:cNvPr id="5" name="Text Placeholder 4">
            <a:extLst>
              <a:ext uri="{FF2B5EF4-FFF2-40B4-BE49-F238E27FC236}">
                <a16:creationId xmlns:a16="http://schemas.microsoft.com/office/drawing/2014/main" id="{441F480F-D968-4FD2-8E55-CF3CBE2586C7}"/>
              </a:ext>
            </a:extLst>
          </p:cNvPr>
          <p:cNvSpPr>
            <a:spLocks noGrp="1"/>
          </p:cNvSpPr>
          <p:nvPr>
            <p:ph type="body" sz="quarter" idx="10"/>
          </p:nvPr>
        </p:nvSpPr>
        <p:spPr>
          <a:xfrm>
            <a:off x="274209" y="1212850"/>
            <a:ext cx="8778240" cy="3287054"/>
          </a:xfrm>
        </p:spPr>
        <p:txBody>
          <a:bodyPr/>
          <a:lstStyle/>
          <a:p>
            <a:r>
              <a:rPr lang="da-DK" sz="4800" b="1" dirty="0">
                <a:latin typeface="+mn-lt"/>
              </a:rPr>
              <a:t>URI</a:t>
            </a:r>
            <a:r>
              <a:rPr lang="da-DK" sz="4800" dirty="0">
                <a:latin typeface="+mn-lt"/>
              </a:rPr>
              <a:t>: string</a:t>
            </a:r>
          </a:p>
          <a:p>
            <a:r>
              <a:rPr lang="da-DK" sz="4800" b="1" dirty="0">
                <a:latin typeface="+mn-lt"/>
              </a:rPr>
              <a:t>Method</a:t>
            </a:r>
            <a:r>
              <a:rPr lang="da-DK" sz="4800" dirty="0">
                <a:latin typeface="+mn-lt"/>
              </a:rPr>
              <a:t>: string</a:t>
            </a:r>
          </a:p>
          <a:p>
            <a:r>
              <a:rPr lang="da-DK" sz="4800" b="1" dirty="0">
                <a:latin typeface="+mn-lt"/>
              </a:rPr>
              <a:t>Header</a:t>
            </a:r>
            <a:r>
              <a:rPr lang="da-DK" sz="4800" dirty="0">
                <a:latin typeface="+mn-lt"/>
              </a:rPr>
              <a:t>: key/value pairs</a:t>
            </a:r>
          </a:p>
          <a:p>
            <a:r>
              <a:rPr lang="da-DK" sz="4800" b="1" dirty="0">
                <a:latin typeface="+mn-lt"/>
              </a:rPr>
              <a:t>Body</a:t>
            </a:r>
            <a:r>
              <a:rPr lang="da-DK" sz="4800" dirty="0">
                <a:latin typeface="+mn-lt"/>
              </a:rPr>
              <a:t>: string/binary</a:t>
            </a:r>
          </a:p>
        </p:txBody>
      </p:sp>
    </p:spTree>
    <p:extLst>
      <p:ext uri="{BB962C8B-B14F-4D97-AF65-F5344CB8AC3E}">
        <p14:creationId xmlns:p14="http://schemas.microsoft.com/office/powerpoint/2010/main" val="3882803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0115-F264-447A-A65C-92FDCB80FA90}"/>
              </a:ext>
            </a:extLst>
          </p:cNvPr>
          <p:cNvSpPr>
            <a:spLocks noGrp="1"/>
          </p:cNvSpPr>
          <p:nvPr>
            <p:ph type="title"/>
          </p:nvPr>
        </p:nvSpPr>
        <p:spPr/>
        <p:txBody>
          <a:bodyPr/>
          <a:lstStyle/>
          <a:p>
            <a:r>
              <a:rPr lang="da-DK" dirty="0">
                <a:solidFill>
                  <a:schemeClr val="bg1"/>
                </a:solidFill>
              </a:rPr>
              <a:t>HTTP Response</a:t>
            </a:r>
            <a:endParaRPr lang="en-DK" dirty="0">
              <a:solidFill>
                <a:schemeClr val="bg1"/>
              </a:solidFill>
            </a:endParaRPr>
          </a:p>
        </p:txBody>
      </p:sp>
      <p:sp>
        <p:nvSpPr>
          <p:cNvPr id="3" name="Text Placeholder 2">
            <a:extLst>
              <a:ext uri="{FF2B5EF4-FFF2-40B4-BE49-F238E27FC236}">
                <a16:creationId xmlns:a16="http://schemas.microsoft.com/office/drawing/2014/main" id="{BDB807B1-2D1E-4A38-B814-BED6BD888051}"/>
              </a:ext>
            </a:extLst>
          </p:cNvPr>
          <p:cNvSpPr>
            <a:spLocks noGrp="1"/>
          </p:cNvSpPr>
          <p:nvPr>
            <p:ph type="body" sz="quarter" idx="10"/>
          </p:nvPr>
        </p:nvSpPr>
        <p:spPr>
          <a:xfrm>
            <a:off x="274209" y="1212850"/>
            <a:ext cx="8778240" cy="2474524"/>
          </a:xfrm>
        </p:spPr>
        <p:txBody>
          <a:bodyPr/>
          <a:lstStyle/>
          <a:p>
            <a:r>
              <a:rPr lang="da-DK" sz="4800" b="1" dirty="0">
                <a:solidFill>
                  <a:schemeClr val="bg1"/>
                </a:solidFill>
                <a:latin typeface="+mn-lt"/>
              </a:rPr>
              <a:t>Status-Code</a:t>
            </a:r>
            <a:r>
              <a:rPr lang="da-DK" sz="4800" dirty="0">
                <a:solidFill>
                  <a:schemeClr val="bg1"/>
                </a:solidFill>
                <a:latin typeface="+mn-lt"/>
              </a:rPr>
              <a:t>: number</a:t>
            </a:r>
          </a:p>
          <a:p>
            <a:r>
              <a:rPr lang="da-DK" sz="4800" b="1" dirty="0">
                <a:solidFill>
                  <a:schemeClr val="bg1"/>
                </a:solidFill>
                <a:latin typeface="+mn-lt"/>
              </a:rPr>
              <a:t>Header</a:t>
            </a:r>
            <a:r>
              <a:rPr lang="da-DK" sz="4800" dirty="0">
                <a:solidFill>
                  <a:schemeClr val="bg1"/>
                </a:solidFill>
                <a:latin typeface="+mn-lt"/>
              </a:rPr>
              <a:t>: key/value pairs</a:t>
            </a:r>
          </a:p>
          <a:p>
            <a:r>
              <a:rPr lang="da-DK" sz="4800" b="1" dirty="0">
                <a:solidFill>
                  <a:schemeClr val="bg1"/>
                </a:solidFill>
                <a:latin typeface="+mn-lt"/>
              </a:rPr>
              <a:t>Body</a:t>
            </a:r>
            <a:r>
              <a:rPr lang="da-DK" sz="4800" dirty="0">
                <a:solidFill>
                  <a:schemeClr val="bg1"/>
                </a:solidFill>
                <a:latin typeface="+mn-lt"/>
              </a:rPr>
              <a:t>: string/binary</a:t>
            </a:r>
            <a:endParaRPr lang="en-DK" sz="4800" dirty="0">
              <a:solidFill>
                <a:schemeClr val="bg1"/>
              </a:solidFill>
              <a:latin typeface="+mn-lt"/>
            </a:endParaRPr>
          </a:p>
        </p:txBody>
      </p:sp>
    </p:spTree>
    <p:extLst>
      <p:ext uri="{BB962C8B-B14F-4D97-AF65-F5344CB8AC3E}">
        <p14:creationId xmlns:p14="http://schemas.microsoft.com/office/powerpoint/2010/main" val="6437656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072863860"/>
              </p:ext>
            </p:extLst>
          </p:nvPr>
        </p:nvGraphicFramePr>
        <p:xfrm>
          <a:off x="1554603" y="2551707"/>
          <a:ext cx="6217356" cy="2269332"/>
        </p:xfrm>
        <a:graphic>
          <a:graphicData uri="http://schemas.openxmlformats.org/drawingml/2006/table">
            <a:tbl>
              <a:tblPr firstRow="1" bandRow="1">
                <a:tableStyleId>{08FB837D-C827-4EFA-A057-4D05807E0F7C}</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chemeClr val="tx1"/>
                          </a:solidFill>
                        </a:rPr>
                        <a:t>Create</a:t>
                      </a:r>
                    </a:p>
                  </a:txBody>
                  <a:tcPr marL="93260" marR="93260" marT="46630" marB="46630"/>
                </a:tc>
                <a:tc>
                  <a:txBody>
                    <a:bodyPr/>
                    <a:lstStyle/>
                    <a:p>
                      <a:r>
                        <a:rPr lang="en-US" sz="1800" dirty="0">
                          <a:solidFill>
                            <a:schemeClr val="tx1"/>
                          </a:solidFill>
                        </a:rPr>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chemeClr val="tx1"/>
                          </a:solidFill>
                        </a:rPr>
                        <a:t>Read (Retrieve)</a:t>
                      </a:r>
                    </a:p>
                  </a:txBody>
                  <a:tcPr marL="93260" marR="93260" marT="46630" marB="46630"/>
                </a:tc>
                <a:tc>
                  <a:txBody>
                    <a:bodyPr/>
                    <a:lstStyle/>
                    <a:p>
                      <a:r>
                        <a:rPr lang="en-US" sz="1800" dirty="0">
                          <a:solidFill>
                            <a:schemeClr val="tx1"/>
                          </a:solidFill>
                        </a:rPr>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chemeClr val="tx1"/>
                          </a:solidFill>
                        </a:rPr>
                        <a:t>Update (Replace)</a:t>
                      </a:r>
                    </a:p>
                  </a:txBody>
                  <a:tcPr marL="93260" marR="93260" marT="46630" marB="46630"/>
                </a:tc>
                <a:tc>
                  <a:txBody>
                    <a:bodyPr/>
                    <a:lstStyle/>
                    <a:p>
                      <a:r>
                        <a:rPr lang="en-US" sz="1800" dirty="0">
                          <a:solidFill>
                            <a:schemeClr val="tx1"/>
                          </a:solidFill>
                        </a:rPr>
                        <a:t>PUT</a:t>
                      </a:r>
                    </a:p>
                  </a:txBody>
                  <a:tcPr marL="93260" marR="93260" marT="46630" marB="46630"/>
                </a:tc>
                <a:extLst>
                  <a:ext uri="{0D108BD9-81ED-4DB2-BD59-A6C34878D82A}">
                    <a16:rowId xmlns:a16="http://schemas.microsoft.com/office/drawing/2014/main" val="10003"/>
                  </a:ext>
                </a:extLst>
              </a:tr>
              <a:tr h="378222">
                <a:tc>
                  <a:txBody>
                    <a:bodyPr/>
                    <a:lstStyle/>
                    <a:p>
                      <a:r>
                        <a:rPr lang="da-DK" sz="1800" dirty="0">
                          <a:solidFill>
                            <a:schemeClr val="tx1"/>
                          </a:solidFill>
                        </a:rPr>
                        <a:t>Update (</a:t>
                      </a:r>
                      <a:r>
                        <a:rPr lang="da-DK" sz="1800" dirty="0" err="1">
                          <a:solidFill>
                            <a:schemeClr val="tx1"/>
                          </a:solidFill>
                        </a:rPr>
                        <a:t>Modify</a:t>
                      </a:r>
                      <a:r>
                        <a:rPr lang="da-DK" sz="1800" dirty="0">
                          <a:solidFill>
                            <a:schemeClr val="tx1"/>
                          </a:solidFill>
                        </a:rPr>
                        <a:t>)</a:t>
                      </a:r>
                      <a:endParaRPr lang="en-US" sz="1800" dirty="0">
                        <a:solidFill>
                          <a:schemeClr val="tx1"/>
                        </a:solidFill>
                      </a:endParaRPr>
                    </a:p>
                  </a:txBody>
                  <a:tcPr marL="93260" marR="93260" marT="46630" marB="46630"/>
                </a:tc>
                <a:tc>
                  <a:txBody>
                    <a:bodyPr/>
                    <a:lstStyle/>
                    <a:p>
                      <a:r>
                        <a:rPr lang="da-DK" sz="1800" dirty="0">
                          <a:solidFill>
                            <a:schemeClr val="tx1"/>
                          </a:solidFill>
                        </a:rPr>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solidFill>
                            <a:schemeClr val="tx1"/>
                          </a:solidFill>
                        </a:rPr>
                        <a:t>Delete</a:t>
                      </a:r>
                    </a:p>
                  </a:txBody>
                  <a:tcPr marL="93260" marR="93260" marT="46630" marB="46630"/>
                </a:tc>
                <a:tc>
                  <a:txBody>
                    <a:bodyPr/>
                    <a:lstStyle/>
                    <a:p>
                      <a:r>
                        <a:rPr lang="en-US" sz="1800" dirty="0">
                          <a:solidFill>
                            <a:schemeClr val="tx1"/>
                          </a:solidFill>
                        </a:rPr>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2564218958"/>
              </p:ext>
            </p:extLst>
          </p:nvPr>
        </p:nvGraphicFramePr>
        <p:xfrm>
          <a:off x="1554603" y="1137020"/>
          <a:ext cx="6217356" cy="5652046"/>
        </p:xfrm>
        <a:graphic>
          <a:graphicData uri="http://schemas.openxmlformats.org/drawingml/2006/table">
            <a:tbl>
              <a:tblPr firstRow="1" bandRow="1">
                <a:tableStyleId>{638B1855-1B75-4FBE-930C-398BA8C253C6}</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endParaRPr lang="en-US" sz="1800" dirty="0">
                        <a:solidFill>
                          <a:schemeClr val="tx1"/>
                        </a:solidFill>
                      </a:endParaRPr>
                    </a:p>
                  </a:txBody>
                  <a:tcPr marL="93260" marR="93260" marT="46630" marB="46630"/>
                </a:tc>
                <a:tc>
                  <a:txBody>
                    <a:bodyPr/>
                    <a:lstStyle/>
                    <a:p>
                      <a:r>
                        <a:rPr lang="en-US" sz="1800" dirty="0"/>
                        <a:t>Meaning</a:t>
                      </a:r>
                      <a:endParaRPr lang="en-US" sz="1800" dirty="0">
                        <a:solidFill>
                          <a:schemeClr val="tx1"/>
                        </a:solidFill>
                      </a:endParaRPr>
                    </a:p>
                  </a:txBody>
                  <a:tcPr marL="93260" marR="93260" marT="46630" marB="46630"/>
                </a:tc>
                <a:extLst>
                  <a:ext uri="{0D108BD9-81ED-4DB2-BD59-A6C34878D82A}">
                    <a16:rowId xmlns:a16="http://schemas.microsoft.com/office/drawing/2014/main" val="10000"/>
                  </a:ext>
                </a:extLst>
              </a:tr>
              <a:tr h="378222">
                <a:tc>
                  <a:txBody>
                    <a:bodyPr/>
                    <a:lstStyle/>
                    <a:p>
                      <a:r>
                        <a:rPr lang="en-US" sz="1800" dirty="0"/>
                        <a:t>200</a:t>
                      </a:r>
                      <a:endParaRPr lang="en-US" sz="1800" dirty="0">
                        <a:solidFill>
                          <a:schemeClr val="tx1"/>
                        </a:solidFill>
                      </a:endParaRPr>
                    </a:p>
                  </a:txBody>
                  <a:tcPr marL="93260" marR="93260" marT="46630" marB="46630"/>
                </a:tc>
                <a:tc>
                  <a:txBody>
                    <a:bodyPr/>
                    <a:lstStyle/>
                    <a:p>
                      <a:r>
                        <a:rPr lang="en-US" sz="1800" dirty="0"/>
                        <a:t>OK</a:t>
                      </a:r>
                      <a:endParaRPr lang="en-US" sz="1800" dirty="0">
                        <a:solidFill>
                          <a:schemeClr val="tx1"/>
                        </a:solidFill>
                      </a:endParaRPr>
                    </a:p>
                  </a:txBody>
                  <a:tcPr marL="93260" marR="93260" marT="46630" marB="46630"/>
                </a:tc>
                <a:extLst>
                  <a:ext uri="{0D108BD9-81ED-4DB2-BD59-A6C34878D82A}">
                    <a16:rowId xmlns:a16="http://schemas.microsoft.com/office/drawing/2014/main" val="10001"/>
                  </a:ext>
                </a:extLst>
              </a:tr>
              <a:tr h="378222">
                <a:tc>
                  <a:txBody>
                    <a:bodyPr/>
                    <a:lstStyle/>
                    <a:p>
                      <a:r>
                        <a:rPr lang="en-US" sz="1800" dirty="0"/>
                        <a:t>201</a:t>
                      </a:r>
                      <a:endParaRPr lang="en-US" sz="1800" dirty="0">
                        <a:solidFill>
                          <a:schemeClr val="tx1"/>
                        </a:solidFill>
                      </a:endParaRPr>
                    </a:p>
                  </a:txBody>
                  <a:tcPr marL="93260" marR="93260" marT="46630" marB="46630"/>
                </a:tc>
                <a:tc>
                  <a:txBody>
                    <a:bodyPr/>
                    <a:lstStyle/>
                    <a:p>
                      <a:r>
                        <a:rPr lang="en-US" sz="1800" dirty="0"/>
                        <a:t>Created</a:t>
                      </a:r>
                      <a:endParaRPr lang="en-US" sz="1800" dirty="0">
                        <a:solidFill>
                          <a:schemeClr val="tx1"/>
                        </a:solidFill>
                      </a:endParaRPr>
                    </a:p>
                  </a:txBody>
                  <a:tcPr marL="93260" marR="93260" marT="46630" marB="46630"/>
                </a:tc>
                <a:extLst>
                  <a:ext uri="{0D108BD9-81ED-4DB2-BD59-A6C34878D82A}">
                    <a16:rowId xmlns:a16="http://schemas.microsoft.com/office/drawing/2014/main" val="10002"/>
                  </a:ext>
                </a:extLst>
              </a:tr>
              <a:tr h="378222">
                <a:tc>
                  <a:txBody>
                    <a:bodyPr/>
                    <a:lstStyle/>
                    <a:p>
                      <a:r>
                        <a:rPr lang="en-US" sz="1800" dirty="0"/>
                        <a:t>202</a:t>
                      </a:r>
                      <a:endParaRPr lang="en-US" sz="1800" dirty="0">
                        <a:solidFill>
                          <a:schemeClr val="tx1"/>
                        </a:solidFill>
                      </a:endParaRPr>
                    </a:p>
                  </a:txBody>
                  <a:tcPr marL="93260" marR="93260" marT="46630" marB="46630"/>
                </a:tc>
                <a:tc>
                  <a:txBody>
                    <a:bodyPr/>
                    <a:lstStyle/>
                    <a:p>
                      <a:r>
                        <a:rPr lang="en-US" sz="1800" dirty="0"/>
                        <a:t>Accepted</a:t>
                      </a:r>
                      <a:endParaRPr lang="en-US" sz="1800" dirty="0">
                        <a:solidFill>
                          <a:schemeClr val="tx1"/>
                        </a:solidFill>
                      </a:endParaRPr>
                    </a:p>
                  </a:txBody>
                  <a:tcPr marL="93260" marR="93260" marT="46630" marB="46630"/>
                </a:tc>
                <a:extLst>
                  <a:ext uri="{0D108BD9-81ED-4DB2-BD59-A6C34878D82A}">
                    <a16:rowId xmlns:a16="http://schemas.microsoft.com/office/drawing/2014/main" val="10003"/>
                  </a:ext>
                </a:extLst>
              </a:tr>
              <a:tr h="378222">
                <a:tc>
                  <a:txBody>
                    <a:bodyPr/>
                    <a:lstStyle/>
                    <a:p>
                      <a:r>
                        <a:rPr lang="en-US" sz="1800" dirty="0"/>
                        <a:t>204</a:t>
                      </a:r>
                      <a:endParaRPr lang="en-US" sz="1800" dirty="0">
                        <a:solidFill>
                          <a:schemeClr val="tx1"/>
                        </a:solidFill>
                      </a:endParaRPr>
                    </a:p>
                  </a:txBody>
                  <a:tcPr marL="93260" marR="93260" marT="46630" marB="46630"/>
                </a:tc>
                <a:tc>
                  <a:txBody>
                    <a:bodyPr/>
                    <a:lstStyle/>
                    <a:p>
                      <a:r>
                        <a:rPr lang="en-US" sz="1800" dirty="0"/>
                        <a:t>No Content</a:t>
                      </a:r>
                      <a:endParaRPr lang="en-US" sz="1800" dirty="0">
                        <a:solidFill>
                          <a:schemeClr val="tx1"/>
                        </a:solidFill>
                      </a:endParaRPr>
                    </a:p>
                  </a:txBody>
                  <a:tcPr marL="93260" marR="93260" marT="46630" marB="46630"/>
                </a:tc>
                <a:extLst>
                  <a:ext uri="{0D108BD9-81ED-4DB2-BD59-A6C34878D82A}">
                    <a16:rowId xmlns:a16="http://schemas.microsoft.com/office/drawing/2014/main" val="10004"/>
                  </a:ext>
                </a:extLst>
              </a:tr>
              <a:tr h="378222">
                <a:tc>
                  <a:txBody>
                    <a:bodyPr/>
                    <a:lstStyle/>
                    <a:p>
                      <a:r>
                        <a:rPr lang="en-US" sz="1800" dirty="0"/>
                        <a:t>301</a:t>
                      </a:r>
                      <a:endParaRPr lang="en-US" sz="1800" dirty="0">
                        <a:solidFill>
                          <a:schemeClr val="tx1"/>
                        </a:solidFill>
                      </a:endParaRPr>
                    </a:p>
                  </a:txBody>
                  <a:tcPr marL="93260" marR="93260" marT="46630" marB="46630"/>
                </a:tc>
                <a:tc>
                  <a:txBody>
                    <a:bodyPr/>
                    <a:lstStyle/>
                    <a:p>
                      <a:r>
                        <a:rPr lang="en-US" sz="1800" dirty="0"/>
                        <a:t>Moved Permanently</a:t>
                      </a:r>
                      <a:endParaRPr lang="en-US" sz="1800" dirty="0">
                        <a:solidFill>
                          <a:schemeClr val="tx1"/>
                        </a:solidFill>
                      </a:endParaRP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t>302</a:t>
                      </a:r>
                      <a:endParaRPr lang="en-US" sz="1800" dirty="0">
                        <a:solidFill>
                          <a:schemeClr val="tx1"/>
                        </a:solidFill>
                      </a:endParaRPr>
                    </a:p>
                  </a:txBody>
                  <a:tcPr marL="93260" marR="93260" marT="46630" marB="46630"/>
                </a:tc>
                <a:tc>
                  <a:txBody>
                    <a:bodyPr/>
                    <a:lstStyle/>
                    <a:p>
                      <a:r>
                        <a:rPr lang="en-US" sz="1800" dirty="0"/>
                        <a:t>Found (aka Moved</a:t>
                      </a:r>
                      <a:r>
                        <a:rPr lang="en-US" sz="1800" baseline="0" dirty="0"/>
                        <a:t> Temporarily)</a:t>
                      </a:r>
                      <a:endParaRPr lang="en-US" sz="1800" dirty="0">
                        <a:solidFill>
                          <a:schemeClr val="tx1"/>
                        </a:solidFill>
                      </a:endParaRPr>
                    </a:p>
                  </a:txBody>
                  <a:tcPr marL="93260" marR="93260" marT="46630" marB="46630"/>
                </a:tc>
                <a:extLst>
                  <a:ext uri="{0D108BD9-81ED-4DB2-BD59-A6C34878D82A}">
                    <a16:rowId xmlns:a16="http://schemas.microsoft.com/office/drawing/2014/main" val="1081913196"/>
                  </a:ext>
                </a:extLst>
              </a:tr>
              <a:tr h="367580">
                <a:tc>
                  <a:txBody>
                    <a:bodyPr/>
                    <a:lstStyle/>
                    <a:p>
                      <a:r>
                        <a:rPr lang="en-US" sz="1800" dirty="0"/>
                        <a:t>400</a:t>
                      </a:r>
                      <a:endParaRPr lang="en-US" sz="1800" dirty="0">
                        <a:solidFill>
                          <a:schemeClr val="tx1"/>
                        </a:solidFill>
                      </a:endParaRPr>
                    </a:p>
                  </a:txBody>
                  <a:tcPr marL="93260" marR="93260" marT="46630" marB="46630"/>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Bad</a:t>
                      </a:r>
                      <a:r>
                        <a:rPr lang="en-US" sz="1800" baseline="0" dirty="0"/>
                        <a:t> Request</a:t>
                      </a:r>
                      <a:endParaRPr lang="en-US" sz="1800" dirty="0">
                        <a:solidFill>
                          <a:schemeClr val="tx1"/>
                        </a:solidFill>
                      </a:endParaRPr>
                    </a:p>
                  </a:txBody>
                  <a:tcPr marL="93260" marR="93260" marT="46630" marB="46630"/>
                </a:tc>
                <a:extLst>
                  <a:ext uri="{0D108BD9-81ED-4DB2-BD59-A6C34878D82A}">
                    <a16:rowId xmlns:a16="http://schemas.microsoft.com/office/drawing/2014/main" val="1305174022"/>
                  </a:ext>
                </a:extLst>
              </a:tr>
              <a:tr h="378222">
                <a:tc>
                  <a:txBody>
                    <a:bodyPr/>
                    <a:lstStyle/>
                    <a:p>
                      <a:r>
                        <a:rPr lang="en-US" sz="1800" dirty="0"/>
                        <a:t>401</a:t>
                      </a:r>
                      <a:endParaRPr lang="en-US" sz="1800" dirty="0">
                        <a:solidFill>
                          <a:schemeClr val="tx1"/>
                        </a:solidFill>
                      </a:endParaRPr>
                    </a:p>
                  </a:txBody>
                  <a:tcPr marL="93260" marR="93260" marT="46630" marB="46630"/>
                </a:tc>
                <a:tc>
                  <a:txBody>
                    <a:bodyPr/>
                    <a:lstStyle/>
                    <a:p>
                      <a:r>
                        <a:rPr lang="en-US" sz="1800" dirty="0"/>
                        <a:t>Unauthorized</a:t>
                      </a:r>
                      <a:endParaRPr lang="en-US" sz="1800" dirty="0">
                        <a:solidFill>
                          <a:schemeClr val="tx1"/>
                        </a:solidFill>
                      </a:endParaRP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t>403</a:t>
                      </a:r>
                      <a:endParaRPr lang="en-US" sz="1800" dirty="0">
                        <a:solidFill>
                          <a:schemeClr val="tx1"/>
                        </a:solidFill>
                      </a:endParaRPr>
                    </a:p>
                  </a:txBody>
                  <a:tcPr marL="93260" marR="93260" marT="46630" marB="46630"/>
                </a:tc>
                <a:tc>
                  <a:txBody>
                    <a:bodyPr/>
                    <a:lstStyle/>
                    <a:p>
                      <a:r>
                        <a:rPr lang="en-US" sz="1800" dirty="0"/>
                        <a:t>Forbidden </a:t>
                      </a:r>
                      <a:endParaRPr lang="en-US" sz="1800" dirty="0">
                        <a:solidFill>
                          <a:schemeClr val="tx1"/>
                        </a:solidFill>
                      </a:endParaRP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t>404</a:t>
                      </a:r>
                      <a:endParaRPr lang="en-US" sz="1800" dirty="0">
                        <a:solidFill>
                          <a:schemeClr val="tx1"/>
                        </a:solidFill>
                      </a:endParaRPr>
                    </a:p>
                  </a:txBody>
                  <a:tcPr marL="93260" marR="93260" marT="46630" marB="46630"/>
                </a:tc>
                <a:tc>
                  <a:txBody>
                    <a:bodyPr/>
                    <a:lstStyle/>
                    <a:p>
                      <a:r>
                        <a:rPr lang="en-US" sz="1800" dirty="0"/>
                        <a:t>Not Found</a:t>
                      </a:r>
                      <a:endParaRPr lang="en-US" sz="1800" dirty="0">
                        <a:solidFill>
                          <a:schemeClr val="tx1"/>
                        </a:solidFill>
                      </a:endParaRP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t>409</a:t>
                      </a:r>
                      <a:endParaRPr lang="en-US" sz="1800" dirty="0">
                        <a:solidFill>
                          <a:schemeClr val="tx1"/>
                        </a:solidFill>
                      </a:endParaRPr>
                    </a:p>
                  </a:txBody>
                  <a:tcPr marL="93260" marR="93260" marT="46630" marB="46630"/>
                </a:tc>
                <a:tc>
                  <a:txBody>
                    <a:bodyPr/>
                    <a:lstStyle/>
                    <a:p>
                      <a:r>
                        <a:rPr lang="da-DK" sz="1800" dirty="0" err="1"/>
                        <a:t>Conflict</a:t>
                      </a:r>
                      <a:endParaRPr lang="en-US" sz="1800" dirty="0">
                        <a:solidFill>
                          <a:schemeClr val="tx1"/>
                        </a:solidFill>
                      </a:endParaRPr>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t>500</a:t>
                      </a:r>
                      <a:endParaRPr lang="en-US" sz="1800" dirty="0">
                        <a:solidFill>
                          <a:schemeClr val="tx1"/>
                        </a:solidFill>
                      </a:endParaRPr>
                    </a:p>
                  </a:txBody>
                  <a:tcPr marL="93260" marR="93260" marT="46630" marB="46630"/>
                </a:tc>
                <a:tc>
                  <a:txBody>
                    <a:bodyPr/>
                    <a:lstStyle/>
                    <a:p>
                      <a:r>
                        <a:rPr lang="en-US" sz="1800" dirty="0"/>
                        <a:t>Internal Server Error </a:t>
                      </a:r>
                      <a:endParaRPr lang="en-US" sz="1800" dirty="0">
                        <a:solidFill>
                          <a:schemeClr val="tx1"/>
                        </a:solidFill>
                      </a:endParaRP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t>501</a:t>
                      </a:r>
                      <a:endParaRPr lang="en-US" sz="1800" dirty="0">
                        <a:solidFill>
                          <a:schemeClr val="tx1"/>
                        </a:solidFill>
                      </a:endParaRPr>
                    </a:p>
                  </a:txBody>
                  <a:tcPr marL="93260" marR="93260" marT="46630" marB="46630"/>
                </a:tc>
                <a:tc>
                  <a:txBody>
                    <a:bodyPr/>
                    <a:lstStyle/>
                    <a:p>
                      <a:r>
                        <a:rPr lang="en-US" sz="1800" dirty="0"/>
                        <a:t>Not Implemented</a:t>
                      </a:r>
                      <a:endParaRPr lang="en-US" sz="1800" dirty="0">
                        <a:solidFill>
                          <a:schemeClr val="tx1"/>
                        </a:solidFill>
                      </a:endParaRP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t>503</a:t>
                      </a:r>
                      <a:endParaRPr lang="en-US" sz="1800" dirty="0">
                        <a:solidFill>
                          <a:schemeClr val="tx1"/>
                        </a:solidFill>
                      </a:endParaRPr>
                    </a:p>
                  </a:txBody>
                  <a:tcPr marL="93260" marR="93260" marT="46630" marB="46630"/>
                </a:tc>
                <a:tc>
                  <a:txBody>
                    <a:bodyPr/>
                    <a:lstStyle/>
                    <a:p>
                      <a:r>
                        <a:rPr lang="en-US" sz="1800"/>
                        <a:t>Service</a:t>
                      </a:r>
                      <a:r>
                        <a:rPr lang="en-US" sz="1800" baseline="0"/>
                        <a:t> Unavailable</a:t>
                      </a:r>
                      <a:endParaRPr lang="en-US" sz="1800" dirty="0">
                        <a:solidFill>
                          <a:schemeClr val="tx1"/>
                        </a:solidFill>
                      </a:endParaRPr>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3761525086"/>
              </p:ext>
            </p:extLst>
          </p:nvPr>
        </p:nvGraphicFramePr>
        <p:xfrm>
          <a:off x="411185" y="1302726"/>
          <a:ext cx="8504193" cy="4754829"/>
        </p:xfrm>
        <a:graphic>
          <a:graphicData uri="http://schemas.openxmlformats.org/drawingml/2006/table">
            <a:tbl>
              <a:tblPr firstRow="1">
                <a:tableStyleId>{073A0DAA-6AF3-43AB-8588-CEC1D06C72B9}</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MIME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b="0" i="0" kern="1200" dirty="0">
                          <a:solidFill>
                            <a:schemeClr val="dk1"/>
                          </a:solidFill>
                          <a:effectLst/>
                          <a:latin typeface="+mn-lt"/>
                          <a:ea typeface="+mn-ea"/>
                          <a:cs typeface="+mn-cs"/>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24E04-9911-45C9-B881-E091D28DA4D2}"/>
              </a:ext>
            </a:extLst>
          </p:cNvPr>
          <p:cNvSpPr>
            <a:spLocks noGrp="1"/>
          </p:cNvSpPr>
          <p:nvPr>
            <p:ph type="title"/>
          </p:nvPr>
        </p:nvSpPr>
        <p:spPr/>
        <p:txBody>
          <a:bodyPr/>
          <a:lstStyle/>
          <a:p>
            <a:r>
              <a:rPr lang="da-DK" dirty="0"/>
              <a:t>HTTP Request</a:t>
            </a:r>
            <a:endParaRPr lang="en-DK" dirty="0"/>
          </a:p>
        </p:txBody>
      </p:sp>
      <p:sp>
        <p:nvSpPr>
          <p:cNvPr id="5" name="Text Placeholder 4">
            <a:extLst>
              <a:ext uri="{FF2B5EF4-FFF2-40B4-BE49-F238E27FC236}">
                <a16:creationId xmlns:a16="http://schemas.microsoft.com/office/drawing/2014/main" id="{441F480F-D968-4FD2-8E55-CF3CBE2586C7}"/>
              </a:ext>
            </a:extLst>
          </p:cNvPr>
          <p:cNvSpPr>
            <a:spLocks noGrp="1"/>
          </p:cNvSpPr>
          <p:nvPr>
            <p:ph type="body" sz="quarter" idx="10"/>
          </p:nvPr>
        </p:nvSpPr>
        <p:spPr>
          <a:xfrm>
            <a:off x="274209" y="1212850"/>
            <a:ext cx="8778240" cy="5678478"/>
          </a:xfrm>
        </p:spPr>
        <p:txBody>
          <a:bodyPr/>
          <a:lstStyle/>
          <a:p>
            <a:r>
              <a:rPr lang="da-DK" sz="3000" b="1" dirty="0"/>
              <a:t>URI</a:t>
            </a:r>
            <a:r>
              <a:rPr lang="da-DK" sz="3000" dirty="0"/>
              <a:t>: </a:t>
            </a:r>
            <a:r>
              <a:rPr lang="da-DK" sz="3000" dirty="0">
                <a:hlinkClick r:id="rId2"/>
              </a:rPr>
              <a:t>https://futurama.com/api/characters</a:t>
            </a:r>
            <a:r>
              <a:rPr lang="da-DK" sz="3000" dirty="0"/>
              <a:t>  </a:t>
            </a:r>
          </a:p>
          <a:p>
            <a:r>
              <a:rPr lang="da-DK" sz="3000" b="1" dirty="0"/>
              <a:t>Method</a:t>
            </a:r>
            <a:r>
              <a:rPr lang="da-DK" sz="3000" dirty="0"/>
              <a:t>: POST</a:t>
            </a:r>
          </a:p>
          <a:p>
            <a:r>
              <a:rPr lang="da-DK" sz="3000" b="1" dirty="0"/>
              <a:t>Header</a:t>
            </a:r>
            <a:r>
              <a:rPr lang="da-DK" sz="3000" dirty="0"/>
              <a:t>:</a:t>
            </a:r>
          </a:p>
          <a:p>
            <a:r>
              <a:rPr lang="da-DK" sz="3000" dirty="0"/>
              <a:t>    Content-Type: application/json; charset=utf-8</a:t>
            </a:r>
          </a:p>
          <a:p>
            <a:r>
              <a:rPr lang="da-DK" sz="3000" dirty="0"/>
              <a:t>    Authorization: Bearer ey...</a:t>
            </a:r>
          </a:p>
          <a:p>
            <a:r>
              <a:rPr lang="da-DK" sz="3000" b="1" dirty="0"/>
              <a:t>Body</a:t>
            </a:r>
            <a:r>
              <a:rPr lang="da-DK" sz="3000" dirty="0"/>
              <a:t>:</a:t>
            </a:r>
          </a:p>
          <a:p>
            <a:r>
              <a:rPr lang="da-DK" sz="3000" dirty="0"/>
              <a:t>    { </a:t>
            </a:r>
          </a:p>
          <a:p>
            <a:r>
              <a:rPr lang="da-DK" sz="3000" dirty="0"/>
              <a:t>        "name": "Bender", </a:t>
            </a:r>
          </a:p>
          <a:p>
            <a:r>
              <a:rPr lang="da-DK" sz="3000" dirty="0"/>
              <a:t>        "species": "Robot", </a:t>
            </a:r>
          </a:p>
          <a:p>
            <a:r>
              <a:rPr lang="da-DK" sz="3000" dirty="0"/>
              <a:t>        "planet": "Earth" </a:t>
            </a:r>
          </a:p>
          <a:p>
            <a:r>
              <a:rPr lang="da-DK" sz="3000" dirty="0"/>
              <a:t>    }</a:t>
            </a:r>
          </a:p>
        </p:txBody>
      </p:sp>
    </p:spTree>
    <p:extLst>
      <p:ext uri="{BB962C8B-B14F-4D97-AF65-F5344CB8AC3E}">
        <p14:creationId xmlns:p14="http://schemas.microsoft.com/office/powerpoint/2010/main" val="24066711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394165"/>
            <a:ext cx="8778240" cy="3120854"/>
          </a:xfrm>
        </p:spPr>
        <p:txBody>
          <a:bodyPr vert="horz" wrap="square" lIns="146304" tIns="91440" rIns="146304" bIns="91440" rtlCol="0">
            <a:spAutoFit/>
          </a:bodyPr>
          <a:lstStyle/>
          <a:p>
            <a:pPr marL="0" indent="0">
              <a:lnSpc>
                <a:spcPct val="150000"/>
              </a:lnSpc>
              <a:buNone/>
            </a:pPr>
            <a:r>
              <a:rPr lang="da-DK" sz="3200" dirty="0">
                <a:solidFill>
                  <a:schemeClr val="bg1"/>
                </a:solidFill>
              </a:rPr>
              <a:t>XML (History lesson)</a:t>
            </a:r>
          </a:p>
          <a:p>
            <a:pPr marL="0" indent="0">
              <a:lnSpc>
                <a:spcPct val="150000"/>
              </a:lnSpc>
              <a:buNone/>
            </a:pPr>
            <a:r>
              <a:rPr lang="da-DK" sz="3200" dirty="0">
                <a:solidFill>
                  <a:schemeClr val="bg1"/>
                </a:solidFill>
              </a:rPr>
              <a:t>JSON</a:t>
            </a:r>
          </a:p>
          <a:p>
            <a:pPr marL="0" indent="0">
              <a:lnSpc>
                <a:spcPct val="150000"/>
              </a:lnSpc>
              <a:buNone/>
            </a:pPr>
            <a:r>
              <a:rPr lang="da-DK" sz="3200" dirty="0">
                <a:solidFill>
                  <a:schemeClr val="bg1"/>
                </a:solidFill>
              </a:rPr>
              <a:t>REST</a:t>
            </a:r>
          </a:p>
          <a:p>
            <a:pPr marL="0" indent="0">
              <a:lnSpc>
                <a:spcPct val="150000"/>
              </a:lnSpc>
              <a:buNone/>
            </a:pPr>
            <a:r>
              <a:rPr lang="da-DK" sz="3200" dirty="0">
                <a:solidFill>
                  <a:schemeClr val="bg1"/>
                </a:solidFill>
              </a:rPr>
              <a:t>ASP.NET Core</a:t>
            </a:r>
          </a:p>
          <a:p>
            <a:pPr marL="0" indent="0">
              <a:lnSpc>
                <a:spcPct val="150000"/>
              </a:lnSpc>
              <a:buNone/>
            </a:pPr>
            <a:r>
              <a:rPr lang="da-DK" sz="3200" dirty="0">
                <a:solidFill>
                  <a:schemeClr val="bg1"/>
                </a:solidFill>
              </a:rPr>
              <a:t>Web API with ASP.NET Core</a:t>
            </a:r>
          </a:p>
        </p:txBody>
      </p:sp>
      <p:sp>
        <p:nvSpPr>
          <p:cNvPr id="3" name="Title 2"/>
          <p:cNvSpPr>
            <a:spLocks noGrp="1"/>
          </p:cNvSpPr>
          <p:nvPr>
            <p:ph type="title"/>
          </p:nvPr>
        </p:nvSpPr>
        <p:spPr/>
        <p:txBody>
          <a:bodyPr/>
          <a:lstStyle/>
          <a:p>
            <a:r>
              <a:rPr lang="da-DK" dirty="0">
                <a:solidFill>
                  <a:schemeClr val="bg1"/>
                </a:solidFill>
              </a:rPr>
              <a:t>Agenda</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0115-F264-447A-A65C-92FDCB80FA90}"/>
              </a:ext>
            </a:extLst>
          </p:cNvPr>
          <p:cNvSpPr>
            <a:spLocks noGrp="1"/>
          </p:cNvSpPr>
          <p:nvPr>
            <p:ph type="title"/>
          </p:nvPr>
        </p:nvSpPr>
        <p:spPr/>
        <p:txBody>
          <a:bodyPr/>
          <a:lstStyle/>
          <a:p>
            <a:r>
              <a:rPr lang="da-DK" dirty="0"/>
              <a:t>HTTP Response</a:t>
            </a:r>
            <a:endParaRPr lang="en-DK" dirty="0"/>
          </a:p>
        </p:txBody>
      </p:sp>
      <p:sp>
        <p:nvSpPr>
          <p:cNvPr id="3" name="Text Placeholder 2">
            <a:extLst>
              <a:ext uri="{FF2B5EF4-FFF2-40B4-BE49-F238E27FC236}">
                <a16:creationId xmlns:a16="http://schemas.microsoft.com/office/drawing/2014/main" id="{BDB807B1-2D1E-4A38-B814-BED6BD888051}"/>
              </a:ext>
            </a:extLst>
          </p:cNvPr>
          <p:cNvSpPr>
            <a:spLocks noGrp="1"/>
          </p:cNvSpPr>
          <p:nvPr>
            <p:ph type="body" sz="quarter" idx="10"/>
          </p:nvPr>
        </p:nvSpPr>
        <p:spPr>
          <a:xfrm>
            <a:off x="274209" y="1212850"/>
            <a:ext cx="8778240" cy="5678478"/>
          </a:xfrm>
        </p:spPr>
        <p:txBody>
          <a:bodyPr/>
          <a:lstStyle/>
          <a:p>
            <a:r>
              <a:rPr lang="da-DK" sz="3000" b="1" dirty="0"/>
              <a:t>Status-Code</a:t>
            </a:r>
            <a:r>
              <a:rPr lang="da-DK" sz="3000" dirty="0"/>
              <a:t>: 201</a:t>
            </a:r>
          </a:p>
          <a:p>
            <a:r>
              <a:rPr lang="da-DK" sz="3000" b="1" dirty="0"/>
              <a:t>Header</a:t>
            </a:r>
            <a:r>
              <a:rPr lang="da-DK" sz="3000" dirty="0"/>
              <a:t>:</a:t>
            </a:r>
          </a:p>
          <a:p>
            <a:r>
              <a:rPr lang="da-DK" sz="3000" dirty="0"/>
              <a:t>     Content-Type: application/json; charset=utf-8</a:t>
            </a:r>
          </a:p>
          <a:p>
            <a:r>
              <a:rPr lang="da-DK" sz="3000" dirty="0"/>
              <a:t>     Location: </a:t>
            </a:r>
            <a:r>
              <a:rPr lang="da-DK" sz="3000" dirty="0">
                <a:hlinkClick r:id="rId2"/>
              </a:rPr>
              <a:t>https://futurama.com/api/characters/42</a:t>
            </a:r>
            <a:endParaRPr lang="da-DK" sz="3000" dirty="0"/>
          </a:p>
          <a:p>
            <a:r>
              <a:rPr lang="da-DK" sz="3000" b="1" dirty="0"/>
              <a:t>Body</a:t>
            </a:r>
            <a:r>
              <a:rPr lang="da-DK" sz="3000" dirty="0"/>
              <a:t>:</a:t>
            </a:r>
          </a:p>
          <a:p>
            <a:r>
              <a:rPr lang="da-DK" sz="3000" dirty="0"/>
              <a:t>    { </a:t>
            </a:r>
          </a:p>
          <a:p>
            <a:r>
              <a:rPr lang="da-DK" sz="3000" dirty="0"/>
              <a:t>        "id": 42,</a:t>
            </a:r>
          </a:p>
          <a:p>
            <a:r>
              <a:rPr lang="da-DK" sz="3000" dirty="0"/>
              <a:t>        "name": "Bender", </a:t>
            </a:r>
          </a:p>
          <a:p>
            <a:r>
              <a:rPr lang="da-DK" sz="3000" dirty="0"/>
              <a:t>        "species": "Robot", </a:t>
            </a:r>
          </a:p>
          <a:p>
            <a:r>
              <a:rPr lang="da-DK" sz="3000" dirty="0"/>
              <a:t>        "planet": "Earth" </a:t>
            </a:r>
          </a:p>
          <a:p>
            <a:r>
              <a:rPr lang="da-DK" sz="3000" dirty="0"/>
              <a:t>    }</a:t>
            </a:r>
            <a:endParaRPr lang="en-DK" sz="3000" dirty="0"/>
          </a:p>
        </p:txBody>
      </p:sp>
    </p:spTree>
    <p:extLst>
      <p:ext uri="{BB962C8B-B14F-4D97-AF65-F5344CB8AC3E}">
        <p14:creationId xmlns:p14="http://schemas.microsoft.com/office/powerpoint/2010/main" val="24932256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6720109" cy="1200329"/>
          </a:xfrm>
          <a:prstGeom prst="rect">
            <a:avLst/>
          </a:prstGeom>
        </p:spPr>
        <p:txBody>
          <a:bodyPr wrap="none">
            <a:spAutoFit/>
          </a:bodyPr>
          <a:lstStyle/>
          <a:p>
            <a:r>
              <a:rPr lang="da-DK" sz="7200" dirty="0">
                <a:hlinkClick r:id="rId2"/>
              </a:rPr>
              <a:t>https://asp.net/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613845"/>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news feeds</a:t>
            </a:r>
          </a:p>
          <a:p>
            <a:pPr lvl="1">
              <a:lnSpc>
                <a:spcPct val="100000"/>
              </a:lnSpc>
            </a:pPr>
            <a:r>
              <a:rPr lang="da-DK" dirty="0"/>
              <a:t>XAML</a:t>
            </a:r>
          </a:p>
          <a:p>
            <a:pPr lvl="1">
              <a:lnSpc>
                <a:spcPct val="100000"/>
              </a:lnSpc>
            </a:pPr>
            <a:r>
              <a:rPr lang="en-US" dirty="0" err="1"/>
              <a:t>JSONx</a:t>
            </a:r>
            <a:r>
              <a:rPr lang="en-US" dirty="0"/>
              <a:t> </a:t>
            </a:r>
            <a:r>
              <a:rPr lang="en-US" sz="1050" dirty="0">
                <a:hlinkClick r:id="rId2"/>
              </a:rPr>
              <a:t>https://www.ibm.com/support/knowledgecenter/en/SS9H2Y_7.7.0/com.ibm.dp.doc/json_jsonxconversionexample.html</a:t>
            </a:r>
            <a:r>
              <a:rPr lang="en-US" sz="1050" dirty="0"/>
              <a:t> </a:t>
            </a: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3778599" cy="469039"/>
          </a:xfrm>
          <a:prstGeom prst="rect">
            <a:avLst/>
          </a:prstGeom>
        </p:spPr>
        <p:txBody>
          <a:bodyPr wrap="none">
            <a:spAutoFit/>
          </a:bodyPr>
          <a:lstStyle/>
          <a:p>
            <a:r>
              <a:rPr lang="da-DK" sz="2448" b="1" dirty="0">
                <a:solidFill>
                  <a:schemeClr val="tx1">
                    <a:lumMod val="95000"/>
                  </a:schemeClr>
                </a:solidFill>
                <a:latin typeface="courier new"/>
              </a:rPr>
              <a:t>"firstName":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a:solidFill>
                  <a:schemeClr val="tx1">
                    <a:lumMod val="95000"/>
                  </a:schemeClr>
                </a:solidFill>
                <a:latin typeface="courier new"/>
              </a:rPr>
              <a:t>firstName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20021</TotalTime>
  <Words>681</Words>
  <Application>Microsoft Office PowerPoint</Application>
  <PresentationFormat>Custom</PresentationFormat>
  <Paragraphs>178</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What is XML?</vt:lpstr>
      <vt:lpstr>XML Does Not Do Anything</vt:lpstr>
      <vt:lpstr>How Can XML be Used?</vt:lpstr>
      <vt:lpstr>What is JSON?</vt:lpstr>
      <vt:lpstr>JSON Syntax</vt:lpstr>
      <vt:lpstr>JSON Name/Value Pairs</vt:lpstr>
      <vt:lpstr>JSON Data Types</vt:lpstr>
      <vt:lpstr>Examples</vt:lpstr>
      <vt:lpstr>Best of both worlds?</vt:lpstr>
      <vt:lpstr>REST</vt:lpstr>
      <vt:lpstr>HTTP Request</vt:lpstr>
      <vt:lpstr>HTTP Response</vt:lpstr>
      <vt:lpstr>REST</vt:lpstr>
      <vt:lpstr>PowerPoint Presentation</vt:lpstr>
      <vt:lpstr>PowerPoint Presentation</vt:lpstr>
      <vt:lpstr>Why REST?</vt:lpstr>
      <vt:lpstr>HTTP Request</vt:lpstr>
      <vt:lpstr>HTTP Response</vt:lpstr>
      <vt:lpstr>ASP.NET 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285</cp:revision>
  <dcterms:created xsi:type="dcterms:W3CDTF">2012-05-22T07:38:31Z</dcterms:created>
  <dcterms:modified xsi:type="dcterms:W3CDTF">2018-11-14T19:49:49Z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