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5"/>
  </p:notesMasterIdLst>
  <p:handoutMasterIdLst>
    <p:handoutMasterId r:id="rId16"/>
  </p:handoutMasterIdLst>
  <p:sldIdLst>
    <p:sldId id="897" r:id="rId5"/>
    <p:sldId id="927" r:id="rId6"/>
    <p:sldId id="938" r:id="rId7"/>
    <p:sldId id="942" r:id="rId8"/>
    <p:sldId id="937" r:id="rId9"/>
    <p:sldId id="939" r:id="rId10"/>
    <p:sldId id="940" r:id="rId11"/>
    <p:sldId id="941" r:id="rId12"/>
    <p:sldId id="928" r:id="rId13"/>
    <p:sldId id="929" r:id="rId14"/>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38"/>
            <p14:sldId id="942"/>
            <p14:sldId id="937"/>
            <p14:sldId id="939"/>
            <p14:sldId id="940"/>
            <p14:sldId id="941"/>
            <p14:sldId id="928"/>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7233"/>
    <a:srgbClr val="00188F"/>
    <a:srgbClr val="BA141A"/>
    <a:srgbClr val="000000"/>
    <a:srgbClr val="505050"/>
    <a:srgbClr val="442359"/>
    <a:srgbClr val="00FFFF"/>
    <a:srgbClr val="333333"/>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94" d="100"/>
          <a:sy n="94" d="100"/>
        </p:scale>
        <p:origin x="33" y="42"/>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11/14/2018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11/14/2018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C664AC-E9A8-46F0-BB26-995D9E922CBA}"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19262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4F94B10-4342-40FC-AEC6-5C03AF201BA2}"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7446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596968-992A-414E-8ED3-8C05A9EDAB51}"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25805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FA64FBE-D613-4251-8C47-A46D32E2625C}"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04411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64D81C8-F2DB-4680-BACD-87EC6828ADB5}"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02448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5BC2B2-5258-48CD-B92F-28F1FA18765F}"/>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resources/samples" TargetMode="External"/><Relationship Id="rId2" Type="http://schemas.openxmlformats.org/officeDocument/2006/relationships/hyperlink" Target="https://portal.azure.com/"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spnet/core/signalr/hubs?view=aspnetcore-2.1" TargetMode="External"/><Relationship Id="rId2" Type="http://schemas.openxmlformats.org/officeDocument/2006/relationships/hyperlink" Target="https://docs.microsoft.com/en-us/aspnet/core/tutorials/signalr"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Security and stuff</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a:t>Associate </a:t>
            </a:r>
            <a:r>
              <a:rPr lang="en-US" dirty="0"/>
              <a:t>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Lecture II – proposed topics</a:t>
            </a:r>
          </a:p>
        </p:txBody>
      </p:sp>
      <p:sp>
        <p:nvSpPr>
          <p:cNvPr id="3" name="Text Placeholder 2"/>
          <p:cNvSpPr>
            <a:spLocks noGrp="1"/>
          </p:cNvSpPr>
          <p:nvPr>
            <p:ph type="body" sz="quarter" idx="10"/>
          </p:nvPr>
        </p:nvSpPr>
        <p:spPr>
          <a:xfrm>
            <a:off x="274209" y="1212850"/>
            <a:ext cx="8778240" cy="5447645"/>
          </a:xfrm>
        </p:spPr>
        <p:txBody>
          <a:bodyPr/>
          <a:lstStyle/>
          <a:p>
            <a:r>
              <a:rPr lang="da-DK" dirty="0">
                <a:solidFill>
                  <a:schemeClr val="bg1"/>
                </a:solidFill>
              </a:rPr>
              <a:t>Publishing apps to the cloud</a:t>
            </a:r>
          </a:p>
          <a:p>
            <a:endParaRPr lang="da-DK" dirty="0">
              <a:solidFill>
                <a:schemeClr val="bg1"/>
              </a:solidFill>
            </a:endParaRPr>
          </a:p>
          <a:p>
            <a:r>
              <a:rPr lang="da-DK" dirty="0">
                <a:solidFill>
                  <a:schemeClr val="bg1"/>
                </a:solidFill>
              </a:rPr>
              <a:t>Github + Azure Pipelines</a:t>
            </a:r>
          </a:p>
          <a:p>
            <a:endParaRPr lang="da-DK" dirty="0">
              <a:solidFill>
                <a:schemeClr val="bg1"/>
              </a:solidFill>
            </a:endParaRPr>
          </a:p>
          <a:p>
            <a:r>
              <a:rPr lang="da-DK" dirty="0">
                <a:solidFill>
                  <a:schemeClr val="bg1"/>
                </a:solidFill>
              </a:rPr>
              <a:t>Concurrency in Entity Framework Core</a:t>
            </a:r>
          </a:p>
          <a:p>
            <a:endParaRPr lang="da-DK" dirty="0">
              <a:solidFill>
                <a:schemeClr val="bg1"/>
              </a:solidFill>
            </a:endParaRPr>
          </a:p>
          <a:p>
            <a:r>
              <a:rPr lang="da-DK" dirty="0">
                <a:solidFill>
                  <a:schemeClr val="bg1"/>
                </a:solidFill>
              </a:rPr>
              <a:t>Development with external (cloud?) database</a:t>
            </a:r>
          </a:p>
          <a:p>
            <a:r>
              <a:rPr lang="da-DK" dirty="0">
                <a:solidFill>
                  <a:schemeClr val="bg1"/>
                </a:solidFill>
              </a:rPr>
              <a:t>Integration testing app</a:t>
            </a:r>
            <a:r>
              <a:rPr lang="da-DK" dirty="0">
                <a:solidFill>
                  <a:schemeClr val="bg1"/>
                </a:solidFill>
                <a:sym typeface="Wingdings" panose="05000000000000000000" pitchFamily="2" charset="2"/>
              </a:rPr>
              <a:t>api</a:t>
            </a:r>
            <a:endParaRPr lang="da-DK" dirty="0">
              <a:solidFill>
                <a:schemeClr val="bg1"/>
              </a:solidFill>
            </a:endParaRPr>
          </a:p>
        </p:txBody>
      </p:sp>
    </p:spTree>
    <p:extLst>
      <p:ext uri="{BB962C8B-B14F-4D97-AF65-F5344CB8AC3E}">
        <p14:creationId xmlns:p14="http://schemas.microsoft.com/office/powerpoint/2010/main" val="35122927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4961358"/>
          </a:xfrm>
        </p:spPr>
        <p:txBody>
          <a:bodyPr/>
          <a:lstStyle/>
          <a:p>
            <a:r>
              <a:rPr lang="da-DK" sz="3200" dirty="0">
                <a:solidFill>
                  <a:schemeClr val="bg1"/>
                </a:solidFill>
              </a:rPr>
              <a:t>SwaggerGen / NSwag</a:t>
            </a:r>
          </a:p>
          <a:p>
            <a:endParaRPr lang="da-DK" sz="3200" dirty="0">
              <a:solidFill>
                <a:schemeClr val="bg1"/>
              </a:solidFill>
            </a:endParaRPr>
          </a:p>
          <a:p>
            <a:r>
              <a:rPr lang="da-DK" sz="3200" dirty="0">
                <a:solidFill>
                  <a:schemeClr val="bg1"/>
                </a:solidFill>
              </a:rPr>
              <a:t>Security in ASP.NET Core Web API</a:t>
            </a:r>
          </a:p>
          <a:p>
            <a:endParaRPr lang="da-DK" sz="3200" dirty="0">
              <a:solidFill>
                <a:schemeClr val="bg1"/>
              </a:solidFill>
            </a:endParaRPr>
          </a:p>
          <a:p>
            <a:r>
              <a:rPr lang="da-DK" sz="3200" dirty="0">
                <a:solidFill>
                  <a:schemeClr val="bg1"/>
                </a:solidFill>
              </a:rPr>
              <a:t>Security in UWP and Xamarin.Forms</a:t>
            </a:r>
          </a:p>
          <a:p>
            <a:endParaRPr lang="da-DK" sz="3200" dirty="0">
              <a:solidFill>
                <a:schemeClr val="bg1"/>
              </a:solidFill>
            </a:endParaRPr>
          </a:p>
          <a:p>
            <a:r>
              <a:rPr lang="da-DK" sz="3200" dirty="0">
                <a:solidFill>
                  <a:schemeClr val="bg1"/>
                </a:solidFill>
              </a:rPr>
              <a:t>SignalR</a:t>
            </a:r>
          </a:p>
          <a:p>
            <a:endParaRPr lang="da-DK" sz="3200" dirty="0">
              <a:solidFill>
                <a:schemeClr val="bg1"/>
              </a:solidFill>
            </a:endParaRPr>
          </a:p>
          <a:p>
            <a:r>
              <a:rPr lang="da-DK" sz="3200" dirty="0">
                <a:solidFill>
                  <a:schemeClr val="bg1"/>
                </a:solidFill>
              </a:rPr>
              <a:t>Final </a:t>
            </a:r>
            <a:r>
              <a:rPr lang="da-DK" sz="3200" dirty="0" err="1">
                <a:solidFill>
                  <a:schemeClr val="bg1"/>
                </a:solidFill>
              </a:rPr>
              <a:t>lecture</a:t>
            </a:r>
            <a:endParaRPr lang="da-DK" sz="3200" dirty="0">
              <a:solidFill>
                <a:schemeClr val="bg1"/>
              </a:solidFill>
            </a:endParaRP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EF52-FC38-40DE-A9EA-63B4C468F098}"/>
              </a:ext>
            </a:extLst>
          </p:cNvPr>
          <p:cNvSpPr>
            <a:spLocks noGrp="1"/>
          </p:cNvSpPr>
          <p:nvPr>
            <p:ph type="title" idx="4294967295"/>
          </p:nvPr>
        </p:nvSpPr>
        <p:spPr>
          <a:xfrm>
            <a:off x="0" y="295275"/>
            <a:ext cx="8778875" cy="917575"/>
          </a:xfrm>
        </p:spPr>
        <p:txBody>
          <a:bodyPr/>
          <a:lstStyle/>
          <a:p>
            <a:r>
              <a:rPr lang="en-US" dirty="0" err="1"/>
              <a:t>SwaggerGen</a:t>
            </a:r>
            <a:r>
              <a:rPr lang="en-US" dirty="0"/>
              <a:t> / </a:t>
            </a:r>
            <a:r>
              <a:rPr lang="en-US" dirty="0" err="1"/>
              <a:t>NSwag</a:t>
            </a:r>
            <a:endParaRPr lang="en-DK" dirty="0"/>
          </a:p>
        </p:txBody>
      </p:sp>
      <p:pic>
        <p:nvPicPr>
          <p:cNvPr id="1026" name="Picture 2" descr="Image result for thumbsup">
            <a:extLst>
              <a:ext uri="{FF2B5EF4-FFF2-40B4-BE49-F238E27FC236}">
                <a16:creationId xmlns:a16="http://schemas.microsoft.com/office/drawing/2014/main" id="{4E4A3633-F26F-49BC-8859-C3A07AD96A8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83804" y="1325309"/>
            <a:ext cx="7558954" cy="5669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29281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5826-2DF5-4379-9E45-2641C01156BB}"/>
              </a:ext>
            </a:extLst>
          </p:cNvPr>
          <p:cNvSpPr>
            <a:spLocks noGrp="1"/>
          </p:cNvSpPr>
          <p:nvPr>
            <p:ph type="title"/>
          </p:nvPr>
        </p:nvSpPr>
        <p:spPr/>
        <p:txBody>
          <a:bodyPr/>
          <a:lstStyle/>
          <a:p>
            <a:r>
              <a:rPr lang="da-DK" dirty="0">
                <a:solidFill>
                  <a:schemeClr val="bg1"/>
                </a:solidFill>
              </a:rPr>
              <a:t>Security in .NET</a:t>
            </a:r>
            <a:endParaRPr lang="en-DK" dirty="0">
              <a:solidFill>
                <a:schemeClr val="bg1"/>
              </a:solidFill>
            </a:endParaRPr>
          </a:p>
        </p:txBody>
      </p:sp>
      <p:sp>
        <p:nvSpPr>
          <p:cNvPr id="3" name="Text Placeholder 2">
            <a:extLst>
              <a:ext uri="{FF2B5EF4-FFF2-40B4-BE49-F238E27FC236}">
                <a16:creationId xmlns:a16="http://schemas.microsoft.com/office/drawing/2014/main" id="{4519666B-89EA-4F46-A795-891AC33A19A0}"/>
              </a:ext>
            </a:extLst>
          </p:cNvPr>
          <p:cNvSpPr>
            <a:spLocks noGrp="1"/>
          </p:cNvSpPr>
          <p:nvPr>
            <p:ph type="body" sz="quarter" idx="10"/>
          </p:nvPr>
        </p:nvSpPr>
        <p:spPr>
          <a:xfrm>
            <a:off x="274209" y="1212850"/>
            <a:ext cx="8778240" cy="4949047"/>
          </a:xfrm>
        </p:spPr>
        <p:txBody>
          <a:bodyPr/>
          <a:lstStyle/>
          <a:p>
            <a:r>
              <a:rPr lang="da-DK" dirty="0">
                <a:solidFill>
                  <a:schemeClr val="bg1"/>
                </a:solidFill>
              </a:rPr>
              <a:t>Out-of-the-box:</a:t>
            </a:r>
          </a:p>
          <a:p>
            <a:pPr marL="571500" indent="-571500">
              <a:buFont typeface="Arial" panose="020B0604020202020204" pitchFamily="34" charset="0"/>
              <a:buChar char="•"/>
            </a:pPr>
            <a:r>
              <a:rPr lang="da-DK" dirty="0">
                <a:solidFill>
                  <a:schemeClr val="bg1"/>
                </a:solidFill>
              </a:rPr>
              <a:t>No Authentication</a:t>
            </a:r>
          </a:p>
          <a:p>
            <a:pPr marL="571500" indent="-571500">
              <a:buFont typeface="Arial" panose="020B0604020202020204" pitchFamily="34" charset="0"/>
              <a:buChar char="•"/>
            </a:pPr>
            <a:r>
              <a:rPr lang="da-DK" dirty="0">
                <a:solidFill>
                  <a:schemeClr val="bg1"/>
                </a:solidFill>
              </a:rPr>
              <a:t>Invidual User Accounts</a:t>
            </a:r>
          </a:p>
          <a:p>
            <a:pPr marL="571500" indent="-571500">
              <a:buFont typeface="Arial" panose="020B0604020202020204" pitchFamily="34" charset="0"/>
              <a:buChar char="•"/>
            </a:pPr>
            <a:r>
              <a:rPr lang="da-DK" dirty="0">
                <a:solidFill>
                  <a:schemeClr val="bg1"/>
                </a:solidFill>
              </a:rPr>
              <a:t>Work or School Accounts (AAD)</a:t>
            </a:r>
          </a:p>
          <a:p>
            <a:pPr marL="571500" indent="-571500">
              <a:buFont typeface="Arial" panose="020B0604020202020204" pitchFamily="34" charset="0"/>
              <a:buChar char="•"/>
            </a:pPr>
            <a:r>
              <a:rPr lang="da-DK" dirty="0">
                <a:solidFill>
                  <a:schemeClr val="bg1"/>
                </a:solidFill>
              </a:rPr>
              <a:t>Windows Authentication (AD)</a:t>
            </a:r>
          </a:p>
          <a:p>
            <a:pPr marL="571500" indent="-571500">
              <a:buFont typeface="Arial" panose="020B0604020202020204" pitchFamily="34" charset="0"/>
              <a:buChar char="•"/>
            </a:pPr>
            <a:endParaRPr lang="da-DK" dirty="0">
              <a:solidFill>
                <a:schemeClr val="bg1"/>
              </a:solidFill>
            </a:endParaRPr>
          </a:p>
          <a:p>
            <a:r>
              <a:rPr lang="da-DK" dirty="0">
                <a:solidFill>
                  <a:schemeClr val="bg1"/>
                </a:solidFill>
              </a:rPr>
              <a:t>New:</a:t>
            </a:r>
          </a:p>
          <a:p>
            <a:pPr marL="571500" indent="-571500">
              <a:buFont typeface="Arial" panose="020B0604020202020204" pitchFamily="34" charset="0"/>
              <a:buChar char="•"/>
            </a:pPr>
            <a:r>
              <a:rPr lang="da-DK" dirty="0">
                <a:solidFill>
                  <a:schemeClr val="bg1"/>
                </a:solidFill>
              </a:rPr>
              <a:t>Azure Active Directory B2C</a:t>
            </a:r>
          </a:p>
        </p:txBody>
      </p:sp>
    </p:spTree>
    <p:extLst>
      <p:ext uri="{BB962C8B-B14F-4D97-AF65-F5344CB8AC3E}">
        <p14:creationId xmlns:p14="http://schemas.microsoft.com/office/powerpoint/2010/main" val="9934492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787B-93B2-4072-91D2-2213BEEBBCF3}"/>
              </a:ext>
            </a:extLst>
          </p:cNvPr>
          <p:cNvSpPr>
            <a:spLocks noGrp="1"/>
          </p:cNvSpPr>
          <p:nvPr>
            <p:ph type="title"/>
          </p:nvPr>
        </p:nvSpPr>
        <p:spPr/>
        <p:txBody>
          <a:bodyPr/>
          <a:lstStyle/>
          <a:p>
            <a:r>
              <a:rPr lang="en-US" dirty="0">
                <a:solidFill>
                  <a:schemeClr val="bg1"/>
                </a:solidFill>
              </a:rPr>
              <a:t>Security in ASP.NET Core</a:t>
            </a:r>
          </a:p>
        </p:txBody>
      </p:sp>
      <p:sp>
        <p:nvSpPr>
          <p:cNvPr id="3" name="Text Placeholder 2">
            <a:extLst>
              <a:ext uri="{FF2B5EF4-FFF2-40B4-BE49-F238E27FC236}">
                <a16:creationId xmlns:a16="http://schemas.microsoft.com/office/drawing/2014/main" id="{97ADE499-75F6-49F0-8F6D-8C18236064EC}"/>
              </a:ext>
            </a:extLst>
          </p:cNvPr>
          <p:cNvSpPr>
            <a:spLocks noGrp="1"/>
          </p:cNvSpPr>
          <p:nvPr>
            <p:ph type="body" sz="quarter" idx="10"/>
          </p:nvPr>
        </p:nvSpPr>
        <p:spPr>
          <a:xfrm>
            <a:off x="274209" y="1212850"/>
            <a:ext cx="8778240" cy="4838248"/>
          </a:xfrm>
        </p:spPr>
        <p:txBody>
          <a:bodyPr/>
          <a:lstStyle/>
          <a:p>
            <a:r>
              <a:rPr lang="en-US" dirty="0">
                <a:solidFill>
                  <a:schemeClr val="bg1"/>
                </a:solidFill>
              </a:rPr>
              <a:t>File -&gt; New Project</a:t>
            </a:r>
          </a:p>
          <a:p>
            <a:r>
              <a:rPr lang="en-US" dirty="0">
                <a:solidFill>
                  <a:schemeClr val="bg1"/>
                </a:solidFill>
              </a:rPr>
              <a:t>(Copy setup to exiting project)</a:t>
            </a:r>
          </a:p>
          <a:p>
            <a:endParaRPr lang="en-US" dirty="0">
              <a:solidFill>
                <a:schemeClr val="bg1"/>
              </a:solidFill>
            </a:endParaRPr>
          </a:p>
          <a:p>
            <a:r>
              <a:rPr lang="en-US" dirty="0">
                <a:solidFill>
                  <a:schemeClr val="bg1"/>
                </a:solidFill>
              </a:rPr>
              <a:t>Existing project -&gt; Add Connected Service</a:t>
            </a:r>
          </a:p>
          <a:p>
            <a:r>
              <a:rPr lang="en-US" dirty="0">
                <a:solidFill>
                  <a:schemeClr val="bg1"/>
                </a:solidFill>
              </a:rPr>
              <a:t>(Merge </a:t>
            </a:r>
            <a:r>
              <a:rPr lang="en-US" dirty="0" err="1">
                <a:solidFill>
                  <a:schemeClr val="bg1"/>
                </a:solidFill>
              </a:rPr>
              <a:t>startup.cs</a:t>
            </a:r>
            <a:r>
              <a:rPr lang="en-US" dirty="0">
                <a:solidFill>
                  <a:schemeClr val="bg1"/>
                </a:solidFill>
              </a:rPr>
              <a:t>)</a:t>
            </a:r>
          </a:p>
          <a:p>
            <a:endParaRPr lang="en-US" dirty="0">
              <a:solidFill>
                <a:schemeClr val="bg1"/>
              </a:solidFill>
            </a:endParaRPr>
          </a:p>
          <a:p>
            <a:r>
              <a:rPr lang="en-US" dirty="0">
                <a:solidFill>
                  <a:schemeClr val="bg1"/>
                </a:solidFill>
              </a:rPr>
              <a:t>Enable SSL (if you forgot to do so in the first place…)</a:t>
            </a:r>
          </a:p>
        </p:txBody>
      </p:sp>
    </p:spTree>
    <p:extLst>
      <p:ext uri="{BB962C8B-B14F-4D97-AF65-F5344CB8AC3E}">
        <p14:creationId xmlns:p14="http://schemas.microsoft.com/office/powerpoint/2010/main" val="1412748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4441B-DD82-4396-8C2A-F48CE641DE04}"/>
              </a:ext>
            </a:extLst>
          </p:cNvPr>
          <p:cNvSpPr>
            <a:spLocks noGrp="1"/>
          </p:cNvSpPr>
          <p:nvPr>
            <p:ph type="title"/>
          </p:nvPr>
        </p:nvSpPr>
        <p:spPr/>
        <p:txBody>
          <a:bodyPr/>
          <a:lstStyle/>
          <a:p>
            <a:r>
              <a:rPr lang="da-DK" dirty="0">
                <a:solidFill>
                  <a:schemeClr val="bg1"/>
                </a:solidFill>
              </a:rPr>
              <a:t>Security in UWP / Xamarin.Forms</a:t>
            </a:r>
            <a:endParaRPr lang="en-DK" dirty="0">
              <a:solidFill>
                <a:schemeClr val="bg1"/>
              </a:solidFill>
            </a:endParaRPr>
          </a:p>
        </p:txBody>
      </p:sp>
      <p:sp>
        <p:nvSpPr>
          <p:cNvPr id="3" name="Text Placeholder 2">
            <a:extLst>
              <a:ext uri="{FF2B5EF4-FFF2-40B4-BE49-F238E27FC236}">
                <a16:creationId xmlns:a16="http://schemas.microsoft.com/office/drawing/2014/main" id="{20194AD5-2D74-4DAA-812F-2EE4BD3D2DDD}"/>
              </a:ext>
            </a:extLst>
          </p:cNvPr>
          <p:cNvSpPr>
            <a:spLocks noGrp="1"/>
          </p:cNvSpPr>
          <p:nvPr>
            <p:ph type="body" sz="quarter" idx="10"/>
          </p:nvPr>
        </p:nvSpPr>
        <p:spPr>
          <a:xfrm>
            <a:off x="274209" y="1212850"/>
            <a:ext cx="8778240" cy="3010055"/>
          </a:xfrm>
        </p:spPr>
        <p:txBody>
          <a:bodyPr/>
          <a:lstStyle/>
          <a:p>
            <a:pPr marL="571500" indent="-571500">
              <a:buFont typeface="Symbol" panose="05050102010706020507" pitchFamily="18" charset="2"/>
              <a:buChar char="Þ"/>
            </a:pPr>
            <a:r>
              <a:rPr lang="da-DK" dirty="0">
                <a:solidFill>
                  <a:schemeClr val="bg1"/>
                </a:solidFill>
                <a:hlinkClick r:id="rId2"/>
              </a:rPr>
              <a:t>https://portal.azure.com/</a:t>
            </a:r>
            <a:r>
              <a:rPr lang="da-DK" dirty="0">
                <a:solidFill>
                  <a:schemeClr val="bg1"/>
                </a:solidFill>
              </a:rPr>
              <a:t> </a:t>
            </a:r>
          </a:p>
          <a:p>
            <a:pPr marL="571500" indent="-571500">
              <a:buFont typeface="Symbol" panose="05050102010706020507" pitchFamily="18" charset="2"/>
              <a:buChar char="Þ"/>
            </a:pPr>
            <a:r>
              <a:rPr lang="da-DK" dirty="0">
                <a:solidFill>
                  <a:schemeClr val="bg1"/>
                </a:solidFill>
              </a:rPr>
              <a:t>Azure Active Directory</a:t>
            </a:r>
          </a:p>
          <a:p>
            <a:pPr marL="571500" indent="-571500">
              <a:buFont typeface="Symbol" panose="05050102010706020507" pitchFamily="18" charset="2"/>
              <a:buChar char="Þ"/>
            </a:pPr>
            <a:r>
              <a:rPr lang="da-DK" dirty="0">
                <a:solidFill>
                  <a:schemeClr val="bg1"/>
                </a:solidFill>
              </a:rPr>
              <a:t>App registrations (Preview)</a:t>
            </a:r>
          </a:p>
          <a:p>
            <a:pPr marL="571500" indent="-571500">
              <a:buFont typeface="Symbol" panose="05050102010706020507" pitchFamily="18" charset="2"/>
              <a:buChar char="Þ"/>
            </a:pPr>
            <a:r>
              <a:rPr lang="da-DK" dirty="0">
                <a:solidFill>
                  <a:schemeClr val="bg1"/>
                </a:solidFill>
                <a:hlinkClick r:id="rId3"/>
              </a:rPr>
              <a:t>https://azure.microsoft.com/en-us/resources/samples</a:t>
            </a:r>
            <a:r>
              <a:rPr lang="da-DK" dirty="0">
                <a:solidFill>
                  <a:schemeClr val="bg1"/>
                </a:solidFill>
              </a:rPr>
              <a:t> </a:t>
            </a:r>
            <a:endParaRPr lang="en-DK" dirty="0">
              <a:solidFill>
                <a:schemeClr val="bg1"/>
              </a:solidFill>
            </a:endParaRPr>
          </a:p>
        </p:txBody>
      </p:sp>
    </p:spTree>
    <p:extLst>
      <p:ext uri="{BB962C8B-B14F-4D97-AF65-F5344CB8AC3E}">
        <p14:creationId xmlns:p14="http://schemas.microsoft.com/office/powerpoint/2010/main" val="35859271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052B-B473-4AE6-8D09-17C8D3B6A90C}"/>
              </a:ext>
            </a:extLst>
          </p:cNvPr>
          <p:cNvSpPr>
            <a:spLocks noGrp="1"/>
          </p:cNvSpPr>
          <p:nvPr>
            <p:ph type="title"/>
          </p:nvPr>
        </p:nvSpPr>
        <p:spPr/>
        <p:txBody>
          <a:bodyPr/>
          <a:lstStyle/>
          <a:p>
            <a:r>
              <a:rPr lang="da-DK" dirty="0">
                <a:solidFill>
                  <a:schemeClr val="bg1"/>
                </a:solidFill>
              </a:rPr>
              <a:t>ASP.NET Core SignalR server</a:t>
            </a:r>
            <a:endParaRPr lang="en-DK" dirty="0">
              <a:solidFill>
                <a:schemeClr val="bg1"/>
              </a:solidFill>
            </a:endParaRPr>
          </a:p>
        </p:txBody>
      </p:sp>
      <p:sp>
        <p:nvSpPr>
          <p:cNvPr id="3" name="Text Placeholder 2">
            <a:extLst>
              <a:ext uri="{FF2B5EF4-FFF2-40B4-BE49-F238E27FC236}">
                <a16:creationId xmlns:a16="http://schemas.microsoft.com/office/drawing/2014/main" id="{FF9D950B-E311-48B3-8758-51C945BC0880}"/>
              </a:ext>
            </a:extLst>
          </p:cNvPr>
          <p:cNvSpPr>
            <a:spLocks noGrp="1"/>
          </p:cNvSpPr>
          <p:nvPr>
            <p:ph type="body" sz="quarter" idx="10"/>
          </p:nvPr>
        </p:nvSpPr>
        <p:spPr>
          <a:xfrm>
            <a:off x="274209" y="1212850"/>
            <a:ext cx="8778240" cy="5903154"/>
          </a:xfrm>
        </p:spPr>
        <p:txBody>
          <a:bodyPr/>
          <a:lstStyle/>
          <a:p>
            <a:r>
              <a:rPr lang="da-DK" dirty="0">
                <a:solidFill>
                  <a:schemeClr val="bg1"/>
                </a:solidFill>
              </a:rPr>
              <a:t>Real time app using SignalR</a:t>
            </a:r>
          </a:p>
          <a:p>
            <a:pPr marL="571500" indent="-571500">
              <a:buFont typeface="Symbol" panose="05050102010706020507" pitchFamily="18" charset="2"/>
              <a:buChar char="Þ"/>
            </a:pPr>
            <a:r>
              <a:rPr lang="da-DK" sz="2800" dirty="0">
                <a:solidFill>
                  <a:schemeClr val="bg1"/>
                </a:solidFill>
                <a:latin typeface="Consolas" panose="020B0609020204030204" pitchFamily="49" charset="0"/>
              </a:rPr>
              <a:t>services.AddSignalR();</a:t>
            </a:r>
          </a:p>
          <a:p>
            <a:pPr marL="571500" indent="-571500">
              <a:buFont typeface="Symbol" panose="05050102010706020507" pitchFamily="18" charset="2"/>
              <a:buChar char="Þ"/>
            </a:pPr>
            <a:r>
              <a:rPr lang="da-DK" sz="2800" dirty="0">
                <a:solidFill>
                  <a:schemeClr val="bg1"/>
                </a:solidFill>
                <a:latin typeface="Consolas" panose="020B0609020204030204" pitchFamily="49" charset="0"/>
              </a:rPr>
              <a:t>app.UseSignalR(route =&gt; {    </a:t>
            </a:r>
          </a:p>
          <a:p>
            <a:r>
              <a:rPr lang="da-DK" sz="2800" dirty="0">
                <a:solidFill>
                  <a:schemeClr val="bg1"/>
                </a:solidFill>
                <a:latin typeface="Consolas" panose="020B0609020204030204" pitchFamily="49" charset="0"/>
              </a:rPr>
              <a:t>       route.MapHub&lt;MyHub&gt;("/hub"); </a:t>
            </a:r>
          </a:p>
          <a:p>
            <a:r>
              <a:rPr lang="da-DK" sz="2800" dirty="0">
                <a:solidFill>
                  <a:schemeClr val="bg1"/>
                </a:solidFill>
                <a:latin typeface="Consolas" panose="020B0609020204030204" pitchFamily="49" charset="0"/>
              </a:rPr>
              <a:t>   });</a:t>
            </a:r>
          </a:p>
          <a:p>
            <a:pPr marL="571500" indent="-571500">
              <a:buFont typeface="Symbol" panose="05050102010706020507" pitchFamily="18" charset="2"/>
              <a:buChar char="Þ"/>
            </a:pPr>
            <a:r>
              <a:rPr lang="da-DK" dirty="0">
                <a:solidFill>
                  <a:schemeClr val="bg1"/>
                </a:solidFill>
                <a:hlinkClick r:id="rId2"/>
              </a:rPr>
              <a:t>https://docs.microsoft.com/en-us/aspnet/core/tutorials/signalr</a:t>
            </a:r>
            <a:r>
              <a:rPr lang="da-DK" dirty="0">
                <a:solidFill>
                  <a:schemeClr val="bg1"/>
                </a:solidFill>
              </a:rPr>
              <a:t> </a:t>
            </a:r>
          </a:p>
          <a:p>
            <a:pPr marL="571500" indent="-571500">
              <a:buFont typeface="Symbol" panose="05050102010706020507" pitchFamily="18" charset="2"/>
              <a:buChar char="Þ"/>
            </a:pPr>
            <a:r>
              <a:rPr lang="da-DK" dirty="0">
                <a:solidFill>
                  <a:schemeClr val="bg1"/>
                </a:solidFill>
                <a:hlinkClick r:id="rId3"/>
              </a:rPr>
              <a:t>https://docs.microsoft.com/en-us/aspnet/core/signalr/hubs?view=aspnetcore-2.1</a:t>
            </a:r>
            <a:r>
              <a:rPr lang="da-DK" dirty="0">
                <a:solidFill>
                  <a:schemeClr val="bg1"/>
                </a:solidFill>
              </a:rPr>
              <a:t>  </a:t>
            </a:r>
          </a:p>
          <a:p>
            <a:endParaRPr lang="en-DK" dirty="0">
              <a:solidFill>
                <a:schemeClr val="bg1"/>
              </a:solidFill>
            </a:endParaRPr>
          </a:p>
        </p:txBody>
      </p:sp>
    </p:spTree>
    <p:extLst>
      <p:ext uri="{BB962C8B-B14F-4D97-AF65-F5344CB8AC3E}">
        <p14:creationId xmlns:p14="http://schemas.microsoft.com/office/powerpoint/2010/main" val="2207179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052B-B473-4AE6-8D09-17C8D3B6A90C}"/>
              </a:ext>
            </a:extLst>
          </p:cNvPr>
          <p:cNvSpPr>
            <a:spLocks noGrp="1"/>
          </p:cNvSpPr>
          <p:nvPr>
            <p:ph type="title"/>
          </p:nvPr>
        </p:nvSpPr>
        <p:spPr/>
        <p:txBody>
          <a:bodyPr/>
          <a:lstStyle/>
          <a:p>
            <a:r>
              <a:rPr lang="da-DK" dirty="0">
                <a:solidFill>
                  <a:schemeClr val="bg1"/>
                </a:solidFill>
              </a:rPr>
              <a:t>ASP.NET Core SignalR client</a:t>
            </a:r>
            <a:endParaRPr lang="en-DK" dirty="0">
              <a:solidFill>
                <a:schemeClr val="bg1"/>
              </a:solidFill>
            </a:endParaRPr>
          </a:p>
        </p:txBody>
      </p:sp>
      <p:sp>
        <p:nvSpPr>
          <p:cNvPr id="3" name="Text Placeholder 2">
            <a:extLst>
              <a:ext uri="{FF2B5EF4-FFF2-40B4-BE49-F238E27FC236}">
                <a16:creationId xmlns:a16="http://schemas.microsoft.com/office/drawing/2014/main" id="{FF9D950B-E311-48B3-8758-51C945BC0880}"/>
              </a:ext>
            </a:extLst>
          </p:cNvPr>
          <p:cNvSpPr>
            <a:spLocks noGrp="1"/>
          </p:cNvSpPr>
          <p:nvPr>
            <p:ph type="body" sz="quarter" idx="10"/>
          </p:nvPr>
        </p:nvSpPr>
        <p:spPr>
          <a:xfrm>
            <a:off x="274209" y="1212850"/>
            <a:ext cx="8778240" cy="3927229"/>
          </a:xfrm>
        </p:spPr>
        <p:txBody>
          <a:bodyPr/>
          <a:lstStyle/>
          <a:p>
            <a:pPr marL="571500" indent="-571500">
              <a:buFont typeface="Symbol" panose="05050102010706020507" pitchFamily="18" charset="2"/>
              <a:buChar char="Þ"/>
            </a:pPr>
            <a:r>
              <a:rPr lang="da-DK" sz="3200" dirty="0">
                <a:solidFill>
                  <a:schemeClr val="bg1"/>
                </a:solidFill>
                <a:latin typeface="Consolas" panose="020B0609020204030204" pitchFamily="49" charset="0"/>
              </a:rPr>
              <a:t>PS&gt; Install-Package Microsoft.AspNetCore.SignalR.Client</a:t>
            </a:r>
          </a:p>
          <a:p>
            <a:pPr marL="571500" indent="-571500">
              <a:buFont typeface="Symbol" panose="05050102010706020507" pitchFamily="18" charset="2"/>
              <a:buChar char="Þ"/>
            </a:pPr>
            <a:r>
              <a:rPr lang="da-DK" sz="3200" dirty="0">
                <a:solidFill>
                  <a:schemeClr val="bg1"/>
                </a:solidFill>
                <a:latin typeface="Consolas" panose="020B0609020204030204" pitchFamily="49" charset="0"/>
              </a:rPr>
              <a:t>PS&gt; Install-Package System.Threading.Tasks.Extensions</a:t>
            </a:r>
          </a:p>
          <a:p>
            <a:pPr marL="571500" indent="-571500">
              <a:buFont typeface="Symbol" panose="05050102010706020507" pitchFamily="18" charset="2"/>
              <a:buChar char="Þ"/>
            </a:pPr>
            <a:r>
              <a:rPr lang="en-US" sz="3200" dirty="0">
                <a:solidFill>
                  <a:schemeClr val="bg1"/>
                </a:solidFill>
                <a:latin typeface="Consolas" panose="020B0609020204030204" pitchFamily="49" charset="0"/>
              </a:rPr>
              <a:t>connection = new </a:t>
            </a:r>
            <a:r>
              <a:rPr lang="en-US" sz="3200" dirty="0" err="1">
                <a:solidFill>
                  <a:schemeClr val="bg1"/>
                </a:solidFill>
                <a:latin typeface="Consolas" panose="020B0609020204030204" pitchFamily="49" charset="0"/>
              </a:rPr>
              <a:t>HubConnectionBuilder</a:t>
            </a:r>
            <a:r>
              <a:rPr lang="en-US" sz="3200" dirty="0">
                <a:solidFill>
                  <a:schemeClr val="bg1"/>
                </a:solidFill>
                <a:latin typeface="Consolas" panose="020B0609020204030204" pitchFamily="49" charset="0"/>
              </a:rPr>
              <a:t>() .</a:t>
            </a:r>
            <a:r>
              <a:rPr lang="en-US" sz="3200" dirty="0" err="1">
                <a:solidFill>
                  <a:schemeClr val="bg1"/>
                </a:solidFill>
                <a:latin typeface="Consolas" panose="020B0609020204030204" pitchFamily="49" charset="0"/>
              </a:rPr>
              <a:t>WithUrl</a:t>
            </a:r>
            <a:r>
              <a:rPr lang="en-US" sz="3200" dirty="0">
                <a:solidFill>
                  <a:schemeClr val="bg1"/>
                </a:solidFill>
                <a:latin typeface="Consolas" panose="020B0609020204030204" pitchFamily="49" charset="0"/>
              </a:rPr>
              <a:t>("http://localhost:53353/</a:t>
            </a:r>
            <a:r>
              <a:rPr lang="en-US" sz="3200" dirty="0" err="1">
                <a:solidFill>
                  <a:schemeClr val="bg1"/>
                </a:solidFill>
                <a:latin typeface="Consolas" panose="020B0609020204030204" pitchFamily="49" charset="0"/>
              </a:rPr>
              <a:t>ChatHub</a:t>
            </a:r>
            <a:r>
              <a:rPr lang="en-US" sz="3200" dirty="0">
                <a:solidFill>
                  <a:schemeClr val="bg1"/>
                </a:solidFill>
                <a:latin typeface="Consolas" panose="020B0609020204030204" pitchFamily="49" charset="0"/>
              </a:rPr>
              <a:t>") .Build();</a:t>
            </a:r>
            <a:endParaRPr lang="da-DK" sz="3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285446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endParaRPr lang="da-DK" dirty="0"/>
          </a:p>
        </p:txBody>
      </p:sp>
      <p:sp>
        <p:nvSpPr>
          <p:cNvPr id="3" name="Text Placeholder 2"/>
          <p:cNvSpPr>
            <a:spLocks noGrp="1"/>
          </p:cNvSpPr>
          <p:nvPr>
            <p:ph type="body" sz="quarter" idx="10"/>
          </p:nvPr>
        </p:nvSpPr>
        <p:spPr>
          <a:xfrm>
            <a:off x="274209" y="1212850"/>
            <a:ext cx="8778240" cy="1902059"/>
          </a:xfrm>
        </p:spPr>
        <p:txBody>
          <a:bodyPr/>
          <a:lstStyle/>
          <a:p>
            <a:r>
              <a:rPr lang="da-DK" dirty="0">
                <a:solidFill>
                  <a:schemeClr val="bg1"/>
                </a:solidFill>
              </a:rPr>
              <a:t>16 November 2018</a:t>
            </a:r>
          </a:p>
          <a:p>
            <a:endParaRPr lang="da-DK" dirty="0">
              <a:solidFill>
                <a:schemeClr val="bg1"/>
              </a:solidFill>
            </a:endParaRPr>
          </a:p>
          <a:p>
            <a:r>
              <a:rPr lang="da-DK" dirty="0" err="1">
                <a:solidFill>
                  <a:schemeClr val="bg1"/>
                </a:solidFill>
              </a:rPr>
              <a:t>Recap</a:t>
            </a:r>
            <a:r>
              <a:rPr lang="da-DK" dirty="0">
                <a:solidFill>
                  <a:schemeClr val="bg1"/>
                </a:solidFill>
              </a:rPr>
              <a:t> / repetition – </a:t>
            </a:r>
            <a:r>
              <a:rPr lang="da-DK" dirty="0" err="1">
                <a:solidFill>
                  <a:schemeClr val="bg1"/>
                </a:solidFill>
              </a:rPr>
              <a:t>what</a:t>
            </a:r>
            <a:r>
              <a:rPr lang="da-DK" dirty="0">
                <a:solidFill>
                  <a:schemeClr val="bg1"/>
                </a:solidFill>
              </a:rPr>
              <a:t> do </a:t>
            </a:r>
            <a:r>
              <a:rPr lang="da-DK" dirty="0" err="1">
                <a:solidFill>
                  <a:schemeClr val="bg1"/>
                </a:solidFill>
              </a:rPr>
              <a:t>you</a:t>
            </a:r>
            <a:r>
              <a:rPr lang="da-DK" dirty="0">
                <a:solidFill>
                  <a:schemeClr val="bg1"/>
                </a:solidFill>
              </a:rPr>
              <a:t> </a:t>
            </a:r>
            <a:r>
              <a:rPr lang="da-DK" dirty="0" err="1">
                <a:solidFill>
                  <a:schemeClr val="bg1"/>
                </a:solidFill>
              </a:rPr>
              <a:t>need</a:t>
            </a:r>
            <a:r>
              <a:rPr lang="da-DK" dirty="0">
                <a:solidFill>
                  <a:schemeClr val="bg1"/>
                </a:solidFill>
              </a:rPr>
              <a:t>?</a:t>
            </a:r>
          </a:p>
        </p:txBody>
      </p:sp>
    </p:spTree>
    <p:extLst>
      <p:ext uri="{BB962C8B-B14F-4D97-AF65-F5344CB8AC3E}">
        <p14:creationId xmlns:p14="http://schemas.microsoft.com/office/powerpoint/2010/main" val="3493958456"/>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18864</TotalTime>
  <Words>933</Words>
  <Application>Microsoft Office PowerPoint</Application>
  <PresentationFormat>Custom</PresentationFormat>
  <Paragraphs>83</Paragraphs>
  <Slides>10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Consolas</vt:lpstr>
      <vt:lpstr>Segoe UI</vt:lpstr>
      <vt:lpstr>Segoe UI Light</vt:lpstr>
      <vt:lpstr>Symbol</vt:lpstr>
      <vt:lpstr>Wingdings</vt:lpstr>
      <vt:lpstr>MSVID_White_4x3_2012-08-18</vt:lpstr>
      <vt:lpstr>Security and stuff</vt:lpstr>
      <vt:lpstr>Agenda</vt:lpstr>
      <vt:lpstr>SwaggerGen / NSwag</vt:lpstr>
      <vt:lpstr>Security in .NET</vt:lpstr>
      <vt:lpstr>Security in ASP.NET Core</vt:lpstr>
      <vt:lpstr>Security in UWP / Xamarin.Forms</vt:lpstr>
      <vt:lpstr>ASP.NET Core SignalR server</vt:lpstr>
      <vt:lpstr>ASP.NET Core SignalR client</vt:lpstr>
      <vt:lpstr>Final Lecture</vt:lpstr>
      <vt:lpstr>Final Lecture II – proposed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188</cp:revision>
  <dcterms:created xsi:type="dcterms:W3CDTF">2012-05-22T07:38:31Z</dcterms:created>
  <dcterms:modified xsi:type="dcterms:W3CDTF">2018-11-14T19:49:45Z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2017-11-02T08:06:09.7705907Z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