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8"/>
  </p:notesMasterIdLst>
  <p:handoutMasterIdLst>
    <p:handoutMasterId r:id="rId19"/>
  </p:handoutMasterIdLst>
  <p:sldIdLst>
    <p:sldId id="897" r:id="rId5"/>
    <p:sldId id="927" r:id="rId6"/>
    <p:sldId id="939" r:id="rId7"/>
    <p:sldId id="940" r:id="rId8"/>
    <p:sldId id="933" r:id="rId9"/>
    <p:sldId id="932" r:id="rId10"/>
    <p:sldId id="934" r:id="rId11"/>
    <p:sldId id="930" r:id="rId12"/>
    <p:sldId id="931" r:id="rId13"/>
    <p:sldId id="935" r:id="rId14"/>
    <p:sldId id="936" r:id="rId15"/>
    <p:sldId id="937" r:id="rId16"/>
    <p:sldId id="938" r:id="rId17"/>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 id="939"/>
            <p14:sldId id="940"/>
            <p14:sldId id="933"/>
            <p14:sldId id="932"/>
            <p14:sldId id="934"/>
            <p14:sldId id="930"/>
            <p14:sldId id="931"/>
            <p14:sldId id="935"/>
            <p14:sldId id="936"/>
            <p14:sldId id="937"/>
            <p14:sldId id="938"/>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0072C6"/>
    <a:srgbClr val="007233"/>
    <a:srgbClr val="00188F"/>
    <a:srgbClr val="505050"/>
    <a:srgbClr val="442359"/>
    <a:srgbClr val="00FFFF"/>
    <a:srgbClr val="333333"/>
    <a:srgbClr val="000000"/>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98" autoAdjust="0"/>
    <p:restoredTop sz="95308" autoAdjust="0"/>
  </p:normalViewPr>
  <p:slideViewPr>
    <p:cSldViewPr>
      <p:cViewPr varScale="1">
        <p:scale>
          <a:sx n="88" d="100"/>
          <a:sy n="88" d="100"/>
        </p:scale>
        <p:origin x="66" y="234"/>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11/16/2018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11/16/2018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C664AC-E9A8-46F0-BB26-995D9E922CBA}" type="datetime1">
              <a:rPr lang="en-US" smtClean="0"/>
              <a:t>11/16/2018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19262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4F94B10-4342-40FC-AEC6-5C03AF201BA2}" type="datetime1">
              <a:rPr lang="en-US" smtClean="0"/>
              <a:t>11/16/2018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474461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2CE0366-8273-4429-9D75-3BB787D662F8}"/>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ef/core/saving/concurrency"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aspnet/core/test/integration-tests"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r>
              <a:rPr lang="en-US" sz="4400" dirty="0"/>
              <a:t> Redux</a:t>
            </a:r>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a:t>Associate </a:t>
            </a:r>
            <a:r>
              <a:rPr lang="en-US" dirty="0"/>
              <a:t>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886A44-E1DA-4E21-95FE-638A20925591}"/>
              </a:ext>
            </a:extLst>
          </p:cNvPr>
          <p:cNvSpPr>
            <a:spLocks noGrp="1"/>
          </p:cNvSpPr>
          <p:nvPr>
            <p:ph type="title"/>
          </p:nvPr>
        </p:nvSpPr>
        <p:spPr/>
        <p:txBody>
          <a:bodyPr/>
          <a:lstStyle/>
          <a:p>
            <a:r>
              <a:rPr lang="da-DK" dirty="0">
                <a:solidFill>
                  <a:schemeClr val="bg1"/>
                </a:solidFill>
              </a:rPr>
              <a:t>Concurrency in EF Core</a:t>
            </a:r>
            <a:endParaRPr lang="en-DK" dirty="0">
              <a:solidFill>
                <a:schemeClr val="bg1"/>
              </a:solidFill>
            </a:endParaRPr>
          </a:p>
        </p:txBody>
      </p:sp>
      <p:sp>
        <p:nvSpPr>
          <p:cNvPr id="6" name="Text Placeholder 5">
            <a:extLst>
              <a:ext uri="{FF2B5EF4-FFF2-40B4-BE49-F238E27FC236}">
                <a16:creationId xmlns:a16="http://schemas.microsoft.com/office/drawing/2014/main" id="{309545C3-5C08-4E1B-A153-CDF35194E414}"/>
              </a:ext>
            </a:extLst>
          </p:cNvPr>
          <p:cNvSpPr>
            <a:spLocks noGrp="1"/>
          </p:cNvSpPr>
          <p:nvPr>
            <p:ph type="body" sz="quarter" idx="10"/>
          </p:nvPr>
        </p:nvSpPr>
        <p:spPr>
          <a:xfrm>
            <a:off x="274209" y="1212850"/>
            <a:ext cx="8778240" cy="5336846"/>
          </a:xfrm>
        </p:spPr>
        <p:txBody>
          <a:bodyPr/>
          <a:lstStyle/>
          <a:p>
            <a:r>
              <a:rPr lang="da-DK" dirty="0">
                <a:hlinkClick r:id="rId2"/>
              </a:rPr>
              <a:t>https://docs.microsoft.com/en-us/ef/core/saving/concurrency</a:t>
            </a:r>
            <a:endParaRPr lang="da-DK" dirty="0"/>
          </a:p>
          <a:p>
            <a:endParaRPr lang="da-DK" dirty="0"/>
          </a:p>
          <a:p>
            <a:r>
              <a:rPr lang="da-DK" dirty="0">
                <a:solidFill>
                  <a:schemeClr val="bg1"/>
                </a:solidFill>
              </a:rPr>
              <a:t>Only one </a:t>
            </a:r>
            <a:r>
              <a:rPr lang="da-DK" i="1" dirty="0">
                <a:solidFill>
                  <a:schemeClr val="bg1"/>
                </a:solidFill>
              </a:rPr>
              <a:t>SaveChangesAsync </a:t>
            </a:r>
            <a:r>
              <a:rPr lang="da-DK" dirty="0">
                <a:solidFill>
                  <a:schemeClr val="bg1"/>
                </a:solidFill>
              </a:rPr>
              <a:t>per controller action</a:t>
            </a:r>
            <a:endParaRPr lang="da-DK" dirty="0"/>
          </a:p>
          <a:p>
            <a:pPr marL="571500" indent="-571500">
              <a:buFont typeface="Wingdings" panose="05000000000000000000" pitchFamily="2" charset="2"/>
              <a:buChar char="à"/>
            </a:pPr>
            <a:r>
              <a:rPr lang="da-DK" dirty="0">
                <a:solidFill>
                  <a:schemeClr val="bg1"/>
                </a:solidFill>
                <a:sym typeface="Wingdings" panose="05000000000000000000" pitchFamily="2" charset="2"/>
              </a:rPr>
              <a:t>Only one </a:t>
            </a:r>
            <a:r>
              <a:rPr lang="da-DK" i="1" dirty="0">
                <a:solidFill>
                  <a:schemeClr val="bg1"/>
                </a:solidFill>
                <a:sym typeface="Wingdings" panose="05000000000000000000" pitchFamily="2" charset="2"/>
              </a:rPr>
              <a:t>write</a:t>
            </a:r>
            <a:r>
              <a:rPr lang="da-DK" dirty="0">
                <a:solidFill>
                  <a:schemeClr val="bg1"/>
                </a:solidFill>
                <a:sym typeface="Wingdings" panose="05000000000000000000" pitchFamily="2" charset="2"/>
              </a:rPr>
              <a:t> repository reference</a:t>
            </a:r>
          </a:p>
          <a:p>
            <a:pPr marL="571500" indent="-571500">
              <a:buFont typeface="Wingdings" panose="05000000000000000000" pitchFamily="2" charset="2"/>
              <a:buChar char="à"/>
            </a:pPr>
            <a:r>
              <a:rPr lang="da-DK" dirty="0">
                <a:solidFill>
                  <a:schemeClr val="bg1"/>
                </a:solidFill>
                <a:sym typeface="Wingdings" panose="05000000000000000000" pitchFamily="2" charset="2"/>
              </a:rPr>
              <a:t>Only one </a:t>
            </a:r>
            <a:r>
              <a:rPr lang="da-DK" i="1" dirty="0">
                <a:solidFill>
                  <a:schemeClr val="bg1"/>
                </a:solidFill>
                <a:sym typeface="Wingdings" panose="05000000000000000000" pitchFamily="2" charset="2"/>
              </a:rPr>
              <a:t>write </a:t>
            </a:r>
            <a:r>
              <a:rPr lang="da-DK" dirty="0">
                <a:solidFill>
                  <a:schemeClr val="bg1"/>
                </a:solidFill>
                <a:sym typeface="Wingdings" panose="05000000000000000000" pitchFamily="2" charset="2"/>
              </a:rPr>
              <a:t>call to said repository</a:t>
            </a:r>
          </a:p>
          <a:p>
            <a:pPr marL="571500" indent="-571500">
              <a:buFont typeface="Wingdings" panose="05000000000000000000" pitchFamily="2" charset="2"/>
              <a:buChar char="à"/>
            </a:pPr>
            <a:endParaRPr lang="da-DK" dirty="0">
              <a:solidFill>
                <a:schemeClr val="bg1"/>
              </a:solidFill>
              <a:sym typeface="Wingdings" panose="05000000000000000000" pitchFamily="2" charset="2"/>
            </a:endParaRPr>
          </a:p>
          <a:p>
            <a:r>
              <a:rPr lang="da-DK" dirty="0">
                <a:solidFill>
                  <a:schemeClr val="bg1"/>
                </a:solidFill>
                <a:sym typeface="Wingdings" panose="05000000000000000000" pitchFamily="2" charset="2"/>
              </a:rPr>
              <a:t>DEMO</a:t>
            </a:r>
            <a:endParaRPr lang="en-DK" dirty="0">
              <a:solidFill>
                <a:schemeClr val="bg1"/>
              </a:solidFill>
            </a:endParaRPr>
          </a:p>
        </p:txBody>
      </p:sp>
    </p:spTree>
    <p:extLst>
      <p:ext uri="{BB962C8B-B14F-4D97-AF65-F5344CB8AC3E}">
        <p14:creationId xmlns:p14="http://schemas.microsoft.com/office/powerpoint/2010/main" val="14357874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278E47-0D56-45BD-BC2C-86821F7897E6}"/>
              </a:ext>
            </a:extLst>
          </p:cNvPr>
          <p:cNvSpPr>
            <a:spLocks noGrp="1"/>
          </p:cNvSpPr>
          <p:nvPr>
            <p:ph type="title"/>
          </p:nvPr>
        </p:nvSpPr>
        <p:spPr/>
        <p:txBody>
          <a:bodyPr/>
          <a:lstStyle/>
          <a:p>
            <a:r>
              <a:rPr lang="da-DK" dirty="0">
                <a:solidFill>
                  <a:schemeClr val="accent6"/>
                </a:solidFill>
              </a:rPr>
              <a:t>Development with external (real?) database</a:t>
            </a:r>
            <a:endParaRPr lang="en-DK" dirty="0">
              <a:solidFill>
                <a:schemeClr val="accent6"/>
              </a:solidFill>
            </a:endParaRPr>
          </a:p>
        </p:txBody>
      </p:sp>
      <p:sp>
        <p:nvSpPr>
          <p:cNvPr id="7" name="Text Placeholder 6">
            <a:extLst>
              <a:ext uri="{FF2B5EF4-FFF2-40B4-BE49-F238E27FC236}">
                <a16:creationId xmlns:a16="http://schemas.microsoft.com/office/drawing/2014/main" id="{7043F616-2B70-4EE6-BACC-20D5CE76B1B0}"/>
              </a:ext>
            </a:extLst>
          </p:cNvPr>
          <p:cNvSpPr>
            <a:spLocks noGrp="1"/>
          </p:cNvSpPr>
          <p:nvPr>
            <p:ph type="body" sz="quarter" idx="10"/>
          </p:nvPr>
        </p:nvSpPr>
        <p:spPr>
          <a:xfrm>
            <a:off x="273050" y="1759921"/>
            <a:ext cx="8778240" cy="2511457"/>
          </a:xfrm>
        </p:spPr>
        <p:txBody>
          <a:bodyPr/>
          <a:lstStyle/>
          <a:p>
            <a:r>
              <a:rPr lang="da-DK" dirty="0">
                <a:solidFill>
                  <a:schemeClr val="accent6"/>
                </a:solidFill>
              </a:rPr>
              <a:t>Don’t</a:t>
            </a:r>
          </a:p>
          <a:p>
            <a:r>
              <a:rPr lang="da-DK" dirty="0">
                <a:solidFill>
                  <a:schemeClr val="accent6"/>
                </a:solidFill>
              </a:rPr>
              <a:t>Dev &gt; 1 </a:t>
            </a:r>
            <a:r>
              <a:rPr lang="da-DK" dirty="0">
                <a:solidFill>
                  <a:schemeClr val="accent6"/>
                </a:solidFill>
                <a:sym typeface="Wingdings" panose="05000000000000000000" pitchFamily="2" charset="2"/>
              </a:rPr>
              <a:t> migrations?</a:t>
            </a:r>
            <a:endParaRPr lang="da-DK" dirty="0">
              <a:solidFill>
                <a:schemeClr val="accent6"/>
              </a:solidFill>
            </a:endParaRPr>
          </a:p>
          <a:p>
            <a:r>
              <a:rPr lang="da-DK" dirty="0">
                <a:solidFill>
                  <a:schemeClr val="accent6"/>
                </a:solidFill>
              </a:rPr>
              <a:t>But? </a:t>
            </a:r>
            <a:r>
              <a:rPr lang="da-DK" dirty="0">
                <a:solidFill>
                  <a:schemeClr val="accent6"/>
                </a:solidFill>
                <a:sym typeface="Wingdings" panose="05000000000000000000" pitchFamily="2" charset="2"/>
              </a:rPr>
              <a:t> </a:t>
            </a:r>
            <a:r>
              <a:rPr lang="da-DK" dirty="0">
                <a:solidFill>
                  <a:schemeClr val="accent6"/>
                </a:solidFill>
              </a:rPr>
              <a:t>Non-production snapshot or sample</a:t>
            </a:r>
          </a:p>
          <a:p>
            <a:r>
              <a:rPr lang="da-DK" dirty="0">
                <a:solidFill>
                  <a:schemeClr val="accent6"/>
                </a:solidFill>
              </a:rPr>
              <a:t>SQL LocalDB and Sqlite FTW</a:t>
            </a:r>
          </a:p>
        </p:txBody>
      </p:sp>
    </p:spTree>
    <p:extLst>
      <p:ext uri="{BB962C8B-B14F-4D97-AF65-F5344CB8AC3E}">
        <p14:creationId xmlns:p14="http://schemas.microsoft.com/office/powerpoint/2010/main" val="187472632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7E017-8119-467D-A4AF-06184FA87B00}"/>
              </a:ext>
            </a:extLst>
          </p:cNvPr>
          <p:cNvSpPr>
            <a:spLocks noGrp="1"/>
          </p:cNvSpPr>
          <p:nvPr>
            <p:ph type="title"/>
          </p:nvPr>
        </p:nvSpPr>
        <p:spPr/>
        <p:txBody>
          <a:bodyPr/>
          <a:lstStyle/>
          <a:p>
            <a:r>
              <a:rPr lang="da-DK" dirty="0"/>
              <a:t>Integration testing</a:t>
            </a:r>
            <a:endParaRPr lang="en-DK" dirty="0"/>
          </a:p>
        </p:txBody>
      </p:sp>
      <p:sp>
        <p:nvSpPr>
          <p:cNvPr id="3" name="Text Placeholder 2">
            <a:extLst>
              <a:ext uri="{FF2B5EF4-FFF2-40B4-BE49-F238E27FC236}">
                <a16:creationId xmlns:a16="http://schemas.microsoft.com/office/drawing/2014/main" id="{6BF589C4-7979-4FB5-8C9B-9360237244E9}"/>
              </a:ext>
            </a:extLst>
          </p:cNvPr>
          <p:cNvSpPr>
            <a:spLocks noGrp="1"/>
          </p:cNvSpPr>
          <p:nvPr>
            <p:ph type="body" sz="quarter" idx="10"/>
          </p:nvPr>
        </p:nvSpPr>
        <p:spPr>
          <a:xfrm>
            <a:off x="274209" y="1212850"/>
            <a:ext cx="8778240" cy="4838248"/>
          </a:xfrm>
        </p:spPr>
        <p:txBody>
          <a:bodyPr/>
          <a:lstStyle/>
          <a:p>
            <a:r>
              <a:rPr lang="da-DK" dirty="0">
                <a:hlinkClick r:id="rId2"/>
              </a:rPr>
              <a:t>https://docs.microsoft.com/en-us/aspnet/core/test/integration-tests</a:t>
            </a:r>
            <a:endParaRPr lang="da-DK" dirty="0"/>
          </a:p>
          <a:p>
            <a:endParaRPr lang="da-DK" dirty="0"/>
          </a:p>
          <a:p>
            <a:r>
              <a:rPr lang="da-DK" dirty="0">
                <a:solidFill>
                  <a:schemeClr val="tx1"/>
                </a:solidFill>
              </a:rPr>
              <a:t>Limit scope</a:t>
            </a:r>
          </a:p>
          <a:p>
            <a:r>
              <a:rPr lang="da-DK" dirty="0">
                <a:solidFill>
                  <a:schemeClr val="tx1"/>
                </a:solidFill>
              </a:rPr>
              <a:t>Separate project</a:t>
            </a:r>
          </a:p>
          <a:p>
            <a:r>
              <a:rPr lang="da-DK" dirty="0">
                <a:solidFill>
                  <a:schemeClr val="tx1"/>
                </a:solidFill>
              </a:rPr>
              <a:t>Run infrequently</a:t>
            </a:r>
          </a:p>
          <a:p>
            <a:endParaRPr lang="da-DK" dirty="0">
              <a:solidFill>
                <a:schemeClr val="tx1"/>
              </a:solidFill>
            </a:endParaRPr>
          </a:p>
          <a:p>
            <a:r>
              <a:rPr lang="da-DK" dirty="0">
                <a:solidFill>
                  <a:schemeClr val="tx1"/>
                </a:solidFill>
              </a:rPr>
              <a:t>In-memory databases != real thing</a:t>
            </a:r>
            <a:endParaRPr lang="en-DK" dirty="0">
              <a:solidFill>
                <a:schemeClr val="tx1"/>
              </a:solidFill>
            </a:endParaRPr>
          </a:p>
        </p:txBody>
      </p:sp>
    </p:spTree>
    <p:extLst>
      <p:ext uri="{BB962C8B-B14F-4D97-AF65-F5344CB8AC3E}">
        <p14:creationId xmlns:p14="http://schemas.microsoft.com/office/powerpoint/2010/main" val="6479325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F2B37B-B5AA-4691-93F9-AA859C84C6CB}"/>
              </a:ext>
            </a:extLst>
          </p:cNvPr>
          <p:cNvSpPr>
            <a:spLocks noGrp="1"/>
          </p:cNvSpPr>
          <p:nvPr>
            <p:ph type="title"/>
          </p:nvPr>
        </p:nvSpPr>
        <p:spPr/>
        <p:txBody>
          <a:bodyPr/>
          <a:lstStyle/>
          <a:p>
            <a:r>
              <a:rPr lang="da-DK" dirty="0"/>
              <a:t>Code documentation</a:t>
            </a:r>
            <a:br>
              <a:rPr lang="da-DK" dirty="0"/>
            </a:br>
            <a:r>
              <a:rPr lang="da-DK" dirty="0"/>
              <a:t>(other slide deck)</a:t>
            </a:r>
            <a:endParaRPr lang="en-DK" dirty="0"/>
          </a:p>
        </p:txBody>
      </p:sp>
    </p:spTree>
    <p:extLst>
      <p:ext uri="{BB962C8B-B14F-4D97-AF65-F5344CB8AC3E}">
        <p14:creationId xmlns:p14="http://schemas.microsoft.com/office/powerpoint/2010/main" val="40017284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4961358"/>
          </a:xfrm>
        </p:spPr>
        <p:txBody>
          <a:bodyPr/>
          <a:lstStyle/>
          <a:p>
            <a:r>
              <a:rPr lang="en-US" sz="3200" dirty="0">
                <a:solidFill>
                  <a:schemeClr val="bg1"/>
                </a:solidFill>
              </a:rPr>
              <a:t>Course Feedback</a:t>
            </a:r>
          </a:p>
          <a:p>
            <a:r>
              <a:rPr lang="en-US" sz="3200" dirty="0">
                <a:solidFill>
                  <a:schemeClr val="bg1"/>
                </a:solidFill>
              </a:rPr>
              <a:t>Deployment (Cloud)</a:t>
            </a:r>
          </a:p>
          <a:p>
            <a:r>
              <a:rPr lang="en-US" sz="3200" dirty="0">
                <a:solidFill>
                  <a:schemeClr val="bg1"/>
                </a:solidFill>
              </a:rPr>
              <a:t>Project optional</a:t>
            </a:r>
          </a:p>
          <a:p>
            <a:r>
              <a:rPr lang="en-US" sz="3200" dirty="0">
                <a:solidFill>
                  <a:schemeClr val="bg1"/>
                </a:solidFill>
              </a:rPr>
              <a:t>Other APIs (Microsoft Graph)</a:t>
            </a:r>
          </a:p>
          <a:p>
            <a:r>
              <a:rPr lang="en-US" sz="3200" dirty="0">
                <a:solidFill>
                  <a:schemeClr val="bg1"/>
                </a:solidFill>
              </a:rPr>
              <a:t>Real world – Waterfall, RAD, SDD etc.</a:t>
            </a:r>
          </a:p>
          <a:p>
            <a:r>
              <a:rPr lang="da-DK" sz="3200" dirty="0">
                <a:solidFill>
                  <a:schemeClr val="bg1"/>
                </a:solidFill>
              </a:rPr>
              <a:t>Concurrency in Entity Framework Core</a:t>
            </a:r>
          </a:p>
          <a:p>
            <a:r>
              <a:rPr lang="da-DK" sz="3200" dirty="0">
                <a:solidFill>
                  <a:schemeClr val="bg1"/>
                </a:solidFill>
              </a:rPr>
              <a:t>Development with external database</a:t>
            </a:r>
          </a:p>
          <a:p>
            <a:r>
              <a:rPr lang="da-DK" sz="3200" dirty="0">
                <a:solidFill>
                  <a:schemeClr val="bg1"/>
                </a:solidFill>
              </a:rPr>
              <a:t>Integration testing</a:t>
            </a:r>
          </a:p>
          <a:p>
            <a:r>
              <a:rPr lang="da-DK" sz="3200" dirty="0">
                <a:solidFill>
                  <a:schemeClr val="bg1"/>
                </a:solidFill>
              </a:rPr>
              <a:t>Code documentation</a:t>
            </a:r>
          </a:p>
        </p:txBody>
      </p:sp>
    </p:spTree>
    <p:extLst>
      <p:ext uri="{BB962C8B-B14F-4D97-AF65-F5344CB8AC3E}">
        <p14:creationId xmlns:p14="http://schemas.microsoft.com/office/powerpoint/2010/main" val="92603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5CF3-057E-45E8-9D01-D1141B8EADD0}"/>
              </a:ext>
            </a:extLst>
          </p:cNvPr>
          <p:cNvSpPr>
            <a:spLocks noGrp="1"/>
          </p:cNvSpPr>
          <p:nvPr>
            <p:ph type="title"/>
          </p:nvPr>
        </p:nvSpPr>
        <p:spPr/>
        <p:txBody>
          <a:bodyPr/>
          <a:lstStyle/>
          <a:p>
            <a:r>
              <a:rPr lang="da-DK" dirty="0">
                <a:solidFill>
                  <a:schemeClr val="bg1"/>
                </a:solidFill>
              </a:rPr>
              <a:t>Course Feedback</a:t>
            </a:r>
            <a:endParaRPr lang="en-DK" dirty="0">
              <a:solidFill>
                <a:schemeClr val="bg1"/>
              </a:solidFill>
            </a:endParaRPr>
          </a:p>
        </p:txBody>
      </p:sp>
      <p:sp>
        <p:nvSpPr>
          <p:cNvPr id="3" name="Text Placeholder 2">
            <a:extLst>
              <a:ext uri="{FF2B5EF4-FFF2-40B4-BE49-F238E27FC236}">
                <a16:creationId xmlns:a16="http://schemas.microsoft.com/office/drawing/2014/main" id="{238E3C32-628C-47EA-BB5B-AA80BE161720}"/>
              </a:ext>
            </a:extLst>
          </p:cNvPr>
          <p:cNvSpPr>
            <a:spLocks noGrp="1"/>
          </p:cNvSpPr>
          <p:nvPr>
            <p:ph type="body" sz="quarter" idx="10"/>
          </p:nvPr>
        </p:nvSpPr>
        <p:spPr>
          <a:xfrm>
            <a:off x="274209" y="1212850"/>
            <a:ext cx="8778240" cy="683264"/>
          </a:xfrm>
        </p:spPr>
        <p:txBody>
          <a:bodyPr/>
          <a:lstStyle/>
          <a:p>
            <a:r>
              <a:rPr lang="da-DK" dirty="0">
                <a:solidFill>
                  <a:schemeClr val="bg1"/>
                </a:solidFill>
              </a:rPr>
              <a:t>Thank you!!!</a:t>
            </a:r>
            <a:endParaRPr lang="en-DK" dirty="0">
              <a:solidFill>
                <a:schemeClr val="bg1"/>
              </a:solidFill>
            </a:endParaRPr>
          </a:p>
        </p:txBody>
      </p:sp>
    </p:spTree>
    <p:extLst>
      <p:ext uri="{BB962C8B-B14F-4D97-AF65-F5344CB8AC3E}">
        <p14:creationId xmlns:p14="http://schemas.microsoft.com/office/powerpoint/2010/main" val="18237848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99FA-F250-402A-9E48-6801CE3A7092}"/>
              </a:ext>
            </a:extLst>
          </p:cNvPr>
          <p:cNvSpPr>
            <a:spLocks noGrp="1"/>
          </p:cNvSpPr>
          <p:nvPr>
            <p:ph type="title"/>
          </p:nvPr>
        </p:nvSpPr>
        <p:spPr/>
        <p:txBody>
          <a:bodyPr/>
          <a:lstStyle/>
          <a:p>
            <a:r>
              <a:rPr lang="da-DK" dirty="0">
                <a:solidFill>
                  <a:schemeClr val="bg1"/>
                </a:solidFill>
              </a:rPr>
              <a:t>Course Feedback</a:t>
            </a:r>
            <a:endParaRPr lang="en-DK" dirty="0">
              <a:solidFill>
                <a:schemeClr val="bg1"/>
              </a:solidFill>
            </a:endParaRPr>
          </a:p>
        </p:txBody>
      </p:sp>
      <p:sp>
        <p:nvSpPr>
          <p:cNvPr id="3" name="Text Placeholder 2">
            <a:extLst>
              <a:ext uri="{FF2B5EF4-FFF2-40B4-BE49-F238E27FC236}">
                <a16:creationId xmlns:a16="http://schemas.microsoft.com/office/drawing/2014/main" id="{1D614604-35B6-4690-BABA-AC51577BF87D}"/>
              </a:ext>
            </a:extLst>
          </p:cNvPr>
          <p:cNvSpPr>
            <a:spLocks noGrp="1"/>
          </p:cNvSpPr>
          <p:nvPr>
            <p:ph type="body" sz="quarter" idx="10"/>
          </p:nvPr>
        </p:nvSpPr>
        <p:spPr>
          <a:xfrm>
            <a:off x="274209" y="1212850"/>
            <a:ext cx="8778240" cy="683264"/>
          </a:xfrm>
        </p:spPr>
        <p:txBody>
          <a:bodyPr/>
          <a:lstStyle/>
          <a:p>
            <a:r>
              <a:rPr lang="da-DK" dirty="0">
                <a:solidFill>
                  <a:schemeClr val="bg1"/>
                </a:solidFill>
              </a:rPr>
              <a:t>Access to last years exam + simulation</a:t>
            </a:r>
          </a:p>
        </p:txBody>
      </p:sp>
    </p:spTree>
    <p:extLst>
      <p:ext uri="{BB962C8B-B14F-4D97-AF65-F5344CB8AC3E}">
        <p14:creationId xmlns:p14="http://schemas.microsoft.com/office/powerpoint/2010/main" val="13114145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FF08-FC81-4604-8E5F-AC02FE1B309E}"/>
              </a:ext>
            </a:extLst>
          </p:cNvPr>
          <p:cNvSpPr>
            <a:spLocks noGrp="1"/>
          </p:cNvSpPr>
          <p:nvPr>
            <p:ph type="title"/>
          </p:nvPr>
        </p:nvSpPr>
        <p:spPr/>
        <p:txBody>
          <a:bodyPr/>
          <a:lstStyle/>
          <a:p>
            <a:r>
              <a:rPr lang="da-DK" dirty="0"/>
              <a:t>Other APIs</a:t>
            </a:r>
            <a:br>
              <a:rPr lang="da-DK" dirty="0"/>
            </a:br>
            <a:r>
              <a:rPr lang="da-DK" dirty="0"/>
              <a:t>Demo</a:t>
            </a:r>
            <a:endParaRPr lang="en-DK" dirty="0"/>
          </a:p>
        </p:txBody>
      </p:sp>
    </p:spTree>
    <p:extLst>
      <p:ext uri="{BB962C8B-B14F-4D97-AF65-F5344CB8AC3E}">
        <p14:creationId xmlns:p14="http://schemas.microsoft.com/office/powerpoint/2010/main" val="8188607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4E1F-2BF8-4152-AFA4-BD66B0A69664}"/>
              </a:ext>
            </a:extLst>
          </p:cNvPr>
          <p:cNvSpPr>
            <a:spLocks noGrp="1"/>
          </p:cNvSpPr>
          <p:nvPr>
            <p:ph type="title"/>
          </p:nvPr>
        </p:nvSpPr>
        <p:spPr/>
        <p:txBody>
          <a:bodyPr/>
          <a:lstStyle/>
          <a:p>
            <a:r>
              <a:rPr lang="da-DK" dirty="0">
                <a:solidFill>
                  <a:schemeClr val="bg1"/>
                </a:solidFill>
              </a:rPr>
              <a:t>Deployment (cloud)</a:t>
            </a:r>
            <a:endParaRPr lang="en-DK" dirty="0">
              <a:solidFill>
                <a:schemeClr val="bg1"/>
              </a:solidFill>
            </a:endParaRPr>
          </a:p>
        </p:txBody>
      </p:sp>
      <p:sp>
        <p:nvSpPr>
          <p:cNvPr id="3" name="Text Placeholder 2">
            <a:extLst>
              <a:ext uri="{FF2B5EF4-FFF2-40B4-BE49-F238E27FC236}">
                <a16:creationId xmlns:a16="http://schemas.microsoft.com/office/drawing/2014/main" id="{9DEA4744-47C9-421F-9716-90B9F7C9931E}"/>
              </a:ext>
            </a:extLst>
          </p:cNvPr>
          <p:cNvSpPr>
            <a:spLocks noGrp="1"/>
          </p:cNvSpPr>
          <p:nvPr>
            <p:ph type="body" sz="quarter" idx="10"/>
          </p:nvPr>
        </p:nvSpPr>
        <p:spPr>
          <a:xfrm>
            <a:off x="274209" y="1212850"/>
            <a:ext cx="8778240" cy="4339650"/>
          </a:xfrm>
        </p:spPr>
        <p:txBody>
          <a:bodyPr/>
          <a:lstStyle/>
          <a:p>
            <a:r>
              <a:rPr lang="da-DK" dirty="0">
                <a:solidFill>
                  <a:schemeClr val="bg1"/>
                </a:solidFill>
              </a:rPr>
              <a:t>Azure</a:t>
            </a:r>
          </a:p>
          <a:p>
            <a:r>
              <a:rPr lang="da-DK" dirty="0">
                <a:solidFill>
                  <a:schemeClr val="bg1"/>
                </a:solidFill>
              </a:rPr>
              <a:t>AWS</a:t>
            </a:r>
          </a:p>
          <a:p>
            <a:r>
              <a:rPr lang="da-DK" dirty="0">
                <a:solidFill>
                  <a:schemeClr val="bg1"/>
                </a:solidFill>
              </a:rPr>
              <a:t>Google Cloud</a:t>
            </a:r>
          </a:p>
          <a:p>
            <a:endParaRPr lang="da-DK" dirty="0">
              <a:solidFill>
                <a:schemeClr val="bg1"/>
              </a:solidFill>
            </a:endParaRPr>
          </a:p>
          <a:p>
            <a:r>
              <a:rPr lang="da-DK" i="1" dirty="0">
                <a:solidFill>
                  <a:schemeClr val="bg1"/>
                </a:solidFill>
              </a:rPr>
              <a:t>Private cloud</a:t>
            </a:r>
          </a:p>
          <a:p>
            <a:endParaRPr lang="da-DK" i="1" dirty="0">
              <a:solidFill>
                <a:schemeClr val="bg1"/>
              </a:solidFill>
            </a:endParaRPr>
          </a:p>
          <a:p>
            <a:r>
              <a:rPr lang="da-DK" dirty="0">
                <a:solidFill>
                  <a:schemeClr val="bg1"/>
                </a:solidFill>
              </a:rPr>
              <a:t>Cheap stuff</a:t>
            </a:r>
            <a:endParaRPr lang="en-DK" dirty="0">
              <a:solidFill>
                <a:schemeClr val="bg1"/>
              </a:solidFill>
            </a:endParaRPr>
          </a:p>
        </p:txBody>
      </p:sp>
    </p:spTree>
    <p:extLst>
      <p:ext uri="{BB962C8B-B14F-4D97-AF65-F5344CB8AC3E}">
        <p14:creationId xmlns:p14="http://schemas.microsoft.com/office/powerpoint/2010/main" val="36355460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FF08-FC81-4604-8E5F-AC02FE1B309E}"/>
              </a:ext>
            </a:extLst>
          </p:cNvPr>
          <p:cNvSpPr>
            <a:spLocks noGrp="1"/>
          </p:cNvSpPr>
          <p:nvPr>
            <p:ph type="title"/>
          </p:nvPr>
        </p:nvSpPr>
        <p:spPr/>
        <p:txBody>
          <a:bodyPr/>
          <a:lstStyle/>
          <a:p>
            <a:r>
              <a:rPr lang="da-DK" dirty="0"/>
              <a:t>Cloud deployment</a:t>
            </a:r>
            <a:br>
              <a:rPr lang="da-DK" dirty="0"/>
            </a:br>
            <a:r>
              <a:rPr lang="da-DK" dirty="0"/>
              <a:t>Demo</a:t>
            </a:r>
            <a:endParaRPr lang="en-DK" dirty="0"/>
          </a:p>
        </p:txBody>
      </p:sp>
    </p:spTree>
    <p:extLst>
      <p:ext uri="{BB962C8B-B14F-4D97-AF65-F5344CB8AC3E}">
        <p14:creationId xmlns:p14="http://schemas.microsoft.com/office/powerpoint/2010/main" val="36765295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9307-B5DC-44CE-A93F-615838CAD90D}"/>
              </a:ext>
            </a:extLst>
          </p:cNvPr>
          <p:cNvSpPr>
            <a:spLocks noGrp="1"/>
          </p:cNvSpPr>
          <p:nvPr>
            <p:ph type="title"/>
          </p:nvPr>
        </p:nvSpPr>
        <p:spPr/>
        <p:txBody>
          <a:bodyPr/>
          <a:lstStyle/>
          <a:p>
            <a:r>
              <a:rPr lang="da-DK" dirty="0">
                <a:solidFill>
                  <a:schemeClr val="bg1"/>
                </a:solidFill>
              </a:rPr>
              <a:t>Project optional</a:t>
            </a:r>
            <a:endParaRPr lang="en-DK" dirty="0">
              <a:solidFill>
                <a:schemeClr val="bg1"/>
              </a:solidFill>
            </a:endParaRPr>
          </a:p>
        </p:txBody>
      </p:sp>
      <p:sp>
        <p:nvSpPr>
          <p:cNvPr id="3" name="Text Placeholder 2">
            <a:extLst>
              <a:ext uri="{FF2B5EF4-FFF2-40B4-BE49-F238E27FC236}">
                <a16:creationId xmlns:a16="http://schemas.microsoft.com/office/drawing/2014/main" id="{3CDF8A9F-574A-44B7-9615-C431933F756B}"/>
              </a:ext>
            </a:extLst>
          </p:cNvPr>
          <p:cNvSpPr>
            <a:spLocks noGrp="1"/>
          </p:cNvSpPr>
          <p:nvPr>
            <p:ph type="body" sz="quarter" idx="10"/>
          </p:nvPr>
        </p:nvSpPr>
        <p:spPr>
          <a:xfrm>
            <a:off x="274209" y="1212850"/>
            <a:ext cx="8778240" cy="1292662"/>
          </a:xfrm>
        </p:spPr>
        <p:txBody>
          <a:bodyPr/>
          <a:lstStyle/>
          <a:p>
            <a:r>
              <a:rPr lang="da-DK" dirty="0">
                <a:solidFill>
                  <a:schemeClr val="bg1"/>
                </a:solidFill>
              </a:rPr>
              <a:t>Cloud deployment</a:t>
            </a:r>
          </a:p>
          <a:p>
            <a:r>
              <a:rPr lang="da-DK" dirty="0">
                <a:solidFill>
                  <a:schemeClr val="bg1"/>
                </a:solidFill>
              </a:rPr>
              <a:t>App Store deployment</a:t>
            </a:r>
            <a:endParaRPr lang="en-DK" dirty="0">
              <a:solidFill>
                <a:schemeClr val="bg1"/>
              </a:solidFill>
            </a:endParaRPr>
          </a:p>
        </p:txBody>
      </p:sp>
    </p:spTree>
    <p:extLst>
      <p:ext uri="{BB962C8B-B14F-4D97-AF65-F5344CB8AC3E}">
        <p14:creationId xmlns:p14="http://schemas.microsoft.com/office/powerpoint/2010/main" val="327510861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6A3D-26B2-4E99-9F93-AF6EBBC4128F}"/>
              </a:ext>
            </a:extLst>
          </p:cNvPr>
          <p:cNvSpPr>
            <a:spLocks noGrp="1"/>
          </p:cNvSpPr>
          <p:nvPr>
            <p:ph type="title"/>
          </p:nvPr>
        </p:nvSpPr>
        <p:spPr/>
        <p:txBody>
          <a:bodyPr/>
          <a:lstStyle/>
          <a:p>
            <a:r>
              <a:rPr lang="da-DK" dirty="0">
                <a:solidFill>
                  <a:schemeClr val="bg1"/>
                </a:solidFill>
              </a:rPr>
              <a:t>Real world – developer’s tool chest</a:t>
            </a:r>
            <a:endParaRPr lang="en-DK" dirty="0">
              <a:solidFill>
                <a:schemeClr val="bg1"/>
              </a:solidFill>
            </a:endParaRPr>
          </a:p>
        </p:txBody>
      </p:sp>
      <p:sp>
        <p:nvSpPr>
          <p:cNvPr id="3" name="Text Placeholder 2">
            <a:extLst>
              <a:ext uri="{FF2B5EF4-FFF2-40B4-BE49-F238E27FC236}">
                <a16:creationId xmlns:a16="http://schemas.microsoft.com/office/drawing/2014/main" id="{9B3765C7-2F01-417D-A35A-36BF20A3C603}"/>
              </a:ext>
            </a:extLst>
          </p:cNvPr>
          <p:cNvSpPr>
            <a:spLocks noGrp="1"/>
          </p:cNvSpPr>
          <p:nvPr>
            <p:ph type="body" sz="quarter" idx="10"/>
          </p:nvPr>
        </p:nvSpPr>
        <p:spPr>
          <a:xfrm>
            <a:off x="274209" y="1212850"/>
            <a:ext cx="8778240" cy="5558445"/>
          </a:xfrm>
        </p:spPr>
        <p:txBody>
          <a:bodyPr/>
          <a:lstStyle/>
          <a:p>
            <a:r>
              <a:rPr lang="da-DK" dirty="0">
                <a:solidFill>
                  <a:schemeClr val="bg1"/>
                </a:solidFill>
              </a:rPr>
              <a:t>Waterfall</a:t>
            </a:r>
          </a:p>
          <a:p>
            <a:r>
              <a:rPr lang="da-DK" dirty="0">
                <a:solidFill>
                  <a:schemeClr val="bg1"/>
                </a:solidFill>
              </a:rPr>
              <a:t>RAD</a:t>
            </a:r>
          </a:p>
          <a:p>
            <a:r>
              <a:rPr lang="da-DK" dirty="0">
                <a:solidFill>
                  <a:schemeClr val="bg1"/>
                </a:solidFill>
              </a:rPr>
              <a:t>SDD</a:t>
            </a:r>
          </a:p>
          <a:p>
            <a:r>
              <a:rPr lang="da-DK" dirty="0">
                <a:solidFill>
                  <a:schemeClr val="bg1"/>
                </a:solidFill>
              </a:rPr>
              <a:t>UML</a:t>
            </a:r>
          </a:p>
          <a:p>
            <a:r>
              <a:rPr lang="da-DK" dirty="0">
                <a:solidFill>
                  <a:schemeClr val="bg1"/>
                </a:solidFill>
              </a:rPr>
              <a:t>Agile</a:t>
            </a:r>
          </a:p>
          <a:p>
            <a:r>
              <a:rPr lang="da-DK" dirty="0">
                <a:solidFill>
                  <a:schemeClr val="bg1"/>
                </a:solidFill>
              </a:rPr>
              <a:t>MVP</a:t>
            </a:r>
          </a:p>
          <a:p>
            <a:r>
              <a:rPr lang="da-DK" dirty="0">
                <a:solidFill>
                  <a:schemeClr val="bg1"/>
                </a:solidFill>
              </a:rPr>
              <a:t>Vertical slice</a:t>
            </a:r>
          </a:p>
          <a:p>
            <a:r>
              <a:rPr lang="da-DK" dirty="0">
                <a:solidFill>
                  <a:schemeClr val="bg1"/>
                </a:solidFill>
              </a:rPr>
              <a:t>SCRUM</a:t>
            </a:r>
          </a:p>
          <a:p>
            <a:r>
              <a:rPr lang="da-DK" dirty="0">
                <a:solidFill>
                  <a:schemeClr val="bg1"/>
                </a:solidFill>
              </a:rPr>
              <a:t>SAFE – Scaled Agile Framework</a:t>
            </a:r>
          </a:p>
        </p:txBody>
      </p:sp>
      <p:sp>
        <p:nvSpPr>
          <p:cNvPr id="4" name="Rectangle 3">
            <a:extLst>
              <a:ext uri="{FF2B5EF4-FFF2-40B4-BE49-F238E27FC236}">
                <a16:creationId xmlns:a16="http://schemas.microsoft.com/office/drawing/2014/main" id="{77CA3D88-12C8-44BD-9880-5850170BBBE4}"/>
              </a:ext>
            </a:extLst>
          </p:cNvPr>
          <p:cNvSpPr/>
          <p:nvPr/>
        </p:nvSpPr>
        <p:spPr>
          <a:xfrm rot="2257211">
            <a:off x="2165535" y="2674898"/>
            <a:ext cx="4849230" cy="830997"/>
          </a:xfrm>
          <a:prstGeom prst="rect">
            <a:avLst/>
          </a:prstGeom>
          <a:solidFill>
            <a:srgbClr val="C00000"/>
          </a:solidFill>
        </p:spPr>
        <p:txBody>
          <a:bodyPr wrap="square">
            <a:spAutoFit/>
          </a:bodyPr>
          <a:lstStyle/>
          <a:p>
            <a:r>
              <a:rPr lang="da-DK" sz="4800" dirty="0">
                <a:solidFill>
                  <a:schemeClr val="bg1"/>
                </a:solidFill>
                <a:latin typeface="+mj-lt"/>
              </a:rPr>
              <a:t>Water-SCRUM-fall</a:t>
            </a:r>
            <a:endParaRPr lang="en-DK" sz="4800" dirty="0">
              <a:solidFill>
                <a:schemeClr val="bg1"/>
              </a:solidFill>
              <a:latin typeface="+mj-lt"/>
            </a:endParaRPr>
          </a:p>
        </p:txBody>
      </p:sp>
    </p:spTree>
    <p:extLst>
      <p:ext uri="{BB962C8B-B14F-4D97-AF65-F5344CB8AC3E}">
        <p14:creationId xmlns:p14="http://schemas.microsoft.com/office/powerpoint/2010/main" val="3449850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schemas.microsoft.com/office/2006/documentManagement/types"/>
    <ds:schemaRef ds:uri="8b529f77-48ab-4581-b468-93f09345b8aa"/>
    <ds:schemaRef ds:uri="http://schemas.microsoft.com/office/2006/metadata/properties"/>
    <ds:schemaRef ds:uri="http://purl.org/dc/terms/"/>
    <ds:schemaRef ds:uri="2295e2e7-0eeb-498e-8716-217bb2ee6ee3"/>
    <ds:schemaRef ds:uri="http://purl.org/dc/elements/1.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17927</TotalTime>
  <Words>457</Words>
  <Application>Microsoft Office PowerPoint</Application>
  <PresentationFormat>Custom</PresentationFormat>
  <Paragraphs>73</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Segoe UI</vt:lpstr>
      <vt:lpstr>Segoe UI Light</vt:lpstr>
      <vt:lpstr>Wingdings</vt:lpstr>
      <vt:lpstr>MSVID_White_4x3_2012-08-18</vt:lpstr>
      <vt:lpstr>C♯ Redux</vt:lpstr>
      <vt:lpstr>Agenda</vt:lpstr>
      <vt:lpstr>Course Feedback</vt:lpstr>
      <vt:lpstr>Course Feedback</vt:lpstr>
      <vt:lpstr>Other APIs Demo</vt:lpstr>
      <vt:lpstr>Deployment (cloud)</vt:lpstr>
      <vt:lpstr>Cloud deployment Demo</vt:lpstr>
      <vt:lpstr>Project optional</vt:lpstr>
      <vt:lpstr>Real world – developer’s tool chest</vt:lpstr>
      <vt:lpstr>Concurrency in EF Core</vt:lpstr>
      <vt:lpstr>Development with external (real?) database</vt:lpstr>
      <vt:lpstr>Integration testing</vt:lpstr>
      <vt:lpstr>Code documentation (other slide deck)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202</cp:revision>
  <dcterms:created xsi:type="dcterms:W3CDTF">2012-05-22T07:38:31Z</dcterms:created>
  <dcterms:modified xsi:type="dcterms:W3CDTF">2018-11-16T10:02:11Z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2017-11-02T08:06:09.7705907Z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