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9"/>
  </p:notesMasterIdLst>
  <p:handoutMasterIdLst>
    <p:handoutMasterId r:id="rId20"/>
  </p:handoutMasterIdLst>
  <p:sldIdLst>
    <p:sldId id="897" r:id="rId5"/>
    <p:sldId id="927" r:id="rId6"/>
    <p:sldId id="903" r:id="rId7"/>
    <p:sldId id="905" r:id="rId8"/>
    <p:sldId id="923" r:id="rId9"/>
    <p:sldId id="925" r:id="rId10"/>
    <p:sldId id="926" r:id="rId11"/>
    <p:sldId id="920" r:id="rId12"/>
    <p:sldId id="924" r:id="rId13"/>
    <p:sldId id="919" r:id="rId14"/>
    <p:sldId id="910" r:id="rId15"/>
    <p:sldId id="921" r:id="rId16"/>
    <p:sldId id="928" r:id="rId17"/>
    <p:sldId id="929" r:id="rId18"/>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 id="903"/>
            <p14:sldId id="905"/>
            <p14:sldId id="923"/>
            <p14:sldId id="925"/>
            <p14:sldId id="926"/>
            <p14:sldId id="920"/>
            <p14:sldId id="924"/>
            <p14:sldId id="919"/>
            <p14:sldId id="910"/>
            <p14:sldId id="921"/>
            <p14:sldId id="928"/>
            <p14:sldId id="92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2359"/>
    <a:srgbClr val="007233"/>
    <a:srgbClr val="00FFFF"/>
    <a:srgbClr val="333333"/>
    <a:srgbClr val="505050"/>
    <a:srgbClr val="000000"/>
    <a:srgbClr val="0072C6"/>
    <a:srgbClr val="BA141A"/>
    <a:srgbClr val="FF8C0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94" d="100"/>
          <a:sy n="94" d="100"/>
        </p:scale>
        <p:origin x="33" y="42"/>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11/7/2018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11/7/2018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DD77A99-1A6A-460E-B044-101F254CBDFA}" type="datetime1">
              <a:rPr lang="en-US" smtClean="0"/>
              <a:t>11/7/2018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884377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31F797-F73C-4372-81BA-0C8A9CF41ACB}" type="datetime1">
              <a:rPr lang="en-US" smtClean="0"/>
              <a:t>11/7/2018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80810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A85962E-1DA3-4F20-A53F-A8DE2E9196A7}" type="datetime1">
              <a:rPr lang="en-US" smtClean="0"/>
              <a:t>11/7/2018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20723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7A7DDD6-8A39-48DD-87CB-0FF3FA7FF0C9}" type="datetime1">
              <a:rPr lang="en-US" smtClean="0"/>
              <a:t>11/7/2018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84121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F062C99-8EF8-48B0-A30D-8414CA79391D}" type="datetime1">
              <a:rPr lang="en-US" smtClean="0"/>
              <a:t>11/7/2018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6725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59CFEBE-5A21-4349-95F2-F5AED3712283}" type="datetime1">
              <a:rPr lang="en-US" smtClean="0"/>
              <a:t>11/7/2018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81560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6BB470-3220-4268-B50F-38A321B77A26}" type="datetime1">
              <a:rPr lang="en-US" smtClean="0"/>
              <a:t>11/7/2018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6140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AA88DF6-34E6-4A58-A445-6B56F1C35C92}" type="datetime1">
              <a:rPr lang="en-US" smtClean="0"/>
              <a:t>11/7/2018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00503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D7716EF-AEC7-4A11-8FEC-CB250C713E05}" type="datetime1">
              <a:rPr lang="en-US" smtClean="0"/>
              <a:t>11/7/2018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756651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4FDB8BA-1FFF-4D4E-8DF3-3E53DE5B0313}" type="datetime1">
              <a:rPr lang="en-US" smtClean="0"/>
              <a:t>11/7/2018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9248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514382-EBEA-4749-9737-5D5CB7CB5221}" type="datetime1">
              <a:rPr lang="en-US" smtClean="0"/>
              <a:t>11/7/2018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53948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A62BB04-A46D-404B-9208-0DEB8B76D887}" type="datetime1">
              <a:rPr lang="en-US" smtClean="0"/>
              <a:t>11/7/2018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04406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163C17-E73D-4B13-A287-70CA9277D98D}" type="datetime1">
              <a:rPr lang="en-US" smtClean="0"/>
              <a:t>11/7/2018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67748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10824B3-DD75-46A6-8376-CCEE663A7640}" type="datetime1">
              <a:rPr lang="en-US" smtClean="0"/>
              <a:t>11/7/2018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677465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6D8D6D6-2582-4761-8177-67C085C534AE}"/>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211262"/>
            <a:ext cx="5486400" cy="2743200"/>
          </a:xfrm>
        </p:spPr>
        <p:txBody>
          <a:bodyPr/>
          <a:lstStyle/>
          <a:p>
            <a:r>
              <a:rPr lang="en-US" sz="4000" dirty="0"/>
              <a:t>Apps and XAML</a:t>
            </a:r>
            <a:r>
              <a:rPr lang="en-US" sz="4000"/>
              <a:t>, </a:t>
            </a:r>
            <a:br>
              <a:rPr lang="en-US" sz="4000"/>
            </a:br>
            <a:r>
              <a:rPr lang="en-US" sz="4000"/>
              <a:t>UWP </a:t>
            </a:r>
            <a:r>
              <a:rPr lang="en-US" sz="4000" dirty="0"/>
              <a:t>and </a:t>
            </a:r>
            <a:r>
              <a:rPr lang="en-US" sz="4000" dirty="0" err="1"/>
              <a:t>Xamarin.Forms</a:t>
            </a:r>
            <a:endParaRPr lang="en-US" sz="2400" dirty="0"/>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dirty="0"/>
              <a:t>External Associate Professor</a:t>
            </a:r>
          </a:p>
          <a:p>
            <a:r>
              <a:rPr lang="en-US" dirty="0"/>
              <a:t>ITU</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3844" y="295275"/>
            <a:ext cx="8778875" cy="917575"/>
          </a:xfrm>
        </p:spPr>
        <p:txBody>
          <a:bodyPr/>
          <a:lstStyle/>
          <a:p>
            <a:r>
              <a:rPr lang="en-US" dirty="0"/>
              <a:t>The Model-View-</a:t>
            </a:r>
            <a:r>
              <a:rPr lang="en-US" dirty="0" err="1"/>
              <a:t>ViewModel</a:t>
            </a:r>
            <a:r>
              <a:rPr lang="en-US" dirty="0"/>
              <a:t> Pattern</a:t>
            </a:r>
          </a:p>
        </p:txBody>
      </p:sp>
      <p:sp>
        <p:nvSpPr>
          <p:cNvPr id="5" name="Content Placeholder 4"/>
          <p:cNvSpPr>
            <a:spLocks noGrp="1"/>
          </p:cNvSpPr>
          <p:nvPr>
            <p:ph idx="4294967295"/>
          </p:nvPr>
        </p:nvSpPr>
        <p:spPr>
          <a:xfrm>
            <a:off x="466725" y="1631950"/>
            <a:ext cx="8393113" cy="4616450"/>
          </a:xfrm>
          <a:prstGeom prst="rect">
            <a:avLst/>
          </a:prstGeom>
        </p:spPr>
        <p:txBody>
          <a:bodyPr>
            <a:normAutofit fontScale="77500" lnSpcReduction="20000"/>
          </a:bodyPr>
          <a:lstStyle/>
          <a:p>
            <a:pPr marL="0" indent="0">
              <a:buNone/>
            </a:pPr>
            <a:endParaRPr lang="en-US" dirty="0"/>
          </a:p>
          <a:p>
            <a:pPr marL="0" indent="0">
              <a:buNone/>
            </a:pPr>
            <a:r>
              <a:rPr lang="en-US" dirty="0"/>
              <a:t>Separation of logic and presentation</a:t>
            </a:r>
          </a:p>
          <a:p>
            <a:pPr marL="0" indent="0">
              <a:buNone/>
            </a:pPr>
            <a:endParaRPr lang="en-US" dirty="0"/>
          </a:p>
          <a:p>
            <a:pPr marL="0" indent="0">
              <a:buNone/>
            </a:pPr>
            <a:r>
              <a:rPr lang="en-US" dirty="0"/>
              <a:t>Having event handlers in the code-behind is bad for testing, since you cannot mock away the view</a:t>
            </a:r>
          </a:p>
          <a:p>
            <a:pPr marL="0" indent="0">
              <a:buNone/>
            </a:pPr>
            <a:endParaRPr lang="en-US" dirty="0"/>
          </a:p>
          <a:p>
            <a:pPr marL="0" indent="0">
              <a:buNone/>
            </a:pPr>
            <a:r>
              <a:rPr lang="en-US" dirty="0"/>
              <a:t>Changing the design of the view often also requires changes in the code, since every element has it's different event handlers</a:t>
            </a:r>
          </a:p>
          <a:p>
            <a:pPr marL="0" indent="0">
              <a:buNone/>
            </a:pPr>
            <a:endParaRPr lang="en-US" dirty="0"/>
          </a:p>
          <a:p>
            <a:pPr marL="0" indent="0">
              <a:buNone/>
            </a:pPr>
            <a:r>
              <a:rPr lang="en-US" dirty="0"/>
              <a:t>The logic is tightly bound to the view. It's not possible to reuse the logic in an other view</a:t>
            </a:r>
          </a:p>
          <a:p>
            <a:endParaRPr lang="en-US" dirty="0"/>
          </a:p>
        </p:txBody>
      </p:sp>
    </p:spTree>
    <p:extLst>
      <p:ext uri="{BB962C8B-B14F-4D97-AF65-F5344CB8AC3E}">
        <p14:creationId xmlns:p14="http://schemas.microsoft.com/office/powerpoint/2010/main" val="91300206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MVVM</a:t>
            </a:r>
          </a:p>
        </p:txBody>
      </p:sp>
      <p:pic>
        <p:nvPicPr>
          <p:cNvPr id="4" name="Picture 3">
            <a:extLst>
              <a:ext uri="{FF2B5EF4-FFF2-40B4-BE49-F238E27FC236}">
                <a16:creationId xmlns:a16="http://schemas.microsoft.com/office/drawing/2014/main" id="{3BA1123D-A986-4599-9C1F-7290555C76C6}"/>
              </a:ext>
            </a:extLst>
          </p:cNvPr>
          <p:cNvPicPr>
            <a:picLocks noChangeAspect="1"/>
          </p:cNvPicPr>
          <p:nvPr/>
        </p:nvPicPr>
        <p:blipFill>
          <a:blip r:embed="rId3"/>
          <a:stretch>
            <a:fillRect/>
          </a:stretch>
        </p:blipFill>
        <p:spPr>
          <a:xfrm>
            <a:off x="274215" y="2491434"/>
            <a:ext cx="8778134" cy="2011658"/>
          </a:xfrm>
          <a:prstGeom prst="rect">
            <a:avLst/>
          </a:prstGeom>
        </p:spPr>
      </p:pic>
    </p:spTree>
    <p:extLst>
      <p:ext uri="{BB962C8B-B14F-4D97-AF65-F5344CB8AC3E}">
        <p14:creationId xmlns:p14="http://schemas.microsoft.com/office/powerpoint/2010/main" val="35100845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844" y="2856393"/>
            <a:ext cx="8778875" cy="1281738"/>
          </a:xfrm>
        </p:spPr>
        <p:txBody>
          <a:bodyPr/>
          <a:lstStyle/>
          <a:p>
            <a:r>
              <a:rPr lang="en-US" sz="8800">
                <a:solidFill>
                  <a:schemeClr val="bg1"/>
                </a:solidFill>
              </a:rPr>
              <a:t>MVVM </a:t>
            </a:r>
            <a:r>
              <a:rPr lang="en-US" sz="8800" dirty="0">
                <a:solidFill>
                  <a:schemeClr val="bg1"/>
                </a:solidFill>
              </a:rPr>
              <a:t>DEMO</a:t>
            </a:r>
            <a:endParaRPr lang="da-DK" sz="8800" dirty="0">
              <a:solidFill>
                <a:schemeClr val="bg1"/>
              </a:solidFill>
            </a:endParaRPr>
          </a:p>
        </p:txBody>
      </p:sp>
    </p:spTree>
    <p:extLst>
      <p:ext uri="{BB962C8B-B14F-4D97-AF65-F5344CB8AC3E}">
        <p14:creationId xmlns:p14="http://schemas.microsoft.com/office/powerpoint/2010/main" val="24214122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MVVM: </a:t>
            </a:r>
            <a:r>
              <a:rPr lang="da-DK" dirty="0" err="1">
                <a:solidFill>
                  <a:schemeClr val="bg1"/>
                </a:solidFill>
              </a:rPr>
              <a:t>Pieces</a:t>
            </a:r>
            <a:r>
              <a:rPr lang="da-DK" dirty="0">
                <a:solidFill>
                  <a:schemeClr val="bg1"/>
                </a:solidFill>
              </a:rPr>
              <a:t> of the </a:t>
            </a:r>
            <a:r>
              <a:rPr lang="da-DK" dirty="0" err="1">
                <a:solidFill>
                  <a:schemeClr val="bg1"/>
                </a:solidFill>
              </a:rPr>
              <a:t>puzzle</a:t>
            </a:r>
            <a:endParaRPr lang="da-DK" dirty="0">
              <a:solidFill>
                <a:schemeClr val="bg1"/>
              </a:solidFill>
            </a:endParaRPr>
          </a:p>
        </p:txBody>
      </p:sp>
      <p:sp>
        <p:nvSpPr>
          <p:cNvPr id="3" name="Text Placeholder 2"/>
          <p:cNvSpPr>
            <a:spLocks noGrp="1"/>
          </p:cNvSpPr>
          <p:nvPr>
            <p:ph type="body" sz="quarter" idx="10"/>
          </p:nvPr>
        </p:nvSpPr>
        <p:spPr>
          <a:xfrm>
            <a:off x="274209" y="1212850"/>
            <a:ext cx="8778240" cy="5835444"/>
          </a:xfrm>
        </p:spPr>
        <p:txBody>
          <a:bodyPr/>
          <a:lstStyle/>
          <a:p>
            <a:r>
              <a:rPr lang="da-DK" dirty="0" err="1">
                <a:solidFill>
                  <a:schemeClr val="bg1"/>
                </a:solidFill>
              </a:rPr>
              <a:t>There</a:t>
            </a:r>
            <a:r>
              <a:rPr lang="da-DK" dirty="0">
                <a:solidFill>
                  <a:schemeClr val="bg1"/>
                </a:solidFill>
              </a:rPr>
              <a:t> is </a:t>
            </a:r>
            <a:r>
              <a:rPr lang="da-DK" dirty="0" err="1">
                <a:solidFill>
                  <a:schemeClr val="bg1"/>
                </a:solidFill>
              </a:rPr>
              <a:t>conceptually</a:t>
            </a:r>
            <a:r>
              <a:rPr lang="da-DK" dirty="0">
                <a:solidFill>
                  <a:schemeClr val="bg1"/>
                </a:solidFill>
              </a:rPr>
              <a:t> </a:t>
            </a:r>
            <a:r>
              <a:rPr lang="da-DK" dirty="0" err="1">
                <a:solidFill>
                  <a:schemeClr val="bg1"/>
                </a:solidFill>
              </a:rPr>
              <a:t>only</a:t>
            </a:r>
            <a:r>
              <a:rPr lang="da-DK" dirty="0">
                <a:solidFill>
                  <a:schemeClr val="bg1"/>
                </a:solidFill>
              </a:rPr>
              <a:t> ever </a:t>
            </a:r>
            <a:r>
              <a:rPr lang="da-DK" dirty="0" err="1">
                <a:solidFill>
                  <a:schemeClr val="bg1"/>
                </a:solidFill>
              </a:rPr>
              <a:t>one</a:t>
            </a:r>
            <a:r>
              <a:rPr lang="da-DK" dirty="0">
                <a:solidFill>
                  <a:schemeClr val="bg1"/>
                </a:solidFill>
              </a:rPr>
              <a:t> MODEL</a:t>
            </a:r>
          </a:p>
          <a:p>
            <a:endParaRPr lang="da-DK" dirty="0">
              <a:solidFill>
                <a:schemeClr val="bg1"/>
              </a:solidFill>
            </a:endParaRPr>
          </a:p>
          <a:p>
            <a:r>
              <a:rPr lang="da-DK" dirty="0">
                <a:solidFill>
                  <a:schemeClr val="bg1"/>
                </a:solidFill>
              </a:rPr>
              <a:t>Code in </a:t>
            </a:r>
            <a:r>
              <a:rPr lang="da-DK" dirty="0" err="1">
                <a:solidFill>
                  <a:schemeClr val="bg1"/>
                </a:solidFill>
              </a:rPr>
              <a:t>code-behind</a:t>
            </a:r>
            <a:r>
              <a:rPr lang="da-DK" dirty="0">
                <a:solidFill>
                  <a:schemeClr val="bg1"/>
                </a:solidFill>
              </a:rPr>
              <a:t> </a:t>
            </a:r>
            <a:r>
              <a:rPr lang="da-DK" dirty="0" err="1">
                <a:solidFill>
                  <a:schemeClr val="bg1"/>
                </a:solidFill>
              </a:rPr>
              <a:t>should</a:t>
            </a:r>
            <a:r>
              <a:rPr lang="da-DK" dirty="0">
                <a:solidFill>
                  <a:schemeClr val="bg1"/>
                </a:solidFill>
              </a:rPr>
              <a:t> </a:t>
            </a:r>
            <a:r>
              <a:rPr lang="da-DK" dirty="0" err="1">
                <a:solidFill>
                  <a:schemeClr val="bg1"/>
                </a:solidFill>
              </a:rPr>
              <a:t>be</a:t>
            </a:r>
            <a:r>
              <a:rPr lang="da-DK" dirty="0">
                <a:solidFill>
                  <a:schemeClr val="bg1"/>
                </a:solidFill>
              </a:rPr>
              <a:t> ABSOLUTELY MINIMAL</a:t>
            </a:r>
          </a:p>
          <a:p>
            <a:endParaRPr lang="da-DK" dirty="0">
              <a:solidFill>
                <a:schemeClr val="bg1"/>
              </a:solidFill>
            </a:endParaRPr>
          </a:p>
          <a:p>
            <a:r>
              <a:rPr lang="da-DK" dirty="0">
                <a:solidFill>
                  <a:schemeClr val="bg1"/>
                </a:solidFill>
              </a:rPr>
              <a:t>A </a:t>
            </a:r>
            <a:r>
              <a:rPr lang="da-DK" dirty="0" err="1">
                <a:solidFill>
                  <a:schemeClr val="bg1"/>
                </a:solidFill>
              </a:rPr>
              <a:t>ViewModel</a:t>
            </a:r>
            <a:r>
              <a:rPr lang="da-DK" dirty="0">
                <a:solidFill>
                  <a:schemeClr val="bg1"/>
                </a:solidFill>
              </a:rPr>
              <a:t> </a:t>
            </a:r>
            <a:r>
              <a:rPr lang="da-DK" dirty="0" err="1">
                <a:solidFill>
                  <a:schemeClr val="bg1"/>
                </a:solidFill>
              </a:rPr>
              <a:t>should</a:t>
            </a:r>
            <a:r>
              <a:rPr lang="da-DK" dirty="0">
                <a:solidFill>
                  <a:schemeClr val="bg1"/>
                </a:solidFill>
              </a:rPr>
              <a:t> ALWAYS </a:t>
            </a:r>
            <a:r>
              <a:rPr lang="da-DK" dirty="0" err="1">
                <a:solidFill>
                  <a:schemeClr val="bg1"/>
                </a:solidFill>
              </a:rPr>
              <a:t>implement</a:t>
            </a:r>
            <a:r>
              <a:rPr lang="da-DK" dirty="0">
                <a:solidFill>
                  <a:schemeClr val="bg1"/>
                </a:solidFill>
              </a:rPr>
              <a:t> </a:t>
            </a:r>
            <a:r>
              <a:rPr lang="da-DK" dirty="0" err="1">
                <a:solidFill>
                  <a:schemeClr val="bg1"/>
                </a:solidFill>
              </a:rPr>
              <a:t>INotifyPropertyChanged</a:t>
            </a:r>
            <a:endParaRPr lang="da-DK" dirty="0">
              <a:solidFill>
                <a:schemeClr val="bg1"/>
              </a:solidFill>
            </a:endParaRPr>
          </a:p>
          <a:p>
            <a:endParaRPr lang="da-DK" dirty="0">
              <a:solidFill>
                <a:schemeClr val="bg1"/>
              </a:solidFill>
            </a:endParaRPr>
          </a:p>
          <a:p>
            <a:r>
              <a:rPr lang="da-DK" dirty="0">
                <a:solidFill>
                  <a:schemeClr val="bg1"/>
                </a:solidFill>
              </a:rPr>
              <a:t>A </a:t>
            </a:r>
            <a:r>
              <a:rPr lang="da-DK" dirty="0" err="1">
                <a:solidFill>
                  <a:schemeClr val="bg1"/>
                </a:solidFill>
              </a:rPr>
              <a:t>ViewModel</a:t>
            </a:r>
            <a:r>
              <a:rPr lang="da-DK" dirty="0">
                <a:solidFill>
                  <a:schemeClr val="bg1"/>
                </a:solidFill>
              </a:rPr>
              <a:t> </a:t>
            </a:r>
            <a:r>
              <a:rPr lang="da-DK" dirty="0" err="1">
                <a:solidFill>
                  <a:schemeClr val="bg1"/>
                </a:solidFill>
              </a:rPr>
              <a:t>may</a:t>
            </a:r>
            <a:r>
              <a:rPr lang="da-DK" dirty="0">
                <a:solidFill>
                  <a:schemeClr val="bg1"/>
                </a:solidFill>
              </a:rPr>
              <a:t> </a:t>
            </a:r>
            <a:r>
              <a:rPr lang="da-DK" dirty="0" err="1">
                <a:solidFill>
                  <a:schemeClr val="bg1"/>
                </a:solidFill>
              </a:rPr>
              <a:t>be</a:t>
            </a:r>
            <a:r>
              <a:rPr lang="da-DK" dirty="0">
                <a:solidFill>
                  <a:schemeClr val="bg1"/>
                </a:solidFill>
              </a:rPr>
              <a:t> </a:t>
            </a:r>
            <a:r>
              <a:rPr lang="da-DK" dirty="0" err="1">
                <a:solidFill>
                  <a:schemeClr val="bg1"/>
                </a:solidFill>
              </a:rPr>
              <a:t>used</a:t>
            </a:r>
            <a:r>
              <a:rPr lang="da-DK" dirty="0">
                <a:solidFill>
                  <a:schemeClr val="bg1"/>
                </a:solidFill>
              </a:rPr>
              <a:t> for more </a:t>
            </a:r>
            <a:r>
              <a:rPr lang="da-DK" dirty="0" err="1">
                <a:solidFill>
                  <a:schemeClr val="bg1"/>
                </a:solidFill>
              </a:rPr>
              <a:t>than</a:t>
            </a:r>
            <a:r>
              <a:rPr lang="da-DK" dirty="0">
                <a:solidFill>
                  <a:schemeClr val="bg1"/>
                </a:solidFill>
              </a:rPr>
              <a:t> </a:t>
            </a:r>
            <a:r>
              <a:rPr lang="da-DK" dirty="0" err="1">
                <a:solidFill>
                  <a:schemeClr val="bg1"/>
                </a:solidFill>
              </a:rPr>
              <a:t>one</a:t>
            </a:r>
            <a:r>
              <a:rPr lang="da-DK" dirty="0">
                <a:solidFill>
                  <a:schemeClr val="bg1"/>
                </a:solidFill>
              </a:rPr>
              <a:t> view</a:t>
            </a:r>
          </a:p>
        </p:txBody>
      </p:sp>
    </p:spTree>
    <p:extLst>
      <p:ext uri="{BB962C8B-B14F-4D97-AF65-F5344CB8AC3E}">
        <p14:creationId xmlns:p14="http://schemas.microsoft.com/office/powerpoint/2010/main" val="16480416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MVVM: Tips</a:t>
            </a:r>
          </a:p>
        </p:txBody>
      </p:sp>
      <p:sp>
        <p:nvSpPr>
          <p:cNvPr id="3" name="Text Placeholder 2"/>
          <p:cNvSpPr>
            <a:spLocks noGrp="1"/>
          </p:cNvSpPr>
          <p:nvPr>
            <p:ph type="body" sz="quarter" idx="10"/>
          </p:nvPr>
        </p:nvSpPr>
        <p:spPr>
          <a:xfrm>
            <a:off x="274209" y="1212850"/>
            <a:ext cx="8778240" cy="2511457"/>
          </a:xfrm>
        </p:spPr>
        <p:txBody>
          <a:bodyPr/>
          <a:lstStyle/>
          <a:p>
            <a:r>
              <a:rPr lang="da-DK" dirty="0" err="1">
                <a:solidFill>
                  <a:schemeClr val="bg1"/>
                </a:solidFill>
              </a:rPr>
              <a:t>Don’t</a:t>
            </a:r>
            <a:r>
              <a:rPr lang="da-DK" dirty="0">
                <a:solidFill>
                  <a:schemeClr val="bg1"/>
                </a:solidFill>
              </a:rPr>
              <a:t> </a:t>
            </a:r>
            <a:r>
              <a:rPr lang="da-DK" dirty="0" err="1">
                <a:solidFill>
                  <a:schemeClr val="bg1"/>
                </a:solidFill>
              </a:rPr>
              <a:t>use</a:t>
            </a:r>
            <a:r>
              <a:rPr lang="da-DK" dirty="0">
                <a:solidFill>
                  <a:schemeClr val="bg1"/>
                </a:solidFill>
              </a:rPr>
              <a:t> </a:t>
            </a:r>
            <a:r>
              <a:rPr lang="da-DK" i="1" dirty="0">
                <a:solidFill>
                  <a:schemeClr val="bg1"/>
                </a:solidFill>
              </a:rPr>
              <a:t>frameworks</a:t>
            </a:r>
            <a:r>
              <a:rPr lang="da-DK" dirty="0">
                <a:solidFill>
                  <a:schemeClr val="bg1"/>
                </a:solidFill>
              </a:rPr>
              <a:t>:</a:t>
            </a:r>
          </a:p>
          <a:p>
            <a:endParaRPr lang="da-DK" dirty="0">
              <a:solidFill>
                <a:schemeClr val="bg1"/>
              </a:solidFill>
            </a:endParaRPr>
          </a:p>
          <a:p>
            <a:r>
              <a:rPr lang="da-DK" dirty="0">
                <a:solidFill>
                  <a:schemeClr val="bg1"/>
                </a:solidFill>
              </a:rPr>
              <a:t>MVVM Light</a:t>
            </a:r>
          </a:p>
          <a:p>
            <a:r>
              <a:rPr lang="da-DK" dirty="0">
                <a:solidFill>
                  <a:schemeClr val="bg1"/>
                </a:solidFill>
              </a:rPr>
              <a:t>Template 10</a:t>
            </a:r>
          </a:p>
        </p:txBody>
      </p:sp>
      <p:sp>
        <p:nvSpPr>
          <p:cNvPr id="5" name="Rectangle 4"/>
          <p:cNvSpPr/>
          <p:nvPr/>
        </p:nvSpPr>
        <p:spPr>
          <a:xfrm>
            <a:off x="4230978" y="6514584"/>
            <a:ext cx="5073953" cy="369332"/>
          </a:xfrm>
          <a:prstGeom prst="rect">
            <a:avLst/>
          </a:prstGeom>
        </p:spPr>
        <p:txBody>
          <a:bodyPr wrap="none">
            <a:spAutoFit/>
          </a:bodyPr>
          <a:lstStyle/>
          <a:p>
            <a:r>
              <a:rPr lang="da-DK" dirty="0"/>
              <a:t>Image source: https://dirtyhands.wordpress.com</a:t>
            </a:r>
          </a:p>
        </p:txBody>
      </p:sp>
      <p:grpSp>
        <p:nvGrpSpPr>
          <p:cNvPr id="6" name="Group 5"/>
          <p:cNvGrpSpPr/>
          <p:nvPr/>
        </p:nvGrpSpPr>
        <p:grpSpPr>
          <a:xfrm>
            <a:off x="835874" y="936971"/>
            <a:ext cx="7654816" cy="5120584"/>
            <a:chOff x="835874" y="936971"/>
            <a:chExt cx="7654816" cy="5120584"/>
          </a:xfrm>
        </p:grpSpPr>
        <p:pic>
          <p:nvPicPr>
            <p:cNvPr id="1028" name="Picture 4" descr="dirty han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74" y="936971"/>
              <a:ext cx="7654816" cy="512058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939173" y="3954457"/>
              <a:ext cx="7381667" cy="1920218"/>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err="1">
                  <a:solidFill>
                    <a:srgbClr val="C00000"/>
                  </a:solidFill>
                  <a:latin typeface="Arial Black" panose="020B0A04020102020204" pitchFamily="34" charset="0"/>
                </a:rPr>
                <a:t>Get</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your</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hands</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dirty</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first</a:t>
              </a:r>
              <a:r>
                <a:rPr lang="da-DK" sz="6600" dirty="0">
                  <a:solidFill>
                    <a:srgbClr val="C00000"/>
                  </a:solidFill>
                  <a:latin typeface="Arial Black" panose="020B0A04020102020204" pitchFamily="34" charset="0"/>
                </a:rPr>
                <a:t>!</a:t>
              </a:r>
            </a:p>
          </p:txBody>
        </p:sp>
      </p:grpSp>
    </p:spTree>
    <p:extLst>
      <p:ext uri="{BB962C8B-B14F-4D97-AF65-F5344CB8AC3E}">
        <p14:creationId xmlns:p14="http://schemas.microsoft.com/office/powerpoint/2010/main" val="2687465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683264"/>
          </a:xfrm>
        </p:spPr>
        <p:txBody>
          <a:bodyPr/>
          <a:lstStyle/>
          <a:p>
            <a:r>
              <a:rPr lang="da-DK" dirty="0">
                <a:solidFill>
                  <a:schemeClr val="bg1"/>
                </a:solidFill>
              </a:rPr>
              <a:t>XAML and the Universal Windows Platform</a:t>
            </a:r>
          </a:p>
        </p:txBody>
      </p:sp>
    </p:spTree>
    <p:extLst>
      <p:ext uri="{BB962C8B-B14F-4D97-AF65-F5344CB8AC3E}">
        <p14:creationId xmlns:p14="http://schemas.microsoft.com/office/powerpoint/2010/main" val="92603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
        <p:cNvGrpSpPr/>
        <p:nvPr/>
      </p:nvGrpSpPr>
      <p:grpSpPr>
        <a:xfrm>
          <a:off x="0" y="0"/>
          <a:ext cx="0" cy="0"/>
          <a:chOff x="0" y="0"/>
          <a:chExt cx="0" cy="0"/>
        </a:xfrm>
      </p:grpSpPr>
      <p:sp>
        <p:nvSpPr>
          <p:cNvPr id="2"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altLang="da-DK" dirty="0"/>
              <a:t>XAML = </a:t>
            </a:r>
            <a:r>
              <a:rPr lang="en-GB" altLang="da-DK" dirty="0" err="1"/>
              <a:t>eXtensible</a:t>
            </a:r>
            <a:r>
              <a:rPr lang="en-GB" altLang="da-DK" dirty="0"/>
              <a:t> Application </a:t>
            </a:r>
            <a:r>
              <a:rPr lang="en-GB" altLang="da-DK" dirty="0" err="1"/>
              <a:t>Markup</a:t>
            </a:r>
            <a:r>
              <a:rPr lang="en-GB" altLang="da-DK" dirty="0"/>
              <a:t> Language</a:t>
            </a:r>
          </a:p>
          <a:p>
            <a:endParaRPr lang="da-DK" dirty="0"/>
          </a:p>
        </p:txBody>
      </p:sp>
      <p:sp>
        <p:nvSpPr>
          <p:cNvPr id="3" name="Content Placeholder 4"/>
          <p:cNvSpPr txBox="1">
            <a:spLocks/>
          </p:cNvSpPr>
          <p:nvPr/>
        </p:nvSpPr>
        <p:spPr>
          <a:xfrm>
            <a:off x="466725" y="2217116"/>
            <a:ext cx="8393113" cy="4031284"/>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Windows Desktop (WPF)</a:t>
            </a:r>
          </a:p>
          <a:p>
            <a:pPr marL="0" indent="0">
              <a:buFont typeface="Arial" pitchFamily="34" charset="0"/>
              <a:buNone/>
            </a:pPr>
            <a:endParaRPr lang="en-US" dirty="0"/>
          </a:p>
          <a:p>
            <a:pPr marL="0" indent="0">
              <a:buFont typeface="Arial" pitchFamily="34" charset="0"/>
              <a:buNone/>
            </a:pPr>
            <a:r>
              <a:rPr lang="en-US" dirty="0"/>
              <a:t>Windows Universal (anything)</a:t>
            </a:r>
          </a:p>
          <a:p>
            <a:pPr marL="0" indent="0">
              <a:buFont typeface="Arial" pitchFamily="34" charset="0"/>
              <a:buNone/>
            </a:pPr>
            <a:endParaRPr lang="en-US" dirty="0"/>
          </a:p>
          <a:p>
            <a:pPr marL="0" indent="0">
              <a:buFont typeface="Arial" pitchFamily="34" charset="0"/>
              <a:buNone/>
            </a:pPr>
            <a:r>
              <a:rPr lang="en-US" dirty="0" err="1"/>
              <a:t>Xamarin.Forms</a:t>
            </a:r>
            <a:r>
              <a:rPr lang="en-US" dirty="0"/>
              <a:t> (iOS, Android, Windows)</a:t>
            </a:r>
          </a:p>
          <a:p>
            <a:pPr marL="0" indent="0">
              <a:buFont typeface="Arial" pitchFamily="34" charset="0"/>
              <a:buNone/>
            </a:pPr>
            <a:endParaRPr lang="en-US" dirty="0"/>
          </a:p>
          <a:p>
            <a:pPr marL="0" indent="0">
              <a:buFont typeface="Arial" pitchFamily="34" charset="0"/>
              <a:buNone/>
            </a:pPr>
            <a:r>
              <a:rPr lang="en-US" dirty="0"/>
              <a:t>Silverlight (web)</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258" y="5417481"/>
            <a:ext cx="1780734" cy="1485910"/>
          </a:xfrm>
          <a:prstGeom prst="rect">
            <a:avLst/>
          </a:prstGeom>
        </p:spPr>
      </p:pic>
    </p:spTree>
    <p:extLst>
      <p:ext uri="{BB962C8B-B14F-4D97-AF65-F5344CB8AC3E}">
        <p14:creationId xmlns:p14="http://schemas.microsoft.com/office/powerpoint/2010/main" val="12560134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3844" y="295275"/>
            <a:ext cx="8778875" cy="917575"/>
          </a:xfrm>
        </p:spPr>
        <p:txBody>
          <a:bodyPr/>
          <a:lstStyle/>
          <a:p>
            <a:r>
              <a:rPr lang="en-US" dirty="0"/>
              <a:t>XAML</a:t>
            </a:r>
          </a:p>
        </p:txBody>
      </p:sp>
      <p:sp>
        <p:nvSpPr>
          <p:cNvPr id="5" name="Content Placeholder 4"/>
          <p:cNvSpPr>
            <a:spLocks noGrp="1"/>
          </p:cNvSpPr>
          <p:nvPr>
            <p:ph idx="4294967295"/>
          </p:nvPr>
        </p:nvSpPr>
        <p:spPr>
          <a:xfrm>
            <a:off x="466725" y="1570638"/>
            <a:ext cx="8393113" cy="5035550"/>
          </a:xfrm>
          <a:prstGeom prst="rect">
            <a:avLst/>
          </a:prstGeom>
        </p:spPr>
        <p:txBody>
          <a:bodyPr>
            <a:normAutofit fontScale="62500" lnSpcReduction="20000"/>
          </a:bodyPr>
          <a:lstStyle/>
          <a:p>
            <a:pPr marL="0" indent="0">
              <a:buNone/>
            </a:pPr>
            <a:r>
              <a:rPr lang="en-US" dirty="0"/>
              <a:t>Markup language for declaratively designing and creating application UIs</a:t>
            </a:r>
          </a:p>
          <a:p>
            <a:pPr marL="0" indent="0">
              <a:buNone/>
            </a:pPr>
            <a:endParaRPr lang="en-US" dirty="0"/>
          </a:p>
          <a:p>
            <a:pPr marL="0" indent="0">
              <a:buNone/>
            </a:pPr>
            <a:r>
              <a:rPr lang="en-US" dirty="0"/>
              <a:t>XAML maps XML markup to objects in the .NET Framework</a:t>
            </a:r>
          </a:p>
          <a:p>
            <a:pPr marL="0" indent="0">
              <a:buNone/>
            </a:pPr>
            <a:endParaRPr lang="en-US" dirty="0"/>
          </a:p>
          <a:p>
            <a:pPr marL="0" indent="0">
              <a:buNone/>
            </a:pPr>
            <a:r>
              <a:rPr lang="en-US" dirty="0"/>
              <a:t>Every tag maps to a class and every attribute to a property</a:t>
            </a:r>
          </a:p>
          <a:p>
            <a:pPr marL="0" indent="0">
              <a:buNone/>
            </a:pPr>
            <a:endParaRPr lang="en-US" dirty="0"/>
          </a:p>
          <a:p>
            <a:pPr marL="0" indent="0">
              <a:buNone/>
            </a:pPr>
            <a:r>
              <a:rPr lang="en-US" dirty="0"/>
              <a:t>Markup and procedural code are peers in functionality and performance</a:t>
            </a:r>
          </a:p>
          <a:p>
            <a:pPr marL="0" indent="0">
              <a:buNone/>
            </a:pPr>
            <a:endParaRPr lang="en-US" dirty="0"/>
          </a:p>
          <a:p>
            <a:pPr marL="0" indent="0">
              <a:buNone/>
            </a:pPr>
            <a:r>
              <a:rPr lang="en-US" dirty="0"/>
              <a:t>Code and markup are both first class citizens</a:t>
            </a:r>
          </a:p>
          <a:p>
            <a:pPr marL="0" indent="0">
              <a:buNone/>
            </a:pPr>
            <a:endParaRPr lang="en-US" dirty="0"/>
          </a:p>
          <a:p>
            <a:pPr marL="0" indent="0">
              <a:buNone/>
            </a:pPr>
            <a:r>
              <a:rPr lang="en-US" dirty="0"/>
              <a:t>Consistent model between UI, documents, and media</a:t>
            </a:r>
          </a:p>
          <a:p>
            <a:pPr marL="0" indent="0">
              <a:buNone/>
            </a:pPr>
            <a:endParaRPr lang="en-US" dirty="0"/>
          </a:p>
          <a:p>
            <a:pPr marL="0" indent="0">
              <a:buNone/>
            </a:pPr>
            <a:r>
              <a:rPr lang="en-US" dirty="0"/>
              <a:t>Compiled to code</a:t>
            </a:r>
          </a:p>
          <a:p>
            <a:endParaRPr lang="en-US" dirty="0"/>
          </a:p>
        </p:txBody>
      </p:sp>
    </p:spTree>
    <p:extLst>
      <p:ext uri="{BB962C8B-B14F-4D97-AF65-F5344CB8AC3E}">
        <p14:creationId xmlns:p14="http://schemas.microsoft.com/office/powerpoint/2010/main" val="3790271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4" name="Rectangle 3"/>
          <p:cNvSpPr/>
          <p:nvPr/>
        </p:nvSpPr>
        <p:spPr bwMode="auto">
          <a:xfrm>
            <a:off x="3611733" y="3866594"/>
            <a:ext cx="2011658" cy="640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OK</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a:xfrm>
            <a:off x="822843" y="5143164"/>
            <a:ext cx="7589438" cy="1200329"/>
          </a:xfrm>
          <a:prstGeom prst="rect">
            <a:avLst/>
          </a:prstGeom>
        </p:spPr>
        <p:txBody>
          <a:bodyPr wrap="square">
            <a:spAutoFit/>
          </a:bodyPr>
          <a:lstStyle/>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button</a:t>
            </a:r>
            <a:r>
              <a:rPr lang="da-DK" dirty="0">
                <a:solidFill>
                  <a:srgbClr val="000000"/>
                </a:solidFill>
                <a:latin typeface="Consolas" panose="020B0609020204030204" pitchFamily="49" charset="0"/>
              </a:rPr>
              <a:t>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Button</a:t>
            </a:r>
            <a:r>
              <a:rPr lang="da-DK"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button.Content</a:t>
            </a:r>
            <a:r>
              <a:rPr lang="da-DK" dirty="0">
                <a:solidFill>
                  <a:srgbClr val="000000"/>
                </a:solidFill>
                <a:latin typeface="Consolas" panose="020B0609020204030204" pitchFamily="49" charset="0"/>
              </a:rPr>
              <a:t> = </a:t>
            </a:r>
            <a:r>
              <a:rPr lang="da-DK" dirty="0">
                <a:solidFill>
                  <a:srgbClr val="A31515"/>
                </a:solidFill>
                <a:latin typeface="Consolas" panose="020B0609020204030204" pitchFamily="49" charset="0"/>
              </a:rPr>
              <a:t>"OK"</a:t>
            </a:r>
            <a:r>
              <a:rPr lang="da-DK"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button.Background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.Purple</a:t>
            </a:r>
            <a:r>
              <a:rPr lang="en-US"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button.Width</a:t>
            </a:r>
            <a:r>
              <a:rPr lang="da-DK" dirty="0">
                <a:solidFill>
                  <a:srgbClr val="000000"/>
                </a:solidFill>
                <a:latin typeface="Consolas" panose="020B0609020204030204" pitchFamily="49" charset="0"/>
              </a:rPr>
              <a:t> = 100;</a:t>
            </a:r>
            <a:endParaRPr lang="da-DK" dirty="0"/>
          </a:p>
        </p:txBody>
      </p:sp>
      <p:sp>
        <p:nvSpPr>
          <p:cNvPr id="3" name="Rectangle 2"/>
          <p:cNvSpPr/>
          <p:nvPr/>
        </p:nvSpPr>
        <p:spPr>
          <a:xfrm>
            <a:off x="2446905" y="1752769"/>
            <a:ext cx="4341315" cy="1477328"/>
          </a:xfrm>
          <a:prstGeom prst="rect">
            <a:avLst/>
          </a:prstGeom>
        </p:spPr>
        <p:txBody>
          <a:bodyPr wrap="square">
            <a:spAutoFit/>
          </a:bodyPr>
          <a:lstStyle/>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="100"&gt;</a:t>
            </a:r>
            <a:r>
              <a:rPr lang="en-US" dirty="0">
                <a:solidFill>
                  <a:srgbClr val="000000"/>
                </a:solidFill>
                <a:latin typeface="Consolas" panose="020B0609020204030204" pitchFamily="49" charset="0"/>
              </a:rPr>
              <a:t>OK</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Purple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Button</a:t>
            </a:r>
            <a:r>
              <a:rPr lang="da-DK" dirty="0">
                <a:solidFill>
                  <a:srgbClr val="0000FF"/>
                </a:solidFill>
                <a:latin typeface="Consolas" panose="020B0609020204030204" pitchFamily="49" charset="0"/>
              </a:rPr>
              <a:t>&gt;</a:t>
            </a:r>
            <a:endParaRPr lang="da-DK" dirty="0"/>
          </a:p>
        </p:txBody>
      </p:sp>
      <p:sp>
        <p:nvSpPr>
          <p:cNvPr id="9"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solidFill>
                  <a:schemeClr val="bg1"/>
                </a:solidFill>
              </a:rPr>
              <a:t>XAML </a:t>
            </a:r>
            <a:r>
              <a:rPr lang="da-DK" dirty="0" err="1">
                <a:solidFill>
                  <a:schemeClr val="bg1"/>
                </a:solidFill>
              </a:rPr>
              <a:t>Markup</a:t>
            </a:r>
            <a:r>
              <a:rPr lang="da-DK" dirty="0">
                <a:solidFill>
                  <a:schemeClr val="bg1"/>
                </a:solidFill>
              </a:rPr>
              <a:t> vs. Code</a:t>
            </a:r>
          </a:p>
        </p:txBody>
      </p:sp>
    </p:spTree>
    <p:extLst>
      <p:ext uri="{BB962C8B-B14F-4D97-AF65-F5344CB8AC3E}">
        <p14:creationId xmlns:p14="http://schemas.microsoft.com/office/powerpoint/2010/main" val="12575716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3"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solidFill>
                  <a:schemeClr val="bg1"/>
                </a:solidFill>
              </a:rPr>
              <a:t>MainPage.xaml</a:t>
            </a:r>
            <a:endParaRPr lang="da-DK" dirty="0">
              <a:solidFill>
                <a:schemeClr val="bg1"/>
              </a:solidFill>
            </a:endParaRPr>
          </a:p>
        </p:txBody>
      </p:sp>
      <p:sp>
        <p:nvSpPr>
          <p:cNvPr id="5" name="Rectangle 4"/>
          <p:cNvSpPr/>
          <p:nvPr/>
        </p:nvSpPr>
        <p:spPr>
          <a:xfrm>
            <a:off x="228490" y="1577043"/>
            <a:ext cx="8869583" cy="3416320"/>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9311332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solidFill>
                  <a:schemeClr val="bg1"/>
                </a:solidFill>
              </a:rPr>
              <a:t>MainPage.xaml.cs</a:t>
            </a:r>
            <a:endParaRPr lang="da-DK" dirty="0">
              <a:solidFill>
                <a:schemeClr val="bg1"/>
              </a:solidFill>
            </a:endParaRPr>
          </a:p>
        </p:txBody>
      </p:sp>
      <p:sp>
        <p:nvSpPr>
          <p:cNvPr id="5" name="Rectangle 4"/>
          <p:cNvSpPr/>
          <p:nvPr/>
        </p:nvSpPr>
        <p:spPr>
          <a:xfrm>
            <a:off x="182770" y="1234191"/>
            <a:ext cx="8778144" cy="5632311"/>
          </a:xfrm>
          <a:prstGeom prst="rect">
            <a:avLst/>
          </a:prstGeom>
        </p:spPr>
        <p:txBody>
          <a:bodyPr wrap="square">
            <a:spAutoFit/>
          </a:bodyPr>
          <a:lstStyle/>
          <a:p>
            <a:r>
              <a:rPr lang="da-DK" dirty="0" err="1">
                <a:solidFill>
                  <a:srgbClr val="0000FF"/>
                </a:solidFill>
                <a:latin typeface="Consolas" panose="020B0609020204030204" pitchFamily="49" charset="0"/>
              </a:rPr>
              <a:t>namespace</a:t>
            </a:r>
            <a:r>
              <a:rPr lang="da-DK" dirty="0">
                <a:solidFill>
                  <a:srgbClr val="000000"/>
                </a:solidFill>
                <a:latin typeface="Consolas" panose="020B0609020204030204" pitchFamily="49" charset="0"/>
              </a:rPr>
              <a:t> App</a:t>
            </a: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sealed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MainPage</a:t>
            </a:r>
            <a:r>
              <a:rPr lang="en-US" dirty="0">
                <a:solidFill>
                  <a:srgbClr val="000000"/>
                </a:solidFill>
                <a:latin typeface="Consolas" panose="020B0609020204030204" pitchFamily="49" charset="0"/>
              </a:rPr>
              <a:t> : </a:t>
            </a:r>
            <a:r>
              <a:rPr lang="en-US" dirty="0">
                <a:solidFill>
                  <a:srgbClr val="2B91AF"/>
                </a:solidFill>
                <a:latin typeface="Consolas" panose="020B0609020204030204" pitchFamily="49" charset="0"/>
              </a:rPr>
              <a:t>Page</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MainPage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this</a:t>
            </a:r>
            <a:r>
              <a:rPr lang="da-DK" dirty="0" err="1">
                <a:solidFill>
                  <a:srgbClr val="000000"/>
                </a:solidFill>
                <a:latin typeface="Consolas" panose="020B0609020204030204" pitchFamily="49" charset="0"/>
              </a:rPr>
              <a:t>.InitializeComponent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Tree>
    <p:extLst>
      <p:ext uri="{BB962C8B-B14F-4D97-AF65-F5344CB8AC3E}">
        <p14:creationId xmlns:p14="http://schemas.microsoft.com/office/powerpoint/2010/main" val="5259505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844" y="2856393"/>
            <a:ext cx="8778875" cy="1281738"/>
          </a:xfrm>
        </p:spPr>
        <p:txBody>
          <a:bodyPr/>
          <a:lstStyle/>
          <a:p>
            <a:r>
              <a:rPr lang="en-US" sz="8800" dirty="0">
                <a:solidFill>
                  <a:schemeClr val="bg1"/>
                </a:solidFill>
              </a:rPr>
              <a:t>XAML DEMO</a:t>
            </a:r>
            <a:endParaRPr lang="da-DK" sz="8800" dirty="0">
              <a:solidFill>
                <a:schemeClr val="bg1"/>
              </a:solidFill>
            </a:endParaRPr>
          </a:p>
        </p:txBody>
      </p:sp>
    </p:spTree>
    <p:extLst>
      <p:ext uri="{BB962C8B-B14F-4D97-AF65-F5344CB8AC3E}">
        <p14:creationId xmlns:p14="http://schemas.microsoft.com/office/powerpoint/2010/main" val="679522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481620" y="1193066"/>
            <a:ext cx="8503827" cy="1754326"/>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p>
        </p:txBody>
      </p:sp>
      <p:sp>
        <p:nvSpPr>
          <p:cNvPr id="3"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solidFill>
                  <a:schemeClr val="bg1"/>
                </a:solidFill>
              </a:rPr>
              <a:t>XAML + </a:t>
            </a:r>
            <a:r>
              <a:rPr lang="da-DK" dirty="0" err="1">
                <a:solidFill>
                  <a:schemeClr val="bg1"/>
                </a:solidFill>
              </a:rPr>
              <a:t>code-behind</a:t>
            </a:r>
            <a:endParaRPr lang="da-DK" dirty="0">
              <a:solidFill>
                <a:schemeClr val="bg1"/>
              </a:solidFill>
            </a:endParaRPr>
          </a:p>
        </p:txBody>
      </p:sp>
      <p:sp>
        <p:nvSpPr>
          <p:cNvPr id="4" name="Rectangle 3"/>
          <p:cNvSpPr/>
          <p:nvPr/>
        </p:nvSpPr>
        <p:spPr>
          <a:xfrm>
            <a:off x="435900" y="3222945"/>
            <a:ext cx="8595266" cy="3693319"/>
          </a:xfrm>
          <a:prstGeom prst="rect">
            <a:avLst/>
          </a:prstGeom>
        </p:spPr>
        <p:txBody>
          <a:bodyPr wrap="square">
            <a:spAutoFit/>
          </a:bodyPr>
          <a:lstStyle/>
          <a:p>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pic>
        <p:nvPicPr>
          <p:cNvPr id="8" name="Picture 7"/>
          <p:cNvPicPr>
            <a:picLocks noChangeAspect="1"/>
          </p:cNvPicPr>
          <p:nvPr/>
        </p:nvPicPr>
        <p:blipFill>
          <a:blip r:embed="rId3"/>
          <a:stretch>
            <a:fillRect/>
          </a:stretch>
        </p:blipFill>
        <p:spPr>
          <a:xfrm>
            <a:off x="531411" y="1119848"/>
            <a:ext cx="8263740" cy="4754828"/>
          </a:xfrm>
          <a:prstGeom prst="rect">
            <a:avLst/>
          </a:prstGeom>
        </p:spPr>
      </p:pic>
      <p:sp>
        <p:nvSpPr>
          <p:cNvPr id="5" name="Rectangle 4"/>
          <p:cNvSpPr/>
          <p:nvPr/>
        </p:nvSpPr>
        <p:spPr>
          <a:xfrm>
            <a:off x="2925940" y="6546932"/>
            <a:ext cx="6511318" cy="369332"/>
          </a:xfrm>
          <a:prstGeom prst="rect">
            <a:avLst/>
          </a:prstGeom>
        </p:spPr>
        <p:txBody>
          <a:bodyPr wrap="square">
            <a:spAutoFit/>
          </a:bodyPr>
          <a:lstStyle/>
          <a:p>
            <a:r>
              <a:rPr lang="da-DK" dirty="0">
                <a:solidFill>
                  <a:schemeClr val="bg1"/>
                </a:solidFill>
              </a:rPr>
              <a:t>Image source: http://lazergaze.tumblr.com/post/26333564955</a:t>
            </a:r>
          </a:p>
        </p:txBody>
      </p:sp>
    </p:spTree>
    <p:extLst>
      <p:ext uri="{BB962C8B-B14F-4D97-AF65-F5344CB8AC3E}">
        <p14:creationId xmlns:p14="http://schemas.microsoft.com/office/powerpoint/2010/main" val="2369290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8b529f77-48ab-4581-b468-93f09345b8aa"/>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17354</TotalTime>
  <Words>2371</Words>
  <Application>Microsoft Office PowerPoint</Application>
  <PresentationFormat>Custom</PresentationFormat>
  <Paragraphs>177</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Consolas</vt:lpstr>
      <vt:lpstr>Segoe UI</vt:lpstr>
      <vt:lpstr>Segoe UI Light</vt:lpstr>
      <vt:lpstr>Wingdings</vt:lpstr>
      <vt:lpstr>MSVID_White_4x3_2012-08-18</vt:lpstr>
      <vt:lpstr>Apps and XAML,  UWP and Xamarin.Forms</vt:lpstr>
      <vt:lpstr>Agenda</vt:lpstr>
      <vt:lpstr>PowerPoint Presentation</vt:lpstr>
      <vt:lpstr>XAML</vt:lpstr>
      <vt:lpstr>PowerPoint Presentation</vt:lpstr>
      <vt:lpstr>PowerPoint Presentation</vt:lpstr>
      <vt:lpstr>PowerPoint Presentation</vt:lpstr>
      <vt:lpstr>XAML DEMO</vt:lpstr>
      <vt:lpstr>PowerPoint Presentation</vt:lpstr>
      <vt:lpstr>The Model-View-ViewModel Pattern</vt:lpstr>
      <vt:lpstr>MVVM</vt:lpstr>
      <vt:lpstr>MVVM DEMO</vt:lpstr>
      <vt:lpstr>MVVM: Pieces of the puzzle</vt:lpstr>
      <vt:lpstr>MVVM: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127</cp:revision>
  <dcterms:created xsi:type="dcterms:W3CDTF">2012-05-22T07:38:31Z</dcterms:created>
  <dcterms:modified xsi:type="dcterms:W3CDTF">2018-11-07T19:33:18Z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2017-10-29T10:11:13.2146586Z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