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14"/>
  </p:notesMasterIdLst>
  <p:handoutMasterIdLst>
    <p:handoutMasterId r:id="rId15"/>
  </p:handoutMasterIdLst>
  <p:sldIdLst>
    <p:sldId id="2076138457" r:id="rId2"/>
    <p:sldId id="2076138514" r:id="rId3"/>
    <p:sldId id="1704" r:id="rId4"/>
    <p:sldId id="2076138524" r:id="rId5"/>
    <p:sldId id="2076138526" r:id="rId6"/>
    <p:sldId id="2076138525" r:id="rId7"/>
    <p:sldId id="1678" r:id="rId8"/>
    <p:sldId id="2076138523" r:id="rId9"/>
    <p:sldId id="2076138522" r:id="rId10"/>
    <p:sldId id="1700" r:id="rId11"/>
    <p:sldId id="1702" r:id="rId12"/>
    <p:sldId id="2076138521"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80F"/>
    <a:srgbClr val="000000"/>
    <a:srgbClr val="B6F2F2"/>
    <a:srgbClr val="FFFFFF"/>
    <a:srgbClr val="50E6FF"/>
    <a:srgbClr val="2F2F2F"/>
    <a:srgbClr val="666666"/>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6242" autoAdjust="0"/>
  </p:normalViewPr>
  <p:slideViewPr>
    <p:cSldViewPr snapToGrid="0">
      <p:cViewPr varScale="1">
        <p:scale>
          <a:sx n="110" d="100"/>
          <a:sy n="110" d="100"/>
        </p:scale>
        <p:origin x="78" y="114"/>
      </p:cViewPr>
      <p:guideLst>
        <p:guide orient="horz" pos="640"/>
        <p:guide pos="3840"/>
      </p:guideLst>
    </p:cSldViewPr>
  </p:slideViewPr>
  <p:outlineViewPr>
    <p:cViewPr>
      <p:scale>
        <a:sx n="33" d="100"/>
        <a:sy n="33" d="100"/>
      </p:scale>
      <p:origin x="0" y="-26628"/>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11/18/2021 11:30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11/18/2021 11:30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1166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5084474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0"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 id="2147485408" r:id="rId1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xml.rels><?xml version="1.0" encoding="UTF-8" standalone="yes"?>
<Relationships xmlns="http://schemas.openxmlformats.org/package/2006/relationships"><Relationship Id="rId3" Type="http://schemas.openxmlformats.org/officeDocument/2006/relationships/hyperlink" Target="https://www.quelledergnade.de/deutsch/agenda/" TargetMode="External"/><Relationship Id="rId2" Type="http://schemas.openxmlformats.org/officeDocument/2006/relationships/image" Target="../media/image23.jpg"/><Relationship Id="rId1" Type="http://schemas.openxmlformats.org/officeDocument/2006/relationships/slideLayout" Target="../slideLayouts/slideLayout46.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3" Type="http://schemas.openxmlformats.org/officeDocument/2006/relationships/hyperlink" Target="http://lazergaze.tumblr.com/post/26333564955" TargetMode="External"/><Relationship Id="rId2" Type="http://schemas.openxmlformats.org/officeDocument/2006/relationships/image" Target="../media/image26.gi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588963"/>
            <a:ext cx="4158362" cy="2535236"/>
          </a:xfrm>
        </p:spPr>
        <p:txBody>
          <a:bodyPr wrap="square" anchor="b">
            <a:normAutofit/>
          </a:bodyPr>
          <a:lstStyle/>
          <a:p>
            <a:pPr>
              <a:lnSpc>
                <a:spcPct val="90000"/>
              </a:lnSpc>
            </a:pPr>
            <a:r>
              <a:rPr lang="en-US" noProof="0" dirty="0"/>
              <a:t>Security</a:t>
            </a:r>
            <a:endParaRPr lang="en-US" baseline="30000" noProof="0" dirty="0"/>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0"/>
          </p:nvPr>
        </p:nvSpPr>
        <p:spPr>
          <a:xfrm>
            <a:off x="584200" y="3535540"/>
            <a:ext cx="4162425" cy="2733497"/>
          </a:xfrm>
        </p:spPr>
        <p:txBody>
          <a:bodyPr wrap="square">
            <a:normAutofit/>
          </a:bodyPr>
          <a:lstStyle/>
          <a:p>
            <a:r>
              <a:rPr lang="en-US" noProof="0" dirty="0"/>
              <a:t>Rasmus Lystrøm</a:t>
            </a:r>
          </a:p>
          <a:p>
            <a:r>
              <a:rPr lang="en-US" noProof="0" dirty="0"/>
              <a:t>Associate Professor</a:t>
            </a:r>
          </a:p>
          <a:p>
            <a:r>
              <a:rPr lang="en-US" noProof="0" dirty="0"/>
              <a:t>ITU</a:t>
            </a:r>
          </a:p>
        </p:txBody>
      </p:sp>
      <p:sp>
        <p:nvSpPr>
          <p:cNvPr id="5" name="Picture Placeholder 4">
            <a:extLst>
              <a:ext uri="{FF2B5EF4-FFF2-40B4-BE49-F238E27FC236}">
                <a16:creationId xmlns:a16="http://schemas.microsoft.com/office/drawing/2014/main" id="{B918E0D8-F9E3-4835-BC42-17AA988E8799}"/>
              </a:ext>
            </a:extLst>
          </p:cNvPr>
          <p:cNvSpPr>
            <a:spLocks noGrp="1"/>
          </p:cNvSpPr>
          <p:nvPr>
            <p:ph type="pic" sz="quarter" idx="11"/>
          </p:nvPr>
        </p:nvSpPr>
        <p:spPr/>
      </p:sp>
    </p:spTree>
    <p:extLst>
      <p:ext uri="{BB962C8B-B14F-4D97-AF65-F5344CB8AC3E}">
        <p14:creationId xmlns:p14="http://schemas.microsoft.com/office/powerpoint/2010/main" val="11118584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Security in ASP.NET Core Web API</a:t>
            </a:r>
            <a:endParaRPr lang="LID4096" dirty="0"/>
          </a:p>
        </p:txBody>
      </p:sp>
      <p:sp>
        <p:nvSpPr>
          <p:cNvPr id="2" name="Text Placeholder 1">
            <a:extLst>
              <a:ext uri="{FF2B5EF4-FFF2-40B4-BE49-F238E27FC236}">
                <a16:creationId xmlns:a16="http://schemas.microsoft.com/office/drawing/2014/main" id="{E9689ED7-43CA-4362-AB82-25881A4898FE}"/>
              </a:ext>
            </a:extLst>
          </p:cNvPr>
          <p:cNvSpPr>
            <a:spLocks noGrp="1"/>
          </p:cNvSpPr>
          <p:nvPr>
            <p:ph type="body" sz="quarter" idx="12"/>
          </p:nvPr>
        </p:nvSpPr>
        <p:spPr/>
        <p:txBody>
          <a:bodyPr/>
          <a:lstStyle/>
          <a:p>
            <a:r>
              <a:rPr lang="en-US" dirty="0"/>
              <a:t>Demo</a:t>
            </a:r>
            <a:endParaRPr lang="da-DK" dirty="0"/>
          </a:p>
        </p:txBody>
      </p:sp>
    </p:spTree>
    <p:extLst>
      <p:ext uri="{BB962C8B-B14F-4D97-AF65-F5344CB8AC3E}">
        <p14:creationId xmlns:p14="http://schemas.microsoft.com/office/powerpoint/2010/main" val="72689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Security in </a:t>
            </a:r>
            <a:r>
              <a:rPr lang="da-DK" dirty="0" err="1"/>
              <a:t>Blazor</a:t>
            </a:r>
            <a:endParaRPr lang="LID4096" dirty="0"/>
          </a:p>
        </p:txBody>
      </p:sp>
      <p:sp>
        <p:nvSpPr>
          <p:cNvPr id="2" name="Text Placeholder 1">
            <a:extLst>
              <a:ext uri="{FF2B5EF4-FFF2-40B4-BE49-F238E27FC236}">
                <a16:creationId xmlns:a16="http://schemas.microsoft.com/office/drawing/2014/main" id="{E9689ED7-43CA-4362-AB82-25881A4898FE}"/>
              </a:ext>
            </a:extLst>
          </p:cNvPr>
          <p:cNvSpPr>
            <a:spLocks noGrp="1"/>
          </p:cNvSpPr>
          <p:nvPr>
            <p:ph type="body" sz="quarter" idx="12"/>
          </p:nvPr>
        </p:nvSpPr>
        <p:spPr/>
        <p:txBody>
          <a:bodyPr/>
          <a:lstStyle/>
          <a:p>
            <a:r>
              <a:rPr lang="en-US" dirty="0"/>
              <a:t>Demo</a:t>
            </a:r>
            <a:endParaRPr lang="da-DK" dirty="0"/>
          </a:p>
        </p:txBody>
      </p:sp>
    </p:spTree>
    <p:extLst>
      <p:ext uri="{BB962C8B-B14F-4D97-AF65-F5344CB8AC3E}">
        <p14:creationId xmlns:p14="http://schemas.microsoft.com/office/powerpoint/2010/main" val="258691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C9F9A3-AA81-4DEC-8AFB-272F43670236}"/>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5619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ncil on a piece of paper&#10;&#10;Description automatically generated with medium confidence">
            <a:extLst>
              <a:ext uri="{FF2B5EF4-FFF2-40B4-BE49-F238E27FC236}">
                <a16:creationId xmlns:a16="http://schemas.microsoft.com/office/drawing/2014/main" id="{1ABFD933-2F81-46D6-A8CF-E96873320AB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1176" b="33785"/>
          <a:stretch/>
        </p:blipFill>
        <p:spPr>
          <a:xfrm>
            <a:off x="0" y="-106832"/>
            <a:ext cx="12191999" cy="6964832"/>
          </a:xfrm>
          <a:prstGeom prst="rect">
            <a:avLst/>
          </a:prstGeom>
          <a:noFill/>
        </p:spPr>
      </p:pic>
      <p:sp>
        <p:nvSpPr>
          <p:cNvPr id="5" name="Title 4">
            <a:extLst>
              <a:ext uri="{FF2B5EF4-FFF2-40B4-BE49-F238E27FC236}">
                <a16:creationId xmlns:a16="http://schemas.microsoft.com/office/drawing/2014/main" id="{142EE401-AC4D-4251-8214-E1246F6CC9E3}"/>
              </a:ext>
            </a:extLst>
          </p:cNvPr>
          <p:cNvSpPr>
            <a:spLocks noGrp="1"/>
          </p:cNvSpPr>
          <p:nvPr>
            <p:ph type="title" idx="4294967295"/>
          </p:nvPr>
        </p:nvSpPr>
        <p:spPr>
          <a:xfrm>
            <a:off x="584200" y="457200"/>
            <a:ext cx="4416425" cy="553998"/>
          </a:xfrm>
        </p:spPr>
        <p:txBody>
          <a:bodyPr wrap="square" anchor="t">
            <a:normAutofit/>
          </a:bodyPr>
          <a:lstStyle/>
          <a:p>
            <a:r>
              <a:rPr lang="en-US" noProof="0" dirty="0"/>
              <a:t>Agenda</a:t>
            </a:r>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1"/>
          </p:nvPr>
        </p:nvSpPr>
        <p:spPr>
          <a:xfrm>
            <a:off x="584200" y="1436688"/>
            <a:ext cx="5411486" cy="4049712"/>
          </a:xfrm>
        </p:spPr>
        <p:txBody>
          <a:bodyPr wrap="square">
            <a:normAutofit/>
          </a:bodyPr>
          <a:lstStyle/>
          <a:p>
            <a:r>
              <a:rPr lang="en-US" dirty="0"/>
              <a:t>Security</a:t>
            </a:r>
          </a:p>
          <a:p>
            <a:r>
              <a:rPr lang="en-US" dirty="0"/>
              <a:t>ASP.NET Core Web API</a:t>
            </a:r>
          </a:p>
          <a:p>
            <a:r>
              <a:rPr lang="en-US" dirty="0" err="1"/>
              <a:t>Blazor</a:t>
            </a:r>
            <a:endParaRPr lang="en-US" dirty="0"/>
          </a:p>
        </p:txBody>
      </p:sp>
      <p:sp>
        <p:nvSpPr>
          <p:cNvPr id="12" name="TextBox 11">
            <a:extLst>
              <a:ext uri="{FF2B5EF4-FFF2-40B4-BE49-F238E27FC236}">
                <a16:creationId xmlns:a16="http://schemas.microsoft.com/office/drawing/2014/main" id="{0FCD991C-C174-4CF3-A5B0-C992EB49D0F8}"/>
              </a:ext>
            </a:extLst>
          </p:cNvPr>
          <p:cNvSpPr txBox="1"/>
          <p:nvPr/>
        </p:nvSpPr>
        <p:spPr>
          <a:xfrm>
            <a:off x="9581417" y="7188608"/>
            <a:ext cx="2511906" cy="107722"/>
          </a:xfrm>
          <a:prstGeom prst="rect">
            <a:avLst/>
          </a:prstGeom>
          <a:solidFill>
            <a:srgbClr val="000000"/>
          </a:solidFill>
        </p:spPr>
        <p:txBody>
          <a:bodyPr wrap="none" lIns="0" tIns="0" rIns="0" bIns="0" rtlCol="0">
            <a:spAutoFit/>
          </a:bodyPr>
          <a:lstStyle/>
          <a:p>
            <a:pPr algn="r">
              <a:spcAft>
                <a:spcPts val="600"/>
              </a:spcAft>
            </a:pPr>
            <a:r>
              <a:rPr lang="LID4096" sz="700" dirty="0">
                <a:solidFill>
                  <a:srgbClr val="FFFFFF"/>
                </a:solidFill>
                <a:hlinkClick r:id="rId3" tooltip="https://www.quelledergnade.de/deutsch/agenda/">
                  <a:extLst>
                    <a:ext uri="{A12FA001-AC4F-418D-AE19-62706E023703}">
                      <ahyp:hlinkClr xmlns:ahyp="http://schemas.microsoft.com/office/drawing/2018/hyperlinkcolor" val="tx"/>
                    </a:ext>
                  </a:extLst>
                </a:hlinkClick>
              </a:rPr>
              <a:t>This Photo</a:t>
            </a:r>
            <a:r>
              <a:rPr lang="LID4096" sz="700" dirty="0">
                <a:solidFill>
                  <a:srgbClr val="FFFFFF"/>
                </a:solidFill>
              </a:rPr>
              <a:t> by Unknown Author is licensed under </a:t>
            </a:r>
            <a:r>
              <a:rPr lang="LID4096"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LID4096" sz="700" dirty="0">
              <a:solidFill>
                <a:srgbClr val="FFFFFF"/>
              </a:solidFill>
            </a:endParaRPr>
          </a:p>
        </p:txBody>
      </p:sp>
    </p:spTree>
    <p:extLst>
      <p:ext uri="{BB962C8B-B14F-4D97-AF65-F5344CB8AC3E}">
        <p14:creationId xmlns:p14="http://schemas.microsoft.com/office/powerpoint/2010/main" val="23029806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Security</a:t>
            </a:r>
            <a:endParaRPr lang="LID4096" dirty="0"/>
          </a:p>
        </p:txBody>
      </p:sp>
    </p:spTree>
    <p:extLst>
      <p:ext uri="{BB962C8B-B14F-4D97-AF65-F5344CB8AC3E}">
        <p14:creationId xmlns:p14="http://schemas.microsoft.com/office/powerpoint/2010/main" val="59932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4E62-7364-4213-890B-8FFF634FD79D}"/>
              </a:ext>
            </a:extLst>
          </p:cNvPr>
          <p:cNvSpPr>
            <a:spLocks noGrp="1"/>
          </p:cNvSpPr>
          <p:nvPr>
            <p:ph type="title"/>
          </p:nvPr>
        </p:nvSpPr>
        <p:spPr/>
        <p:txBody>
          <a:bodyPr/>
          <a:lstStyle/>
          <a:p>
            <a:r>
              <a:rPr lang="en-US" dirty="0"/>
              <a:t>Authentication Options</a:t>
            </a:r>
          </a:p>
        </p:txBody>
      </p:sp>
      <p:sp>
        <p:nvSpPr>
          <p:cNvPr id="3" name="Text Placeholder 2">
            <a:extLst>
              <a:ext uri="{FF2B5EF4-FFF2-40B4-BE49-F238E27FC236}">
                <a16:creationId xmlns:a16="http://schemas.microsoft.com/office/drawing/2014/main" id="{ABAF538F-55AA-4113-AA58-76CC9E2EEAC5}"/>
              </a:ext>
            </a:extLst>
          </p:cNvPr>
          <p:cNvSpPr>
            <a:spLocks noGrp="1"/>
          </p:cNvSpPr>
          <p:nvPr>
            <p:ph type="body" sz="quarter" idx="10"/>
          </p:nvPr>
        </p:nvSpPr>
        <p:spPr>
          <a:xfrm>
            <a:off x="586390" y="1434370"/>
            <a:ext cx="11018520" cy="1982081"/>
          </a:xfrm>
        </p:spPr>
        <p:txBody>
          <a:bodyPr/>
          <a:lstStyle/>
          <a:p>
            <a:r>
              <a:rPr lang="en-US" dirty="0"/>
              <a:t>(None)</a:t>
            </a:r>
          </a:p>
          <a:p>
            <a:r>
              <a:rPr lang="en-US" dirty="0"/>
              <a:t>(Individual User Accounts)</a:t>
            </a:r>
          </a:p>
          <a:p>
            <a:r>
              <a:rPr lang="en-US" dirty="0"/>
              <a:t>Azure Active Directory </a:t>
            </a:r>
          </a:p>
          <a:p>
            <a:r>
              <a:rPr lang="en-US" dirty="0"/>
              <a:t>(Windows)</a:t>
            </a:r>
          </a:p>
        </p:txBody>
      </p:sp>
    </p:spTree>
    <p:extLst>
      <p:ext uri="{BB962C8B-B14F-4D97-AF65-F5344CB8AC3E}">
        <p14:creationId xmlns:p14="http://schemas.microsoft.com/office/powerpoint/2010/main" val="28416503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5AA6-7721-42AE-8ACC-7ABFFBF76518}"/>
              </a:ext>
            </a:extLst>
          </p:cNvPr>
          <p:cNvSpPr>
            <a:spLocks noGrp="1"/>
          </p:cNvSpPr>
          <p:nvPr>
            <p:ph type="title"/>
          </p:nvPr>
        </p:nvSpPr>
        <p:spPr/>
        <p:txBody>
          <a:bodyPr/>
          <a:lstStyle/>
          <a:p>
            <a:r>
              <a:rPr lang="en-US" dirty="0"/>
              <a:t>Azure Active Directory (</a:t>
            </a:r>
            <a:r>
              <a:rPr lang="en-US" dirty="0" err="1"/>
              <a:t>AzureAD</a:t>
            </a:r>
            <a:r>
              <a:rPr lang="en-US" dirty="0"/>
              <a:t>/AAD)</a:t>
            </a:r>
          </a:p>
        </p:txBody>
      </p:sp>
      <p:sp>
        <p:nvSpPr>
          <p:cNvPr id="3" name="Text Placeholder 2">
            <a:extLst>
              <a:ext uri="{FF2B5EF4-FFF2-40B4-BE49-F238E27FC236}">
                <a16:creationId xmlns:a16="http://schemas.microsoft.com/office/drawing/2014/main" id="{F3544BCD-8D1E-49BF-BBF5-E67D95C27C28}"/>
              </a:ext>
            </a:extLst>
          </p:cNvPr>
          <p:cNvSpPr>
            <a:spLocks noGrp="1"/>
          </p:cNvSpPr>
          <p:nvPr>
            <p:ph type="body" sz="quarter" idx="10"/>
          </p:nvPr>
        </p:nvSpPr>
        <p:spPr>
          <a:xfrm>
            <a:off x="586390" y="1434370"/>
            <a:ext cx="11018520" cy="2339102"/>
          </a:xfrm>
        </p:spPr>
        <p:txBody>
          <a:bodyPr/>
          <a:lstStyle/>
          <a:p>
            <a:r>
              <a:rPr lang="en-US" sz="2000" dirty="0"/>
              <a:t>Azure Active Directory (Azure AD) is Microsoft’s cloud-based identity and access management service, which helps your employees sign in and access resources in:</a:t>
            </a:r>
          </a:p>
          <a:p>
            <a:endParaRPr lang="en-US" sz="2000" dirty="0"/>
          </a:p>
          <a:p>
            <a:pPr marL="457200" indent="-457200">
              <a:buFont typeface="Arial" panose="020B0604020202020204" pitchFamily="34" charset="0"/>
              <a:buChar char="•"/>
            </a:pPr>
            <a:r>
              <a:rPr lang="en-US" sz="2000" dirty="0"/>
              <a:t>External resources, such as Microsoft 365, the Azure portal, and thousands of other SaaS applications.</a:t>
            </a:r>
          </a:p>
          <a:p>
            <a:pPr marL="457200" indent="-457200">
              <a:buFont typeface="Arial" panose="020B0604020202020204" pitchFamily="34" charset="0"/>
              <a:buChar char="•"/>
            </a:pPr>
            <a:r>
              <a:rPr lang="en-US" sz="2000" dirty="0"/>
              <a:t>Internal resources, such as apps on your corporate network and intranet, along with any cloud apps developed by your own organization. </a:t>
            </a:r>
          </a:p>
        </p:txBody>
      </p:sp>
      <p:pic>
        <p:nvPicPr>
          <p:cNvPr id="5" name="Picture 4">
            <a:extLst>
              <a:ext uri="{FF2B5EF4-FFF2-40B4-BE49-F238E27FC236}">
                <a16:creationId xmlns:a16="http://schemas.microsoft.com/office/drawing/2014/main" id="{B5C5B5FF-726F-4C69-9663-B2F9588158D1}"/>
              </a:ext>
            </a:extLst>
          </p:cNvPr>
          <p:cNvPicPr>
            <a:picLocks noChangeAspect="1"/>
          </p:cNvPicPr>
          <p:nvPr/>
        </p:nvPicPr>
        <p:blipFill>
          <a:blip r:embed="rId2"/>
          <a:stretch>
            <a:fillRect/>
          </a:stretch>
        </p:blipFill>
        <p:spPr>
          <a:xfrm>
            <a:off x="736443" y="4092476"/>
            <a:ext cx="10719114" cy="2308324"/>
          </a:xfrm>
          <a:prstGeom prst="rect">
            <a:avLst/>
          </a:prstGeom>
        </p:spPr>
      </p:pic>
    </p:spTree>
    <p:extLst>
      <p:ext uri="{BB962C8B-B14F-4D97-AF65-F5344CB8AC3E}">
        <p14:creationId xmlns:p14="http://schemas.microsoft.com/office/powerpoint/2010/main" val="25595987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77E5-A584-4532-954C-9F456A022938}"/>
              </a:ext>
            </a:extLst>
          </p:cNvPr>
          <p:cNvSpPr>
            <a:spLocks noGrp="1"/>
          </p:cNvSpPr>
          <p:nvPr>
            <p:ph type="title"/>
          </p:nvPr>
        </p:nvSpPr>
        <p:spPr/>
        <p:txBody>
          <a:bodyPr/>
          <a:lstStyle/>
          <a:p>
            <a:r>
              <a:rPr lang="en-US" dirty="0"/>
              <a:t>Azure AD B2C</a:t>
            </a:r>
          </a:p>
        </p:txBody>
      </p:sp>
      <p:sp>
        <p:nvSpPr>
          <p:cNvPr id="3" name="Text Placeholder 2">
            <a:extLst>
              <a:ext uri="{FF2B5EF4-FFF2-40B4-BE49-F238E27FC236}">
                <a16:creationId xmlns:a16="http://schemas.microsoft.com/office/drawing/2014/main" id="{2AA8820E-A91D-46A0-A6D4-3CD58B2FE9CD}"/>
              </a:ext>
            </a:extLst>
          </p:cNvPr>
          <p:cNvSpPr>
            <a:spLocks noGrp="1"/>
          </p:cNvSpPr>
          <p:nvPr>
            <p:ph type="body" sz="quarter" idx="10"/>
          </p:nvPr>
        </p:nvSpPr>
        <p:spPr/>
        <p:txBody>
          <a:bodyPr/>
          <a:lstStyle/>
          <a:p>
            <a:endParaRPr lang="en-US" dirty="0"/>
          </a:p>
        </p:txBody>
      </p:sp>
      <p:pic>
        <p:nvPicPr>
          <p:cNvPr id="5" name="Picture 4">
            <a:extLst>
              <a:ext uri="{FF2B5EF4-FFF2-40B4-BE49-F238E27FC236}">
                <a16:creationId xmlns:a16="http://schemas.microsoft.com/office/drawing/2014/main" id="{4EB97E60-91E8-480B-9DE2-D12E2AA590F0}"/>
              </a:ext>
            </a:extLst>
          </p:cNvPr>
          <p:cNvPicPr>
            <a:picLocks noChangeAspect="1"/>
          </p:cNvPicPr>
          <p:nvPr/>
        </p:nvPicPr>
        <p:blipFill>
          <a:blip r:embed="rId2"/>
          <a:stretch>
            <a:fillRect/>
          </a:stretch>
        </p:blipFill>
        <p:spPr>
          <a:xfrm>
            <a:off x="9283337" y="1434370"/>
            <a:ext cx="2321573" cy="4966552"/>
          </a:xfrm>
          <a:prstGeom prst="rect">
            <a:avLst/>
          </a:prstGeom>
        </p:spPr>
      </p:pic>
    </p:spTree>
    <p:extLst>
      <p:ext uri="{BB962C8B-B14F-4D97-AF65-F5344CB8AC3E}">
        <p14:creationId xmlns:p14="http://schemas.microsoft.com/office/powerpoint/2010/main" val="1574251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EAF5-5769-459E-87C7-82D101A64058}"/>
              </a:ext>
            </a:extLst>
          </p:cNvPr>
          <p:cNvSpPr>
            <a:spLocks noGrp="1"/>
          </p:cNvSpPr>
          <p:nvPr>
            <p:ph type="title"/>
          </p:nvPr>
        </p:nvSpPr>
        <p:spPr/>
        <p:txBody>
          <a:bodyPr/>
          <a:lstStyle/>
          <a:p>
            <a:r>
              <a:rPr lang="en-US" dirty="0"/>
              <a:t>Authentication and Authorization options</a:t>
            </a:r>
          </a:p>
        </p:txBody>
      </p:sp>
      <p:sp>
        <p:nvSpPr>
          <p:cNvPr id="3" name="Text Placeholder 2">
            <a:extLst>
              <a:ext uri="{FF2B5EF4-FFF2-40B4-BE49-F238E27FC236}">
                <a16:creationId xmlns:a16="http://schemas.microsoft.com/office/drawing/2014/main" id="{C59E4799-348A-4E99-912A-079E93FA746C}"/>
              </a:ext>
            </a:extLst>
          </p:cNvPr>
          <p:cNvSpPr>
            <a:spLocks noGrp="1"/>
          </p:cNvSpPr>
          <p:nvPr>
            <p:ph type="body" sz="quarter" idx="10"/>
          </p:nvPr>
        </p:nvSpPr>
        <p:spPr>
          <a:xfrm>
            <a:off x="586390" y="1434370"/>
            <a:ext cx="11018520" cy="5084469"/>
          </a:xfrm>
        </p:spPr>
        <p:txBody>
          <a:bodyPr/>
          <a:lstStyle/>
          <a:p>
            <a:r>
              <a:rPr lang="en-US" dirty="0"/>
              <a:t>(None)</a:t>
            </a:r>
          </a:p>
          <a:p>
            <a:r>
              <a:rPr lang="en-US" dirty="0"/>
              <a:t>(Individual User Accounts)</a:t>
            </a:r>
          </a:p>
          <a:p>
            <a:r>
              <a:rPr lang="en-US" dirty="0"/>
              <a:t>Microsoft identity platform</a:t>
            </a:r>
          </a:p>
          <a:p>
            <a:pPr marL="457200" indent="-457200">
              <a:buFont typeface="Arial" panose="020B0604020202020204" pitchFamily="34" charset="0"/>
              <a:buChar char="•"/>
            </a:pPr>
            <a:r>
              <a:rPr lang="en-US" dirty="0"/>
              <a:t>Azure Active Directory</a:t>
            </a:r>
          </a:p>
          <a:p>
            <a:r>
              <a:rPr lang="en-US" dirty="0"/>
              <a:t>Work or School Accounts (Azure Active Directory)</a:t>
            </a:r>
          </a:p>
          <a:p>
            <a:r>
              <a:rPr lang="en-US" dirty="0"/>
              <a:t>Windows Authentication (AD)</a:t>
            </a:r>
          </a:p>
          <a:p>
            <a:endParaRPr lang="en-US" dirty="0"/>
          </a:p>
          <a:p>
            <a:r>
              <a:rPr lang="en-US" dirty="0"/>
              <a:t>Azure App Service Authentication (easyauth.dll)</a:t>
            </a:r>
          </a:p>
          <a:p>
            <a:endParaRPr lang="en-US" dirty="0"/>
          </a:p>
          <a:p>
            <a:r>
              <a:rPr lang="en-US" dirty="0"/>
              <a:t>Don’t write your own security layer</a:t>
            </a:r>
            <a:r>
              <a:rPr lang="da-DK" dirty="0"/>
              <a:t>!</a:t>
            </a:r>
            <a:endParaRPr lang="en-US" dirty="0"/>
          </a:p>
        </p:txBody>
      </p:sp>
    </p:spTree>
    <p:extLst>
      <p:ext uri="{BB962C8B-B14F-4D97-AF65-F5344CB8AC3E}">
        <p14:creationId xmlns:p14="http://schemas.microsoft.com/office/powerpoint/2010/main" val="22698676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82B9EA-13F0-4728-A1BF-BB423FFFFC03}"/>
              </a:ext>
            </a:extLst>
          </p:cNvPr>
          <p:cNvSpPr>
            <a:spLocks noGrp="1"/>
          </p:cNvSpPr>
          <p:nvPr>
            <p:ph type="title"/>
          </p:nvPr>
        </p:nvSpPr>
        <p:spPr/>
        <p:txBody>
          <a:bodyPr/>
          <a:lstStyle/>
          <a:p>
            <a:r>
              <a:rPr lang="en-US" dirty="0">
                <a:solidFill>
                  <a:schemeClr val="bg1"/>
                </a:solidFill>
              </a:rPr>
              <a:t>Configure App Registration</a:t>
            </a:r>
          </a:p>
        </p:txBody>
      </p:sp>
      <p:sp>
        <p:nvSpPr>
          <p:cNvPr id="3" name="Text Placeholder 2">
            <a:extLst>
              <a:ext uri="{FF2B5EF4-FFF2-40B4-BE49-F238E27FC236}">
                <a16:creationId xmlns:a16="http://schemas.microsoft.com/office/drawing/2014/main" id="{A170B541-5579-4CC2-9F20-EF2249ABD28B}"/>
              </a:ext>
            </a:extLst>
          </p:cNvPr>
          <p:cNvSpPr>
            <a:spLocks noGrp="1"/>
          </p:cNvSpPr>
          <p:nvPr>
            <p:ph type="body" sz="quarter" idx="10"/>
          </p:nvPr>
        </p:nvSpPr>
        <p:spPr>
          <a:xfrm>
            <a:off x="588263" y="1436688"/>
            <a:ext cx="11018520" cy="215444"/>
          </a:xfrm>
        </p:spPr>
        <p:txBody>
          <a:bodyPr/>
          <a:lstStyle/>
          <a:p>
            <a:endParaRPr lang="de-DE" sz="1400" b="0" dirty="0">
              <a:solidFill>
                <a:srgbClr val="D4D4D4"/>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9203474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B6E629-7E0D-4E8A-9AFE-A2F83F38CC24}"/>
              </a:ext>
            </a:extLst>
          </p:cNvPr>
          <p:cNvPicPr>
            <a:picLocks noChangeAspect="1"/>
          </p:cNvPicPr>
          <p:nvPr/>
        </p:nvPicPr>
        <p:blipFill>
          <a:blip r:embed="rId2"/>
          <a:stretch>
            <a:fillRect/>
          </a:stretch>
        </p:blipFill>
        <p:spPr>
          <a:xfrm>
            <a:off x="0" y="0"/>
            <a:ext cx="12192000" cy="7015088"/>
          </a:xfrm>
          <a:prstGeom prst="rect">
            <a:avLst/>
          </a:prstGeom>
        </p:spPr>
      </p:pic>
      <p:sp>
        <p:nvSpPr>
          <p:cNvPr id="6" name="Rectangle 5">
            <a:extLst>
              <a:ext uri="{FF2B5EF4-FFF2-40B4-BE49-F238E27FC236}">
                <a16:creationId xmlns:a16="http://schemas.microsoft.com/office/drawing/2014/main" id="{03A7803A-7B20-444A-86A8-BE3408488F85}"/>
              </a:ext>
            </a:extLst>
          </p:cNvPr>
          <p:cNvSpPr/>
          <p:nvPr/>
        </p:nvSpPr>
        <p:spPr>
          <a:xfrm>
            <a:off x="5853635" y="6353892"/>
            <a:ext cx="6511318" cy="369332"/>
          </a:xfrm>
          <a:prstGeom prst="rect">
            <a:avLst/>
          </a:prstGeom>
        </p:spPr>
        <p:txBody>
          <a:bodyPr wrap="square">
            <a:spAutoFit/>
          </a:bodyPr>
          <a:lstStyle/>
          <a:p>
            <a:r>
              <a:rPr lang="da-DK" dirty="0">
                <a:solidFill>
                  <a:schemeClr val="bg1"/>
                </a:solidFill>
              </a:rPr>
              <a:t>Image source: </a:t>
            </a:r>
            <a:r>
              <a:rPr lang="da-DK" dirty="0">
                <a:hlinkClick r:id="rId3"/>
              </a:rPr>
              <a:t>http://lazergaze.tumblr.com/post/26333564955</a:t>
            </a:r>
            <a:r>
              <a:rPr lang="da-DK" dirty="0"/>
              <a:t> </a:t>
            </a:r>
          </a:p>
        </p:txBody>
      </p:sp>
    </p:spTree>
    <p:extLst>
      <p:ext uri="{BB962C8B-B14F-4D97-AF65-F5344CB8AC3E}">
        <p14:creationId xmlns:p14="http://schemas.microsoft.com/office/powerpoint/2010/main" val="2091330257"/>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203</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Cascadia Code</vt:lpstr>
      <vt:lpstr>Consolas</vt:lpstr>
      <vt:lpstr>Segoe UI</vt:lpstr>
      <vt:lpstr>Segoe UI Semibold</vt:lpstr>
      <vt:lpstr>Wingdings</vt:lpstr>
      <vt:lpstr>White Template</vt:lpstr>
      <vt:lpstr>Security</vt:lpstr>
      <vt:lpstr>Agenda</vt:lpstr>
      <vt:lpstr>Security</vt:lpstr>
      <vt:lpstr>Authentication Options</vt:lpstr>
      <vt:lpstr>Azure Active Directory (AzureAD/AAD)</vt:lpstr>
      <vt:lpstr>Azure AD B2C</vt:lpstr>
      <vt:lpstr>Authentication and Authorization options</vt:lpstr>
      <vt:lpstr>Configure App Registration</vt:lpstr>
      <vt:lpstr>PowerPoint Presentation</vt:lpstr>
      <vt:lpstr>Security in ASP.NET Core Web API</vt:lpstr>
      <vt:lpstr>Security in Blazor</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234</cp:revision>
  <dcterms:created xsi:type="dcterms:W3CDTF">2021-09-02T18:23:40Z</dcterms:created>
  <dcterms:modified xsi:type="dcterms:W3CDTF">2021-11-18T15:24:25Z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