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1"/>
  </p:sldMasterIdLst>
  <p:notesMasterIdLst>
    <p:notesMasterId r:id="rId13"/>
  </p:notesMasterIdLst>
  <p:handoutMasterIdLst>
    <p:handoutMasterId r:id="rId14"/>
  </p:handoutMasterIdLst>
  <p:sldIdLst>
    <p:sldId id="1663" r:id="rId2"/>
    <p:sldId id="1664" r:id="rId3"/>
    <p:sldId id="1666" r:id="rId4"/>
    <p:sldId id="1667" r:id="rId5"/>
    <p:sldId id="1671" r:id="rId6"/>
    <p:sldId id="1669" r:id="rId7"/>
    <p:sldId id="1684" r:id="rId8"/>
    <p:sldId id="1685" r:id="rId9"/>
    <p:sldId id="1670" r:id="rId10"/>
    <p:sldId id="1672" r:id="rId11"/>
    <p:sldId id="1665" r:id="rId1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F2F2"/>
    <a:srgbClr val="FFFFFF"/>
    <a:srgbClr val="50E6FF"/>
    <a:srgbClr val="0F780F"/>
    <a:srgbClr val="2F2F2F"/>
    <a:srgbClr val="666666"/>
    <a:srgbClr val="000000"/>
    <a:srgbClr val="8661C5"/>
    <a:srgbClr val="D59DFF"/>
    <a:srgbClr val="0069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6242" autoAdjust="0"/>
  </p:normalViewPr>
  <p:slideViewPr>
    <p:cSldViewPr snapToGrid="0">
      <p:cViewPr varScale="1">
        <p:scale>
          <a:sx n="150" d="100"/>
          <a:sy n="150" d="100"/>
        </p:scale>
        <p:origin x="108" y="132"/>
      </p:cViewPr>
      <p:guideLst>
        <p:guide orient="horz" pos="640"/>
        <p:guide pos="3840"/>
      </p:guideLst>
    </p:cSldViewPr>
  </p:slideViewPr>
  <p:outlineViewPr>
    <p:cViewPr>
      <p:scale>
        <a:sx n="33" d="100"/>
        <a:sy n="33" d="100"/>
      </p:scale>
      <p:origin x="0" y="-15672"/>
    </p:cViewPr>
  </p:outlineViewPr>
  <p:notesTextViewPr>
    <p:cViewPr>
      <p:scale>
        <a:sx n="125" d="100"/>
        <a:sy n="125" d="100"/>
      </p:scale>
      <p:origin x="0" y="0"/>
    </p:cViewPr>
  </p:notesTextViewPr>
  <p:sorterViewPr>
    <p:cViewPr varScale="1">
      <p:scale>
        <a:sx n="1" d="1"/>
        <a:sy n="1" d="1"/>
      </p:scale>
      <p:origin x="0" y="-20925"/>
    </p:cViewPr>
  </p:sorterViewPr>
  <p:notesViewPr>
    <p:cSldViewPr snapToGrid="0" showGuides="1">
      <p:cViewPr varScale="1">
        <p:scale>
          <a:sx n="169" d="100"/>
          <a:sy n="169" d="100"/>
        </p:scale>
        <p:origin x="5232"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10/15/2021 9:42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10/15/2021 9:41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10/15/2021 9:41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3528508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_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630895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4_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72663294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2_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7" name="Picture 6" descr="A close up of a flower&#10;&#10;Description automatically generated">
            <a:extLst>
              <a:ext uri="{FF2B5EF4-FFF2-40B4-BE49-F238E27FC236}">
                <a16:creationId xmlns:a16="http://schemas.microsoft.com/office/drawing/2014/main" id="{794BB97E-932E-430A-B7ED-6D9A70FA6253}"/>
              </a:ext>
            </a:extLst>
          </p:cNvPr>
          <p:cNvPicPr>
            <a:picLocks noChangeAspect="1"/>
          </p:cNvPicPr>
          <p:nvPr userDrawn="1"/>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0544926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2_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1788236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slideLayout" Target="../slideLayouts/slideLayout118.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19"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image" Target="../media/image1.emf"/><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20"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 id="2147485397" r:id="rId114"/>
    <p:sldLayoutId id="2147485404" r:id="rId115"/>
    <p:sldLayoutId id="2147485405" r:id="rId116"/>
    <p:sldLayoutId id="2147485406" r:id="rId117"/>
    <p:sldLayoutId id="2147485407" r:id="rId11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hyperlink" Target="https://youtu.be/8bZh5LMaSmE" TargetMode="External"/><Relationship Id="rId2" Type="http://schemas.openxmlformats.org/officeDocument/2006/relationships/hyperlink" Target="https://martinfowler.com/articles/preparatory-refactoring-example.html" TargetMode="External"/><Relationship Id="rId1" Type="http://schemas.openxmlformats.org/officeDocument/2006/relationships/slideLayout" Target="../slideLayouts/slideLayout11.xml"/><Relationship Id="rId5" Type="http://schemas.openxmlformats.org/officeDocument/2006/relationships/hyperlink" Target="https://kata-log.rocks/" TargetMode="External"/><Relationship Id="rId4" Type="http://schemas.openxmlformats.org/officeDocument/2006/relationships/hyperlink" Target="https://github.com/NotMyself/GildedRos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425541"/>
            <a:ext cx="4167887" cy="1107996"/>
          </a:xfrm>
        </p:spPr>
        <p:txBody>
          <a:bodyPr/>
          <a:lstStyle/>
          <a:p>
            <a:r>
              <a:rPr lang="en-US" dirty="0"/>
              <a:t>C</a:t>
            </a:r>
            <a:r>
              <a:rPr lang="en-US" baseline="30000" dirty="0"/>
              <a:t>♯</a:t>
            </a:r>
            <a:br>
              <a:rPr lang="en-US" dirty="0"/>
            </a:br>
            <a:r>
              <a:rPr lang="en-US" dirty="0"/>
              <a:t>The Gilded Rose</a:t>
            </a:r>
          </a:p>
        </p:txBody>
      </p:sp>
      <p:sp>
        <p:nvSpPr>
          <p:cNvPr id="5" name="Text Placeholder 4"/>
          <p:cNvSpPr>
            <a:spLocks noGrp="1"/>
          </p:cNvSpPr>
          <p:nvPr>
            <p:ph type="body" sz="quarter" idx="12"/>
          </p:nvPr>
        </p:nvSpPr>
        <p:spPr>
          <a:xfrm>
            <a:off x="582042" y="3962400"/>
            <a:ext cx="4164583" cy="1015663"/>
          </a:xfrm>
        </p:spPr>
        <p:txBody>
          <a:bodyPr/>
          <a:lstStyle/>
          <a:p>
            <a:r>
              <a:rPr lang="en-US" dirty="0"/>
              <a:t>Rasmus Lystrøm</a:t>
            </a:r>
          </a:p>
          <a:p>
            <a:r>
              <a:rPr lang="en-US" dirty="0"/>
              <a:t>Associate Professor</a:t>
            </a:r>
          </a:p>
          <a:p>
            <a:r>
              <a:rPr lang="en-US"/>
              <a:t>ITU</a:t>
            </a:r>
            <a:endParaRPr lang="en-US" dirty="0"/>
          </a:p>
        </p:txBody>
      </p:sp>
    </p:spTree>
    <p:extLst>
      <p:ext uri="{BB962C8B-B14F-4D97-AF65-F5344CB8AC3E}">
        <p14:creationId xmlns:p14="http://schemas.microsoft.com/office/powerpoint/2010/main" val="23366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E7DBE-77FD-4CA1-A3B3-E784B2A8CC6C}"/>
              </a:ext>
            </a:extLst>
          </p:cNvPr>
          <p:cNvSpPr>
            <a:spLocks noGrp="1"/>
          </p:cNvSpPr>
          <p:nvPr>
            <p:ph type="title"/>
          </p:nvPr>
        </p:nvSpPr>
        <p:spPr/>
        <p:txBody>
          <a:bodyPr/>
          <a:lstStyle/>
          <a:p>
            <a:r>
              <a:rPr lang="en-US" dirty="0"/>
              <a:t>.NET Watcher</a:t>
            </a:r>
          </a:p>
        </p:txBody>
      </p:sp>
      <p:sp>
        <p:nvSpPr>
          <p:cNvPr id="3" name="Text Placeholder 2">
            <a:extLst>
              <a:ext uri="{FF2B5EF4-FFF2-40B4-BE49-F238E27FC236}">
                <a16:creationId xmlns:a16="http://schemas.microsoft.com/office/drawing/2014/main" id="{6CD141C0-5336-4220-A5FA-769A9A5752C3}"/>
              </a:ext>
            </a:extLst>
          </p:cNvPr>
          <p:cNvSpPr>
            <a:spLocks noGrp="1"/>
          </p:cNvSpPr>
          <p:nvPr>
            <p:ph type="body" sz="quarter" idx="10"/>
          </p:nvPr>
        </p:nvSpPr>
        <p:spPr/>
        <p:txBody>
          <a:bodyPr/>
          <a:lstStyle/>
          <a:p>
            <a:r>
              <a:rPr lang="en-US" dirty="0"/>
              <a:t>From the tests folder:</a:t>
            </a:r>
          </a:p>
        </p:txBody>
      </p:sp>
      <p:sp>
        <p:nvSpPr>
          <p:cNvPr id="4" name="Text Placeholder 2">
            <a:extLst>
              <a:ext uri="{FF2B5EF4-FFF2-40B4-BE49-F238E27FC236}">
                <a16:creationId xmlns:a16="http://schemas.microsoft.com/office/drawing/2014/main" id="{55D1D149-9F17-4BA5-81DD-E57287367BDD}"/>
              </a:ext>
            </a:extLst>
          </p:cNvPr>
          <p:cNvSpPr txBox="1">
            <a:spLocks/>
          </p:cNvSpPr>
          <p:nvPr/>
        </p:nvSpPr>
        <p:spPr>
          <a:xfrm>
            <a:off x="586740" y="2384640"/>
            <a:ext cx="11018520" cy="94795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dotnet watch test /p:CollectCoverage=true</a:t>
            </a:r>
          </a:p>
          <a:p>
            <a:endParaRPr lang="en-US" dirty="0"/>
          </a:p>
        </p:txBody>
      </p:sp>
    </p:spTree>
    <p:extLst>
      <p:ext uri="{BB962C8B-B14F-4D97-AF65-F5344CB8AC3E}">
        <p14:creationId xmlns:p14="http://schemas.microsoft.com/office/powerpoint/2010/main" val="5812626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55A53-C35D-4E58-BD9D-522482C11229}"/>
              </a:ext>
            </a:extLst>
          </p:cNvPr>
          <p:cNvSpPr>
            <a:spLocks noGrp="1"/>
          </p:cNvSpPr>
          <p:nvPr>
            <p:ph type="title"/>
          </p:nvPr>
        </p:nvSpPr>
        <p:spPr/>
        <p:txBody>
          <a:bodyPr/>
          <a:lstStyle/>
          <a:p>
            <a:r>
              <a:rPr lang="en-US" dirty="0"/>
              <a:t>Resources</a:t>
            </a:r>
          </a:p>
        </p:txBody>
      </p:sp>
      <p:sp>
        <p:nvSpPr>
          <p:cNvPr id="3" name="Text Placeholder 2">
            <a:extLst>
              <a:ext uri="{FF2B5EF4-FFF2-40B4-BE49-F238E27FC236}">
                <a16:creationId xmlns:a16="http://schemas.microsoft.com/office/drawing/2014/main" id="{A2164C45-13E4-466E-B4AC-6C00D55A0EE8}"/>
              </a:ext>
            </a:extLst>
          </p:cNvPr>
          <p:cNvSpPr>
            <a:spLocks noGrp="1"/>
          </p:cNvSpPr>
          <p:nvPr>
            <p:ph type="body" sz="quarter" idx="10"/>
          </p:nvPr>
        </p:nvSpPr>
        <p:spPr>
          <a:xfrm>
            <a:off x="586390" y="1434370"/>
            <a:ext cx="11018520" cy="4744376"/>
          </a:xfrm>
        </p:spPr>
        <p:txBody>
          <a:bodyPr/>
          <a:lstStyle/>
          <a:p>
            <a:pPr>
              <a:spcAft>
                <a:spcPts val="2688"/>
              </a:spcAft>
            </a:pPr>
            <a:r>
              <a:rPr lang="en-US" dirty="0"/>
              <a:t>Martin Fowler on Refactoring: </a:t>
            </a:r>
            <a:r>
              <a:rPr lang="en-US" dirty="0">
                <a:hlinkClick r:id="rId2"/>
              </a:rPr>
              <a:t>https://martinfowler.com/articles/preparatory-refactoring-example.html</a:t>
            </a:r>
            <a:r>
              <a:rPr lang="en-US" dirty="0"/>
              <a:t> </a:t>
            </a:r>
          </a:p>
          <a:p>
            <a:pPr>
              <a:spcAft>
                <a:spcPts val="2688"/>
              </a:spcAft>
            </a:pPr>
            <a:r>
              <a:rPr lang="en-US" dirty="0"/>
              <a:t>Sandy Metz on solving the </a:t>
            </a:r>
            <a:r>
              <a:rPr lang="en-US" dirty="0" err="1"/>
              <a:t>Guilded</a:t>
            </a:r>
            <a:r>
              <a:rPr lang="en-US" dirty="0"/>
              <a:t> Rose in Ruby: </a:t>
            </a:r>
            <a:r>
              <a:rPr lang="en-US" dirty="0">
                <a:hlinkClick r:id="rId3"/>
              </a:rPr>
              <a:t>https://youtu.be/8bZh5LMaSmE</a:t>
            </a:r>
            <a:r>
              <a:rPr lang="en-US" dirty="0"/>
              <a:t> </a:t>
            </a:r>
          </a:p>
          <a:p>
            <a:pPr>
              <a:spcAft>
                <a:spcPts val="2688"/>
              </a:spcAft>
            </a:pPr>
            <a:r>
              <a:rPr lang="en-US" dirty="0"/>
              <a:t>The </a:t>
            </a:r>
            <a:r>
              <a:rPr lang="en-US"/>
              <a:t>original Gilded </a:t>
            </a:r>
            <a:r>
              <a:rPr lang="en-US" dirty="0"/>
              <a:t>Rose by Terry Hughes and Bobby Johnson: </a:t>
            </a:r>
            <a:r>
              <a:rPr lang="en-US" dirty="0">
                <a:hlinkClick r:id="rId4"/>
              </a:rPr>
              <a:t>https://github.com/NotMyself/GildedRose</a:t>
            </a:r>
            <a:r>
              <a:rPr lang="en-US" dirty="0"/>
              <a:t> </a:t>
            </a:r>
          </a:p>
          <a:p>
            <a:pPr>
              <a:spcAft>
                <a:spcPts val="2688"/>
              </a:spcAft>
            </a:pPr>
            <a:r>
              <a:rPr lang="en-US" dirty="0"/>
              <a:t>More katas: </a:t>
            </a:r>
            <a:r>
              <a:rPr lang="en-US" dirty="0">
                <a:hlinkClick r:id="rId5"/>
              </a:rPr>
              <a:t>https://kata-log.rocks/</a:t>
            </a:r>
            <a:endParaRPr lang="en-US" dirty="0"/>
          </a:p>
        </p:txBody>
      </p:sp>
    </p:spTree>
    <p:extLst>
      <p:ext uri="{BB962C8B-B14F-4D97-AF65-F5344CB8AC3E}">
        <p14:creationId xmlns:p14="http://schemas.microsoft.com/office/powerpoint/2010/main" val="13932628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omputer script on a screen">
            <a:extLst>
              <a:ext uri="{FF2B5EF4-FFF2-40B4-BE49-F238E27FC236}">
                <a16:creationId xmlns:a16="http://schemas.microsoft.com/office/drawing/2014/main" id="{E449F642-5E6A-4768-A40E-39A257F59899}"/>
              </a:ext>
            </a:extLst>
          </p:cNvPr>
          <p:cNvPicPr>
            <a:picLocks noChangeAspect="1"/>
          </p:cNvPicPr>
          <p:nvPr/>
        </p:nvPicPr>
        <p:blipFill rotWithShape="1">
          <a:blip r:embed="rId2"/>
          <a:srcRect r="32909" b="-1"/>
          <a:stretch/>
        </p:blipFill>
        <p:spPr>
          <a:xfrm>
            <a:off x="20" y="10"/>
            <a:ext cx="6892905" cy="6857990"/>
          </a:xfrm>
          <a:prstGeom prst="rect">
            <a:avLst/>
          </a:prstGeom>
          <a:noFill/>
        </p:spPr>
      </p:pic>
      <p:sp>
        <p:nvSpPr>
          <p:cNvPr id="4" name="Title 3">
            <a:extLst>
              <a:ext uri="{FF2B5EF4-FFF2-40B4-BE49-F238E27FC236}">
                <a16:creationId xmlns:a16="http://schemas.microsoft.com/office/drawing/2014/main" id="{788FD1A4-EFAC-45D7-BC7F-B509F7BE96C3}"/>
              </a:ext>
            </a:extLst>
          </p:cNvPr>
          <p:cNvSpPr>
            <a:spLocks noGrp="1"/>
          </p:cNvSpPr>
          <p:nvPr>
            <p:ph type="title" idx="4294967295"/>
          </p:nvPr>
        </p:nvSpPr>
        <p:spPr>
          <a:xfrm>
            <a:off x="7192963" y="457200"/>
            <a:ext cx="4416425" cy="553998"/>
          </a:xfrm>
        </p:spPr>
        <p:txBody>
          <a:bodyPr wrap="square" anchor="t">
            <a:normAutofit/>
          </a:bodyPr>
          <a:lstStyle/>
          <a:p>
            <a:r>
              <a:rPr lang="en-US" dirty="0"/>
              <a:t>Agenda</a:t>
            </a:r>
          </a:p>
        </p:txBody>
      </p:sp>
      <p:sp>
        <p:nvSpPr>
          <p:cNvPr id="5" name="Text Placeholder 4">
            <a:extLst>
              <a:ext uri="{FF2B5EF4-FFF2-40B4-BE49-F238E27FC236}">
                <a16:creationId xmlns:a16="http://schemas.microsoft.com/office/drawing/2014/main" id="{41957933-3588-428F-A3A1-7BE5CD071F12}"/>
              </a:ext>
            </a:extLst>
          </p:cNvPr>
          <p:cNvSpPr>
            <a:spLocks noGrp="1"/>
          </p:cNvSpPr>
          <p:nvPr>
            <p:ph type="body" sz="quarter" idx="11"/>
          </p:nvPr>
        </p:nvSpPr>
        <p:spPr>
          <a:xfrm>
            <a:off x="7192963" y="1436688"/>
            <a:ext cx="3470275" cy="4049712"/>
          </a:xfrm>
        </p:spPr>
        <p:txBody>
          <a:bodyPr wrap="square">
            <a:normAutofit/>
          </a:bodyPr>
          <a:lstStyle/>
          <a:p>
            <a:r>
              <a:rPr lang="en-US" dirty="0"/>
              <a:t>Refactoring kata</a:t>
            </a:r>
          </a:p>
          <a:p>
            <a:r>
              <a:rPr lang="en-US" dirty="0"/>
              <a:t>The Gilded Rose</a:t>
            </a:r>
          </a:p>
          <a:p>
            <a:r>
              <a:rPr lang="en-US" dirty="0"/>
              <a:t>Pointers</a:t>
            </a:r>
          </a:p>
          <a:p>
            <a:r>
              <a:rPr lang="en-US" dirty="0"/>
              <a:t>Code Coverage</a:t>
            </a:r>
          </a:p>
          <a:p>
            <a:r>
              <a:rPr lang="en-US" dirty="0"/>
              <a:t>Resources</a:t>
            </a:r>
          </a:p>
        </p:txBody>
      </p:sp>
    </p:spTree>
    <p:extLst>
      <p:ext uri="{BB962C8B-B14F-4D97-AF65-F5344CB8AC3E}">
        <p14:creationId xmlns:p14="http://schemas.microsoft.com/office/powerpoint/2010/main" val="27097892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75E5D-0097-4CFE-BC2F-B66426B7C367}"/>
              </a:ext>
            </a:extLst>
          </p:cNvPr>
          <p:cNvSpPr>
            <a:spLocks noGrp="1"/>
          </p:cNvSpPr>
          <p:nvPr>
            <p:ph type="title"/>
          </p:nvPr>
        </p:nvSpPr>
        <p:spPr/>
        <p:txBody>
          <a:bodyPr/>
          <a:lstStyle/>
          <a:p>
            <a:r>
              <a:rPr lang="en-US" dirty="0"/>
              <a:t>Refactoring kata</a:t>
            </a:r>
          </a:p>
        </p:txBody>
      </p:sp>
      <p:sp>
        <p:nvSpPr>
          <p:cNvPr id="3" name="Text Placeholder 2">
            <a:extLst>
              <a:ext uri="{FF2B5EF4-FFF2-40B4-BE49-F238E27FC236}">
                <a16:creationId xmlns:a16="http://schemas.microsoft.com/office/drawing/2014/main" id="{AE60B6F9-DC27-4A8E-B239-B30A4F4FBA9A}"/>
              </a:ext>
            </a:extLst>
          </p:cNvPr>
          <p:cNvSpPr>
            <a:spLocks noGrp="1"/>
          </p:cNvSpPr>
          <p:nvPr>
            <p:ph type="body" sz="quarter" idx="10"/>
          </p:nvPr>
        </p:nvSpPr>
        <p:spPr/>
        <p:txBody>
          <a:bodyPr/>
          <a:lstStyle/>
          <a:p>
            <a:r>
              <a:rPr lang="en-US" dirty="0"/>
              <a:t>Kata: Japanese word, literally meaning “</a:t>
            </a:r>
            <a:r>
              <a:rPr lang="en-US" i="1" dirty="0"/>
              <a:t>form</a:t>
            </a:r>
            <a:r>
              <a:rPr lang="en-US" dirty="0"/>
              <a:t>”.</a:t>
            </a:r>
          </a:p>
          <a:p>
            <a:endParaRPr lang="en-US" dirty="0"/>
          </a:p>
          <a:p>
            <a:r>
              <a:rPr lang="en-US" dirty="0"/>
              <a:t>~ any basic form, routine, or pattern of behavior that is practiced to various levels of mastery</a:t>
            </a:r>
          </a:p>
          <a:p>
            <a:endParaRPr lang="en-US" dirty="0"/>
          </a:p>
          <a:p>
            <a:r>
              <a:rPr lang="en-US" dirty="0"/>
              <a:t>Practice makes perfect</a:t>
            </a:r>
          </a:p>
        </p:txBody>
      </p:sp>
    </p:spTree>
    <p:extLst>
      <p:ext uri="{BB962C8B-B14F-4D97-AF65-F5344CB8AC3E}">
        <p14:creationId xmlns:p14="http://schemas.microsoft.com/office/powerpoint/2010/main" val="98566901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47D04-075F-469C-AA7E-0C6FAAD2D5C6}"/>
              </a:ext>
            </a:extLst>
          </p:cNvPr>
          <p:cNvSpPr>
            <a:spLocks noGrp="1"/>
          </p:cNvSpPr>
          <p:nvPr>
            <p:ph type="title"/>
          </p:nvPr>
        </p:nvSpPr>
        <p:spPr/>
        <p:txBody>
          <a:bodyPr/>
          <a:lstStyle/>
          <a:p>
            <a:r>
              <a:rPr lang="en-US" dirty="0"/>
              <a:t>Gilded Rose background</a:t>
            </a:r>
          </a:p>
        </p:txBody>
      </p:sp>
      <p:sp>
        <p:nvSpPr>
          <p:cNvPr id="3" name="Text Placeholder 2">
            <a:extLst>
              <a:ext uri="{FF2B5EF4-FFF2-40B4-BE49-F238E27FC236}">
                <a16:creationId xmlns:a16="http://schemas.microsoft.com/office/drawing/2014/main" id="{7D2CCC3C-0EAC-4E8C-9F4D-14A8DA8795C9}"/>
              </a:ext>
            </a:extLst>
          </p:cNvPr>
          <p:cNvSpPr>
            <a:spLocks noGrp="1"/>
          </p:cNvSpPr>
          <p:nvPr>
            <p:ph type="body" sz="quarter" idx="10"/>
          </p:nvPr>
        </p:nvSpPr>
        <p:spPr/>
        <p:txBody>
          <a:bodyPr/>
          <a:lstStyle/>
          <a:p>
            <a:pPr>
              <a:spcAft>
                <a:spcPts val="600"/>
              </a:spcAft>
            </a:pPr>
            <a:r>
              <a:rPr lang="en-US" sz="2400" dirty="0"/>
              <a:t>Hi and welcome to team Gilded Rose. As you know, we are a small inn with a prime location in a prominent city ran by a friendly innkeeper named Allison. We also buy and sell only the finest goods.</a:t>
            </a:r>
          </a:p>
          <a:p>
            <a:pPr>
              <a:spcAft>
                <a:spcPts val="600"/>
              </a:spcAft>
            </a:pPr>
            <a:r>
              <a:rPr lang="en-US" sz="2400" dirty="0"/>
              <a:t>Unfortunately, our goods are constantly degrading in quality as they approach their sell by date. </a:t>
            </a:r>
          </a:p>
          <a:p>
            <a:pPr>
              <a:spcAft>
                <a:spcPts val="600"/>
              </a:spcAft>
            </a:pPr>
            <a:r>
              <a:rPr lang="en-US" sz="2400" dirty="0"/>
              <a:t>We have a system in place that updates our inventory for us. It was developed by a no-nonsense type named Leeroy, who has moved on to new adventures. </a:t>
            </a:r>
          </a:p>
          <a:p>
            <a:pPr>
              <a:spcAft>
                <a:spcPts val="600"/>
              </a:spcAft>
            </a:pPr>
            <a:r>
              <a:rPr lang="en-US" sz="2400" dirty="0"/>
              <a:t>Your task is to add the new feature to our system so that we can begin selling a new category of items. First an introduction to our system:</a:t>
            </a:r>
          </a:p>
        </p:txBody>
      </p:sp>
    </p:spTree>
    <p:extLst>
      <p:ext uri="{BB962C8B-B14F-4D97-AF65-F5344CB8AC3E}">
        <p14:creationId xmlns:p14="http://schemas.microsoft.com/office/powerpoint/2010/main" val="369165909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1B00C-094D-4EE1-AE56-4E519D863B08}"/>
              </a:ext>
            </a:extLst>
          </p:cNvPr>
          <p:cNvSpPr>
            <a:spLocks noGrp="1"/>
          </p:cNvSpPr>
          <p:nvPr>
            <p:ph type="title"/>
          </p:nvPr>
        </p:nvSpPr>
        <p:spPr/>
        <p:txBody>
          <a:bodyPr/>
          <a:lstStyle/>
          <a:p>
            <a:r>
              <a:rPr lang="en-US" dirty="0"/>
              <a:t>Gilded Rose specification</a:t>
            </a:r>
          </a:p>
        </p:txBody>
      </p:sp>
      <p:sp>
        <p:nvSpPr>
          <p:cNvPr id="3" name="Text Placeholder 2">
            <a:extLst>
              <a:ext uri="{FF2B5EF4-FFF2-40B4-BE49-F238E27FC236}">
                <a16:creationId xmlns:a16="http://schemas.microsoft.com/office/drawing/2014/main" id="{A8B0B926-AC59-4DF0-A237-511C5AE6CC42}"/>
              </a:ext>
            </a:extLst>
          </p:cNvPr>
          <p:cNvSpPr>
            <a:spLocks noGrp="1"/>
          </p:cNvSpPr>
          <p:nvPr>
            <p:ph type="body" sz="quarter" idx="10"/>
          </p:nvPr>
        </p:nvSpPr>
        <p:spPr/>
        <p:txBody>
          <a:bodyPr/>
          <a:lstStyle/>
          <a:p>
            <a:pPr marL="171450" indent="-171450">
              <a:buFont typeface="Arial" panose="020B0604020202020204" pitchFamily="34" charset="0"/>
              <a:buChar char="•"/>
            </a:pPr>
            <a:r>
              <a:rPr lang="en-US" sz="1600" dirty="0"/>
              <a:t>All items have a </a:t>
            </a:r>
            <a:r>
              <a:rPr lang="en-US" sz="1600" b="1" dirty="0" err="1"/>
              <a:t>SellIn</a:t>
            </a:r>
            <a:r>
              <a:rPr lang="en-US" sz="1600" dirty="0"/>
              <a:t> value which denotes the number of days we have to sell the item</a:t>
            </a:r>
          </a:p>
          <a:p>
            <a:pPr marL="171450" indent="-171450">
              <a:buFont typeface="Arial" panose="020B0604020202020204" pitchFamily="34" charset="0"/>
              <a:buChar char="•"/>
            </a:pPr>
            <a:r>
              <a:rPr lang="en-US" sz="1600" dirty="0"/>
              <a:t>All items have a </a:t>
            </a:r>
            <a:r>
              <a:rPr lang="en-US" sz="1600" b="1" dirty="0"/>
              <a:t>Quality</a:t>
            </a:r>
            <a:r>
              <a:rPr lang="en-US" sz="1600" dirty="0"/>
              <a:t> value which denotes how valuable the item is</a:t>
            </a:r>
          </a:p>
          <a:p>
            <a:pPr marL="171450" indent="-171450">
              <a:buFont typeface="Arial" panose="020B0604020202020204" pitchFamily="34" charset="0"/>
              <a:buChar char="•"/>
            </a:pPr>
            <a:r>
              <a:rPr lang="en-US" sz="1600" dirty="0"/>
              <a:t>At the end of each day our system lowers both values for every item</a:t>
            </a:r>
          </a:p>
          <a:p>
            <a:endParaRPr lang="en-US" sz="1600" dirty="0"/>
          </a:p>
          <a:p>
            <a:r>
              <a:rPr lang="en-US" sz="1600" dirty="0"/>
              <a:t>Pretty simple, right? Well this is where it gets interesting:</a:t>
            </a:r>
          </a:p>
          <a:p>
            <a:endParaRPr lang="en-US" sz="1600" dirty="0"/>
          </a:p>
          <a:p>
            <a:pPr marL="171450" indent="-171450">
              <a:buFont typeface="Arial" panose="020B0604020202020204" pitchFamily="34" charset="0"/>
              <a:buChar char="•"/>
            </a:pPr>
            <a:r>
              <a:rPr lang="en-US" sz="1600" dirty="0"/>
              <a:t>Once the sell by date has passed, </a:t>
            </a:r>
            <a:r>
              <a:rPr lang="en-US" sz="1600" b="1" dirty="0"/>
              <a:t>Quality</a:t>
            </a:r>
            <a:r>
              <a:rPr lang="en-US" sz="1600" dirty="0"/>
              <a:t> degrades twice as fast</a:t>
            </a:r>
          </a:p>
          <a:p>
            <a:pPr marL="171450" indent="-171450">
              <a:buFont typeface="Arial" panose="020B0604020202020204" pitchFamily="34" charset="0"/>
              <a:buChar char="•"/>
            </a:pPr>
            <a:r>
              <a:rPr lang="en-US" sz="1600" dirty="0"/>
              <a:t>The </a:t>
            </a:r>
            <a:r>
              <a:rPr lang="en-US" sz="1600" b="1" dirty="0"/>
              <a:t>Quality</a:t>
            </a:r>
            <a:r>
              <a:rPr lang="en-US" sz="1600" dirty="0"/>
              <a:t> of an item is never negative</a:t>
            </a:r>
          </a:p>
          <a:p>
            <a:pPr marL="171450" indent="-171450">
              <a:buFont typeface="Arial" panose="020B0604020202020204" pitchFamily="34" charset="0"/>
              <a:buChar char="•"/>
            </a:pPr>
            <a:r>
              <a:rPr lang="en-US" sz="1600" dirty="0"/>
              <a:t>"</a:t>
            </a:r>
            <a:r>
              <a:rPr lang="en-US" sz="1600" i="1" dirty="0"/>
              <a:t>Aged Brie</a:t>
            </a:r>
            <a:r>
              <a:rPr lang="en-US" sz="1600" dirty="0"/>
              <a:t>" actually increases in </a:t>
            </a:r>
            <a:r>
              <a:rPr lang="en-US" sz="1600" b="1" dirty="0"/>
              <a:t>Quality</a:t>
            </a:r>
            <a:r>
              <a:rPr lang="en-US" sz="1600" dirty="0"/>
              <a:t> the older it gets</a:t>
            </a:r>
          </a:p>
          <a:p>
            <a:pPr marL="171450" indent="-171450">
              <a:buFont typeface="Arial" panose="020B0604020202020204" pitchFamily="34" charset="0"/>
              <a:buChar char="•"/>
            </a:pPr>
            <a:r>
              <a:rPr lang="en-US" sz="1600" dirty="0"/>
              <a:t>The </a:t>
            </a:r>
            <a:r>
              <a:rPr lang="en-US" sz="1600" b="1" dirty="0"/>
              <a:t>Quality</a:t>
            </a:r>
            <a:r>
              <a:rPr lang="en-US" sz="1600" dirty="0"/>
              <a:t> of an item is never more than 50</a:t>
            </a:r>
          </a:p>
          <a:p>
            <a:pPr marL="171450" indent="-171450">
              <a:buFont typeface="Arial" panose="020B0604020202020204" pitchFamily="34" charset="0"/>
              <a:buChar char="•"/>
            </a:pPr>
            <a:r>
              <a:rPr lang="en-US" sz="1600" dirty="0"/>
              <a:t>"</a:t>
            </a:r>
            <a:r>
              <a:rPr lang="en-US" sz="1600" i="1" dirty="0" err="1"/>
              <a:t>Sulfuras</a:t>
            </a:r>
            <a:r>
              <a:rPr lang="en-US" sz="1600" dirty="0"/>
              <a:t>", being a legendary item, never has to be sold or decreases in </a:t>
            </a:r>
            <a:r>
              <a:rPr lang="en-US" sz="1600" b="1" dirty="0"/>
              <a:t>Quality</a:t>
            </a:r>
          </a:p>
          <a:p>
            <a:pPr marL="171450" indent="-171450">
              <a:buFont typeface="Arial" panose="020B0604020202020204" pitchFamily="34" charset="0"/>
              <a:buChar char="•"/>
            </a:pPr>
            <a:r>
              <a:rPr lang="en-US" sz="1600" dirty="0"/>
              <a:t>"</a:t>
            </a:r>
            <a:r>
              <a:rPr lang="en-US" sz="1600" i="1" dirty="0"/>
              <a:t>Backstage passes</a:t>
            </a:r>
            <a:r>
              <a:rPr lang="en-US" sz="1600" dirty="0"/>
              <a:t>", like </a:t>
            </a:r>
            <a:r>
              <a:rPr lang="en-US" sz="1600" i="1" dirty="0"/>
              <a:t>aged brie</a:t>
            </a:r>
            <a:r>
              <a:rPr lang="en-US" sz="1600" dirty="0"/>
              <a:t>, increases in </a:t>
            </a:r>
            <a:r>
              <a:rPr lang="en-US" sz="1600" b="1" dirty="0"/>
              <a:t>Quality</a:t>
            </a:r>
            <a:r>
              <a:rPr lang="en-US" sz="1600" dirty="0"/>
              <a:t> as it's </a:t>
            </a:r>
            <a:r>
              <a:rPr lang="en-US" sz="1600" b="1" dirty="0" err="1"/>
              <a:t>SellIn</a:t>
            </a:r>
            <a:r>
              <a:rPr lang="en-US" sz="1600" dirty="0"/>
              <a:t> value approaches; </a:t>
            </a:r>
            <a:r>
              <a:rPr lang="en-US" sz="1600" b="1" dirty="0"/>
              <a:t>Quality</a:t>
            </a:r>
            <a:r>
              <a:rPr lang="en-US" sz="1600" dirty="0"/>
              <a:t> increases by 2 when there are 10 days or less and by 3 when there are 5 days or less but </a:t>
            </a:r>
            <a:r>
              <a:rPr lang="en-US" sz="1600" b="1" dirty="0"/>
              <a:t>Quality</a:t>
            </a:r>
            <a:r>
              <a:rPr lang="en-US" sz="1600" dirty="0"/>
              <a:t> drops to 0 after the concert</a:t>
            </a:r>
          </a:p>
          <a:p>
            <a:endParaRPr lang="en-US" sz="1600" dirty="0"/>
          </a:p>
          <a:p>
            <a:r>
              <a:rPr lang="en-US" sz="1600" dirty="0"/>
              <a:t>We have recently signed a supplier of conjured items. This requires an update to our system:</a:t>
            </a:r>
          </a:p>
          <a:p>
            <a:endParaRPr lang="en-US" sz="1600" dirty="0"/>
          </a:p>
          <a:p>
            <a:r>
              <a:rPr lang="en-US" sz="1600" dirty="0"/>
              <a:t>- "</a:t>
            </a:r>
            <a:r>
              <a:rPr lang="en-US" sz="1600" i="1" dirty="0"/>
              <a:t>Conjured</a:t>
            </a:r>
            <a:r>
              <a:rPr lang="en-US" sz="1600" dirty="0"/>
              <a:t>" items degrade in </a:t>
            </a:r>
            <a:r>
              <a:rPr lang="en-US" sz="1600" b="1" dirty="0"/>
              <a:t>Quality</a:t>
            </a:r>
            <a:r>
              <a:rPr lang="en-US" sz="1600" dirty="0"/>
              <a:t> twice as fast as normal items</a:t>
            </a:r>
          </a:p>
        </p:txBody>
      </p:sp>
    </p:spTree>
    <p:extLst>
      <p:ext uri="{BB962C8B-B14F-4D97-AF65-F5344CB8AC3E}">
        <p14:creationId xmlns:p14="http://schemas.microsoft.com/office/powerpoint/2010/main" val="191205329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BC3796EF-E869-4AAE-8FB2-AA1E1800EB55}"/>
              </a:ext>
            </a:extLst>
          </p:cNvPr>
          <p:cNvSpPr>
            <a:spLocks noGrp="1"/>
          </p:cNvSpPr>
          <p:nvPr>
            <p:ph type="title"/>
          </p:nvPr>
        </p:nvSpPr>
        <p:spPr>
          <a:xfrm>
            <a:off x="588263" y="2996526"/>
            <a:ext cx="4163125" cy="430887"/>
          </a:xfrm>
        </p:spPr>
        <p:txBody>
          <a:bodyPr/>
          <a:lstStyle/>
          <a:p>
            <a:r>
              <a:rPr lang="en-US" dirty="0">
                <a:latin typeface="+mn-lt"/>
              </a:rPr>
              <a:t>Implement “Conjured”</a:t>
            </a:r>
          </a:p>
        </p:txBody>
      </p:sp>
      <p:pic>
        <p:nvPicPr>
          <p:cNvPr id="16" name="Picture Placeholder 15" descr="A screenshot of a cell phone&#10;&#10;Description automatically generated">
            <a:extLst>
              <a:ext uri="{FF2B5EF4-FFF2-40B4-BE49-F238E27FC236}">
                <a16:creationId xmlns:a16="http://schemas.microsoft.com/office/drawing/2014/main" id="{5B60C0D6-01BC-4340-82BE-F2C6D311C0A0}"/>
              </a:ext>
            </a:extLst>
          </p:cNvPr>
          <p:cNvPicPr>
            <a:picLocks noGrp="1" noChangeAspect="1"/>
          </p:cNvPicPr>
          <p:nvPr>
            <p:ph type="pic" sz="quarter" idx="11"/>
          </p:nvPr>
        </p:nvPicPr>
        <p:blipFill>
          <a:blip r:embed="rId2"/>
          <a:srcRect/>
          <a:stretch>
            <a:fillRect/>
          </a:stretch>
        </p:blipFill>
        <p:spPr/>
      </p:pic>
    </p:spTree>
    <p:extLst>
      <p:ext uri="{BB962C8B-B14F-4D97-AF65-F5344CB8AC3E}">
        <p14:creationId xmlns:p14="http://schemas.microsoft.com/office/powerpoint/2010/main" val="40666621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6F8D6-9DCD-4226-BEEB-4D06662A4B11}"/>
              </a:ext>
            </a:extLst>
          </p:cNvPr>
          <p:cNvSpPr>
            <a:spLocks noGrp="1"/>
          </p:cNvSpPr>
          <p:nvPr>
            <p:ph type="title"/>
          </p:nvPr>
        </p:nvSpPr>
        <p:spPr>
          <a:xfrm>
            <a:off x="585215" y="3033223"/>
            <a:ext cx="10633527" cy="498598"/>
          </a:xfrm>
        </p:spPr>
        <p:txBody>
          <a:bodyPr>
            <a:noAutofit/>
          </a:bodyPr>
          <a:lstStyle/>
          <a:p>
            <a:r>
              <a:rPr lang="en-US" dirty="0"/>
              <a:t>“</a:t>
            </a:r>
            <a:r>
              <a:rPr lang="en-US" i="1" dirty="0"/>
              <a:t>make the change easy (warning: this may be hard), then make the easy change</a:t>
            </a:r>
            <a:r>
              <a:rPr lang="en-US" dirty="0"/>
              <a:t>”</a:t>
            </a:r>
          </a:p>
        </p:txBody>
      </p:sp>
      <p:sp>
        <p:nvSpPr>
          <p:cNvPr id="5" name="Text Placeholder 4">
            <a:extLst>
              <a:ext uri="{FF2B5EF4-FFF2-40B4-BE49-F238E27FC236}">
                <a16:creationId xmlns:a16="http://schemas.microsoft.com/office/drawing/2014/main" id="{E21EA3FD-13F8-4F46-BA13-7923E82E895A}"/>
              </a:ext>
            </a:extLst>
          </p:cNvPr>
          <p:cNvSpPr>
            <a:spLocks noGrp="1"/>
          </p:cNvSpPr>
          <p:nvPr>
            <p:ph type="body" sz="quarter" idx="12"/>
          </p:nvPr>
        </p:nvSpPr>
        <p:spPr/>
        <p:txBody>
          <a:bodyPr/>
          <a:lstStyle/>
          <a:p>
            <a:pPr algn="r"/>
            <a:r>
              <a:rPr lang="en-US" dirty="0"/>
              <a:t>Kent Beck, 2012</a:t>
            </a:r>
          </a:p>
        </p:txBody>
      </p:sp>
    </p:spTree>
    <p:extLst>
      <p:ext uri="{BB962C8B-B14F-4D97-AF65-F5344CB8AC3E}">
        <p14:creationId xmlns:p14="http://schemas.microsoft.com/office/powerpoint/2010/main" val="1217310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A37D-D5AB-4BAA-980A-8DFAB5BC83DD}"/>
              </a:ext>
            </a:extLst>
          </p:cNvPr>
          <p:cNvSpPr>
            <a:spLocks noGrp="1"/>
          </p:cNvSpPr>
          <p:nvPr>
            <p:ph type="title"/>
          </p:nvPr>
        </p:nvSpPr>
        <p:spPr/>
        <p:txBody>
          <a:bodyPr/>
          <a:lstStyle/>
          <a:p>
            <a:r>
              <a:rPr lang="en-US" dirty="0"/>
              <a:t>Refactoring</a:t>
            </a:r>
          </a:p>
        </p:txBody>
      </p:sp>
      <p:sp>
        <p:nvSpPr>
          <p:cNvPr id="3" name="Text Placeholder 2">
            <a:extLst>
              <a:ext uri="{FF2B5EF4-FFF2-40B4-BE49-F238E27FC236}">
                <a16:creationId xmlns:a16="http://schemas.microsoft.com/office/drawing/2014/main" id="{4C644CC5-42D4-4BB7-B393-CAE1F9B4D6BB}"/>
              </a:ext>
            </a:extLst>
          </p:cNvPr>
          <p:cNvSpPr>
            <a:spLocks noGrp="1"/>
          </p:cNvSpPr>
          <p:nvPr>
            <p:ph type="body" sz="quarter" idx="10"/>
          </p:nvPr>
        </p:nvSpPr>
        <p:spPr>
          <a:xfrm>
            <a:off x="586390" y="1434370"/>
            <a:ext cx="11018520" cy="4567404"/>
          </a:xfrm>
        </p:spPr>
        <p:txBody>
          <a:bodyPr/>
          <a:lstStyle/>
          <a:p>
            <a:r>
              <a:rPr lang="en-US" dirty="0"/>
              <a:t>But first: </a:t>
            </a:r>
            <a:r>
              <a:rPr lang="en-US" b="1" dirty="0"/>
              <a:t>MAKE THEN CHANGE SAFE!</a:t>
            </a:r>
          </a:p>
          <a:p>
            <a:endParaRPr lang="en-US" dirty="0"/>
          </a:p>
          <a:p>
            <a:r>
              <a:rPr lang="en-US" dirty="0"/>
              <a:t>Ensure 100% code coverage in </a:t>
            </a:r>
            <a:r>
              <a:rPr lang="en-US" b="1" dirty="0" err="1">
                <a:latin typeface="Consolas" panose="020B0609020204030204" pitchFamily="49" charset="0"/>
              </a:rPr>
              <a:t>GildedRose.cs</a:t>
            </a:r>
            <a:endParaRPr lang="en-US" b="1" dirty="0">
              <a:latin typeface="Consolas" panose="020B0609020204030204" pitchFamily="49" charset="0"/>
            </a:endParaRPr>
          </a:p>
          <a:p>
            <a:r>
              <a:rPr lang="en-US" dirty="0"/>
              <a:t>Test </a:t>
            </a:r>
            <a:r>
              <a:rPr lang="en-US" b="1" dirty="0">
                <a:latin typeface="Consolas" panose="020B0609020204030204" pitchFamily="49" charset="0"/>
              </a:rPr>
              <a:t>Main</a:t>
            </a:r>
            <a:r>
              <a:rPr lang="en-US" dirty="0"/>
              <a:t> to verify that in generates the same output </a:t>
            </a:r>
          </a:p>
          <a:p>
            <a:r>
              <a:rPr lang="en-US" dirty="0"/>
              <a:t>(</a:t>
            </a:r>
            <a:r>
              <a:rPr lang="en-US" dirty="0">
                <a:latin typeface="Consolas" panose="020B0609020204030204" pitchFamily="49" charset="0"/>
              </a:rPr>
              <a:t>dotnet run &gt; output.txt</a:t>
            </a:r>
            <a:r>
              <a:rPr lang="en-US" dirty="0"/>
              <a:t>)</a:t>
            </a:r>
            <a:endParaRPr lang="en-US" dirty="0">
              <a:latin typeface="Consolas" panose="020B0609020204030204" pitchFamily="49" charset="0"/>
            </a:endParaRPr>
          </a:p>
          <a:p>
            <a:endParaRPr lang="en-US" dirty="0">
              <a:latin typeface="Consolas" panose="020B0609020204030204" pitchFamily="49" charset="0"/>
            </a:endParaRPr>
          </a:p>
          <a:p>
            <a:r>
              <a:rPr lang="en-US" dirty="0"/>
              <a:t>Now fix!</a:t>
            </a:r>
          </a:p>
          <a:p>
            <a:endParaRPr lang="en-US" dirty="0"/>
          </a:p>
          <a:p>
            <a:r>
              <a:rPr lang="en-US" dirty="0"/>
              <a:t>Extract method </a:t>
            </a:r>
            <a:r>
              <a:rPr lang="en-US" dirty="0">
                <a:sym typeface="Wingdings" panose="05000000000000000000" pitchFamily="2" charset="2"/>
              </a:rPr>
              <a:t> Polymorphism</a:t>
            </a:r>
            <a:endParaRPr lang="en-US" dirty="0"/>
          </a:p>
        </p:txBody>
      </p:sp>
    </p:spTree>
    <p:extLst>
      <p:ext uri="{BB962C8B-B14F-4D97-AF65-F5344CB8AC3E}">
        <p14:creationId xmlns:p14="http://schemas.microsoft.com/office/powerpoint/2010/main" val="214246731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AB792-AFAA-43E7-B67F-6D0C87BF8F7E}"/>
              </a:ext>
            </a:extLst>
          </p:cNvPr>
          <p:cNvSpPr>
            <a:spLocks noGrp="1"/>
          </p:cNvSpPr>
          <p:nvPr>
            <p:ph type="title"/>
          </p:nvPr>
        </p:nvSpPr>
        <p:spPr/>
        <p:txBody>
          <a:bodyPr/>
          <a:lstStyle/>
          <a:p>
            <a:r>
              <a:rPr lang="en-US" dirty="0"/>
              <a:t>Code Coverage</a:t>
            </a:r>
          </a:p>
        </p:txBody>
      </p:sp>
      <p:sp>
        <p:nvSpPr>
          <p:cNvPr id="4" name="Text Placeholder 3">
            <a:extLst>
              <a:ext uri="{FF2B5EF4-FFF2-40B4-BE49-F238E27FC236}">
                <a16:creationId xmlns:a16="http://schemas.microsoft.com/office/drawing/2014/main" id="{5779C697-DE31-4B48-9A48-D6669BF0FFFA}"/>
              </a:ext>
            </a:extLst>
          </p:cNvPr>
          <p:cNvSpPr>
            <a:spLocks noGrp="1"/>
          </p:cNvSpPr>
          <p:nvPr>
            <p:ph type="body" sz="quarter" idx="10"/>
          </p:nvPr>
        </p:nvSpPr>
        <p:spPr>
          <a:xfrm>
            <a:off x="588263" y="1436688"/>
            <a:ext cx="11018520" cy="5084469"/>
          </a:xfrm>
        </p:spPr>
        <p:txBody>
          <a:bodyPr/>
          <a:lstStyle/>
          <a:p>
            <a:r>
              <a:rPr lang="en-US" dirty="0">
                <a:latin typeface="Cascadia Code PL" panose="020B0609020000020004" pitchFamily="49" charset="0"/>
                <a:cs typeface="Cascadia Code PL" panose="020B0609020000020004" pitchFamily="49" charset="0"/>
              </a:rPr>
              <a:t>dotnet add package </a:t>
            </a:r>
            <a:r>
              <a:rPr lang="en-US" dirty="0" err="1">
                <a:latin typeface="Cascadia Code PL" panose="020B0609020000020004" pitchFamily="49" charset="0"/>
                <a:cs typeface="Cascadia Code PL" panose="020B0609020000020004" pitchFamily="49" charset="0"/>
              </a:rPr>
              <a:t>coverlet.collector</a:t>
            </a:r>
            <a:endParaRPr lang="en-US" dirty="0">
              <a:latin typeface="Cascadia Code PL" panose="020B0609020000020004" pitchFamily="49" charset="0"/>
              <a:cs typeface="Cascadia Code PL" panose="020B0609020000020004" pitchFamily="49" charset="0"/>
            </a:endParaRPr>
          </a:p>
          <a:p>
            <a:r>
              <a:rPr lang="en-US" dirty="0">
                <a:latin typeface="Cascadia Code PL" panose="020B0609020000020004" pitchFamily="49" charset="0"/>
                <a:cs typeface="Cascadia Code PL" panose="020B0609020000020004" pitchFamily="49" charset="0"/>
              </a:rPr>
              <a:t>dotnet add package </a:t>
            </a:r>
            <a:r>
              <a:rPr lang="en-US" dirty="0" err="1">
                <a:latin typeface="Cascadia Code PL" panose="020B0609020000020004" pitchFamily="49" charset="0"/>
                <a:cs typeface="Cascadia Code PL" panose="020B0609020000020004" pitchFamily="49" charset="0"/>
              </a:rPr>
              <a:t>coverlet.msbuild</a:t>
            </a:r>
            <a:endParaRPr lang="en-US" dirty="0">
              <a:latin typeface="Cascadia Code PL" panose="020B0609020000020004" pitchFamily="49" charset="0"/>
              <a:cs typeface="Cascadia Code PL" panose="020B0609020000020004" pitchFamily="49" charset="0"/>
            </a:endParaRPr>
          </a:p>
          <a:p>
            <a:endParaRPr lang="en-US" dirty="0">
              <a:latin typeface="Cascadia Code PL" panose="020B0609020000020004" pitchFamily="49" charset="0"/>
              <a:cs typeface="Cascadia Code PL" panose="020B0609020000020004" pitchFamily="49" charset="0"/>
            </a:endParaRPr>
          </a:p>
          <a:p>
            <a:r>
              <a:rPr lang="en-US" dirty="0">
                <a:latin typeface="Cascadia Code PL" panose="020B0609020000020004" pitchFamily="49" charset="0"/>
                <a:cs typeface="Cascadia Code PL" panose="020B0609020000020004" pitchFamily="49" charset="0"/>
              </a:rPr>
              <a:t>dotnet test /</a:t>
            </a:r>
            <a:r>
              <a:rPr lang="en-US" dirty="0" err="1">
                <a:latin typeface="Cascadia Code PL" panose="020B0609020000020004" pitchFamily="49" charset="0"/>
                <a:cs typeface="Cascadia Code PL" panose="020B0609020000020004" pitchFamily="49" charset="0"/>
              </a:rPr>
              <a:t>p:CollectCoverage</a:t>
            </a:r>
            <a:r>
              <a:rPr lang="en-US" dirty="0">
                <a:latin typeface="Cascadia Code PL" panose="020B0609020000020004" pitchFamily="49" charset="0"/>
                <a:cs typeface="Cascadia Code PL" panose="020B0609020000020004" pitchFamily="49" charset="0"/>
              </a:rPr>
              <a:t>=true</a:t>
            </a:r>
          </a:p>
          <a:p>
            <a:endParaRPr lang="en-US" dirty="0">
              <a:latin typeface="Cascadia Code PL" panose="020B0609020000020004" pitchFamily="49" charset="0"/>
              <a:cs typeface="Cascadia Code PL" panose="020B0609020000020004" pitchFamily="49" charset="0"/>
            </a:endParaRPr>
          </a:p>
          <a:p>
            <a:r>
              <a:rPr lang="en-US" dirty="0">
                <a:latin typeface="Cascadia Code PL" panose="020B0609020000020004" pitchFamily="49" charset="0"/>
                <a:cs typeface="Cascadia Code PL" panose="020B0609020000020004" pitchFamily="49" charset="0"/>
              </a:rPr>
              <a:t>+-----------------------+------+--------+--------+</a:t>
            </a:r>
          </a:p>
          <a:p>
            <a:r>
              <a:rPr lang="en-US" dirty="0">
                <a:latin typeface="Cascadia Code PL" panose="020B0609020000020004" pitchFamily="49" charset="0"/>
                <a:cs typeface="Cascadia Code PL" panose="020B0609020000020004" pitchFamily="49" charset="0"/>
              </a:rPr>
              <a:t>| Module                | Line | Branch | Method |</a:t>
            </a:r>
          </a:p>
          <a:p>
            <a:r>
              <a:rPr lang="en-US" dirty="0">
                <a:latin typeface="Cascadia Code PL" panose="020B0609020000020004" pitchFamily="49" charset="0"/>
                <a:cs typeface="Cascadia Code PL" panose="020B0609020000020004" pitchFamily="49" charset="0"/>
              </a:rPr>
              <a:t>+-----------------------+------+--------+--------+</a:t>
            </a:r>
          </a:p>
          <a:p>
            <a:r>
              <a:rPr lang="en-US" dirty="0">
                <a:latin typeface="Cascadia Code PL" panose="020B0609020000020004" pitchFamily="49" charset="0"/>
                <a:cs typeface="Cascadia Code PL" panose="020B0609020000020004" pitchFamily="49" charset="0"/>
              </a:rPr>
              <a:t>| </a:t>
            </a:r>
            <a:r>
              <a:rPr lang="en-US" dirty="0" err="1">
                <a:latin typeface="Cascadia Code PL" panose="020B0609020000020004" pitchFamily="49" charset="0"/>
                <a:cs typeface="Cascadia Code PL" panose="020B0609020000020004" pitchFamily="49" charset="0"/>
              </a:rPr>
              <a:t>GildedRose</a:t>
            </a:r>
            <a:r>
              <a:rPr lang="en-US" dirty="0">
                <a:latin typeface="Cascadia Code PL" panose="020B0609020000020004" pitchFamily="49" charset="0"/>
                <a:cs typeface="Cascadia Code PL" panose="020B0609020000020004" pitchFamily="49" charset="0"/>
              </a:rPr>
              <a:t>            | 0%   | 0%     | 0%     |</a:t>
            </a:r>
          </a:p>
          <a:p>
            <a:r>
              <a:rPr lang="en-US" dirty="0">
                <a:latin typeface="Cascadia Code PL" panose="020B0609020000020004" pitchFamily="49" charset="0"/>
                <a:cs typeface="Cascadia Code PL" panose="020B0609020000020004" pitchFamily="49" charset="0"/>
              </a:rPr>
              <a:t>+-----------------------+------+--------+--------+</a:t>
            </a:r>
          </a:p>
        </p:txBody>
      </p:sp>
    </p:spTree>
    <p:extLst>
      <p:ext uri="{BB962C8B-B14F-4D97-AF65-F5344CB8AC3E}">
        <p14:creationId xmlns:p14="http://schemas.microsoft.com/office/powerpoint/2010/main" val="3667680686"/>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Microsoft_brand_template_blue</Template>
  <TotalTime>0</TotalTime>
  <Words>603</Words>
  <Application>Microsoft Office PowerPoint</Application>
  <PresentationFormat>Widescreen</PresentationFormat>
  <Paragraphs>73</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Cascadia Code PL</vt:lpstr>
      <vt:lpstr>Consolas</vt:lpstr>
      <vt:lpstr>Segoe UI</vt:lpstr>
      <vt:lpstr>Segoe UI Semibold</vt:lpstr>
      <vt:lpstr>Wingdings</vt:lpstr>
      <vt:lpstr>White Template</vt:lpstr>
      <vt:lpstr>C♯ The Gilded Rose</vt:lpstr>
      <vt:lpstr>Agenda</vt:lpstr>
      <vt:lpstr>Refactoring kata</vt:lpstr>
      <vt:lpstr>Gilded Rose background</vt:lpstr>
      <vt:lpstr>Gilded Rose specification</vt:lpstr>
      <vt:lpstr>Implement “Conjured”</vt:lpstr>
      <vt:lpstr>“make the change easy (warning: this may be hard), then make the easy change”</vt:lpstr>
      <vt:lpstr>Refactoring</vt:lpstr>
      <vt:lpstr>Code Coverage</vt:lpstr>
      <vt:lpstr>.NET Watcher</vt:lpstr>
      <vt:lpstr>Resources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Microsoft presentation toolkit</dc:title>
  <dc:subject/>
  <dc:creator>Rasmus Lystrøm</dc:creator>
  <cp:keywords/>
  <dc:description/>
  <cp:lastModifiedBy>Rasmus Lystrøm</cp:lastModifiedBy>
  <cp:revision>141</cp:revision>
  <dcterms:created xsi:type="dcterms:W3CDTF">2021-09-02T18:23:40Z</dcterms:created>
  <dcterms:modified xsi:type="dcterms:W3CDTF">2021-10-15T07:42:22Z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2021-09-08T17:39:52Z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0df8b392-09a8-4061-93e7-1bcbbc7908bf</vt:lpwstr>
  </property>
  <property fmtid="{D5CDD505-2E9C-101B-9397-08002B2CF9AE}" pid="8" name="MSIP_Label_f42aa342-8706-4288-bd11-ebb85995028c_ContentBits">
    <vt:lpwstr>0</vt:lpwstr>
  </property>
</Properties>
</file>