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14"/>
  </p:notesMasterIdLst>
  <p:handoutMasterIdLst>
    <p:handoutMasterId r:id="rId15"/>
  </p:handoutMasterIdLst>
  <p:sldIdLst>
    <p:sldId id="1663" r:id="rId2"/>
    <p:sldId id="1686" r:id="rId3"/>
    <p:sldId id="1679" r:id="rId4"/>
    <p:sldId id="1680" r:id="rId5"/>
    <p:sldId id="1685" r:id="rId6"/>
    <p:sldId id="1689" r:id="rId7"/>
    <p:sldId id="1690" r:id="rId8"/>
    <p:sldId id="1691" r:id="rId9"/>
    <p:sldId id="1693" r:id="rId10"/>
    <p:sldId id="1692" r:id="rId11"/>
    <p:sldId id="1682" r:id="rId12"/>
    <p:sldId id="1688" r:id="rId1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F2F2"/>
    <a:srgbClr val="FFFFFF"/>
    <a:srgbClr val="50E6FF"/>
    <a:srgbClr val="0F780F"/>
    <a:srgbClr val="2F2F2F"/>
    <a:srgbClr val="666666"/>
    <a:srgbClr val="000000"/>
    <a:srgbClr val="8661C5"/>
    <a:srgbClr val="D59DFF"/>
    <a:srgbClr val="006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6242" autoAdjust="0"/>
  </p:normalViewPr>
  <p:slideViewPr>
    <p:cSldViewPr snapToGrid="0">
      <p:cViewPr varScale="1">
        <p:scale>
          <a:sx n="83" d="100"/>
          <a:sy n="83" d="100"/>
        </p:scale>
        <p:origin x="30" y="63"/>
      </p:cViewPr>
      <p:guideLst>
        <p:guide orient="horz" pos="640"/>
        <p:guide pos="3840"/>
      </p:guideLst>
    </p:cSldViewPr>
  </p:slideViewPr>
  <p:outlineViewPr>
    <p:cViewPr>
      <p:scale>
        <a:sx n="33" d="100"/>
        <a:sy n="33" d="100"/>
      </p:scale>
      <p:origin x="0" y="-15672"/>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Cyclomatic Complexity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LID4096"/>
        </a:p>
      </c:txPr>
    </c:title>
    <c:autoTitleDeleted val="0"/>
    <c:plotArea>
      <c:layout/>
      <c:barChart>
        <c:barDir val="col"/>
        <c:grouping val="clustered"/>
        <c:varyColors val="0"/>
        <c:ser>
          <c:idx val="0"/>
          <c:order val="0"/>
          <c:tx>
            <c:strRef>
              <c:f>Sheet1!$B$1</c:f>
              <c:strCache>
                <c:ptCount val="1"/>
                <c:pt idx="0">
                  <c:v>Initial Code</c:v>
                </c:pt>
              </c:strCache>
            </c:strRef>
          </c:tx>
          <c:spPr>
            <a:solidFill>
              <a:schemeClr val="accent1"/>
            </a:solidFill>
            <a:ln>
              <a:noFill/>
            </a:ln>
            <a:effectLst/>
          </c:spPr>
          <c:invertIfNegative val="0"/>
          <c:cat>
            <c:strRef>
              <c:f>Sheet1!$A$2:$A$8</c:f>
              <c:strCache>
                <c:ptCount val="7"/>
                <c:pt idx="0">
                  <c:v>GildedRose</c:v>
                </c:pt>
                <c:pt idx="1">
                  <c:v>Item</c:v>
                </c:pt>
                <c:pt idx="2">
                  <c:v>AgedBrie</c:v>
                </c:pt>
                <c:pt idx="3">
                  <c:v>BackstagePasses</c:v>
                </c:pt>
                <c:pt idx="4">
                  <c:v>Conjured</c:v>
                </c:pt>
                <c:pt idx="5">
                  <c:v>Sulfuras</c:v>
                </c:pt>
                <c:pt idx="6">
                  <c:v>Program</c:v>
                </c:pt>
              </c:strCache>
            </c:strRef>
          </c:cat>
          <c:val>
            <c:numRef>
              <c:f>Sheet1!$B$2:$B$8</c:f>
              <c:numCache>
                <c:formatCode>General</c:formatCode>
                <c:ptCount val="7"/>
                <c:pt idx="0">
                  <c:v>20</c:v>
                </c:pt>
                <c:pt idx="1">
                  <c:v>6</c:v>
                </c:pt>
                <c:pt idx="6">
                  <c:v>3</c:v>
                </c:pt>
              </c:numCache>
            </c:numRef>
          </c:val>
          <c:extLst>
            <c:ext xmlns:c16="http://schemas.microsoft.com/office/drawing/2014/chart" uri="{C3380CC4-5D6E-409C-BE32-E72D297353CC}">
              <c16:uniqueId val="{00000000-CC3E-4029-8A32-B8B47014D362}"/>
            </c:ext>
          </c:extLst>
        </c:ser>
        <c:ser>
          <c:idx val="1"/>
          <c:order val="1"/>
          <c:tx>
            <c:strRef>
              <c:f>Sheet1!$C$1</c:f>
              <c:strCache>
                <c:ptCount val="1"/>
                <c:pt idx="0">
                  <c:v>Refactor to methods</c:v>
                </c:pt>
              </c:strCache>
            </c:strRef>
          </c:tx>
          <c:spPr>
            <a:solidFill>
              <a:schemeClr val="accent2"/>
            </a:solidFill>
            <a:ln>
              <a:noFill/>
            </a:ln>
            <a:effectLst/>
          </c:spPr>
          <c:invertIfNegative val="0"/>
          <c:cat>
            <c:strRef>
              <c:f>Sheet1!$A$2:$A$8</c:f>
              <c:strCache>
                <c:ptCount val="7"/>
                <c:pt idx="0">
                  <c:v>GildedRose</c:v>
                </c:pt>
                <c:pt idx="1">
                  <c:v>Item</c:v>
                </c:pt>
                <c:pt idx="2">
                  <c:v>AgedBrie</c:v>
                </c:pt>
                <c:pt idx="3">
                  <c:v>BackstagePasses</c:v>
                </c:pt>
                <c:pt idx="4">
                  <c:v>Conjured</c:v>
                </c:pt>
                <c:pt idx="5">
                  <c:v>Sulfuras</c:v>
                </c:pt>
                <c:pt idx="6">
                  <c:v>Program</c:v>
                </c:pt>
              </c:strCache>
            </c:strRef>
          </c:cat>
          <c:val>
            <c:numRef>
              <c:f>Sheet1!$C$2:$C$8</c:f>
              <c:numCache>
                <c:formatCode>General</c:formatCode>
                <c:ptCount val="7"/>
                <c:pt idx="0">
                  <c:v>16</c:v>
                </c:pt>
                <c:pt idx="1">
                  <c:v>6</c:v>
                </c:pt>
                <c:pt idx="6">
                  <c:v>3</c:v>
                </c:pt>
              </c:numCache>
            </c:numRef>
          </c:val>
          <c:extLst>
            <c:ext xmlns:c16="http://schemas.microsoft.com/office/drawing/2014/chart" uri="{C3380CC4-5D6E-409C-BE32-E72D297353CC}">
              <c16:uniqueId val="{00000001-CC3E-4029-8A32-B8B47014D362}"/>
            </c:ext>
          </c:extLst>
        </c:ser>
        <c:ser>
          <c:idx val="2"/>
          <c:order val="2"/>
          <c:tx>
            <c:strRef>
              <c:f>Sheet1!$D$1</c:f>
              <c:strCache>
                <c:ptCount val="1"/>
                <c:pt idx="0">
                  <c:v>Implement Conjured</c:v>
                </c:pt>
              </c:strCache>
            </c:strRef>
          </c:tx>
          <c:spPr>
            <a:solidFill>
              <a:schemeClr val="accent3"/>
            </a:solidFill>
            <a:ln>
              <a:noFill/>
            </a:ln>
            <a:effectLst/>
          </c:spPr>
          <c:invertIfNegative val="0"/>
          <c:cat>
            <c:strRef>
              <c:f>Sheet1!$A$2:$A$8</c:f>
              <c:strCache>
                <c:ptCount val="7"/>
                <c:pt idx="0">
                  <c:v>GildedRose</c:v>
                </c:pt>
                <c:pt idx="1">
                  <c:v>Item</c:v>
                </c:pt>
                <c:pt idx="2">
                  <c:v>AgedBrie</c:v>
                </c:pt>
                <c:pt idx="3">
                  <c:v>BackstagePasses</c:v>
                </c:pt>
                <c:pt idx="4">
                  <c:v>Conjured</c:v>
                </c:pt>
                <c:pt idx="5">
                  <c:v>Sulfuras</c:v>
                </c:pt>
                <c:pt idx="6">
                  <c:v>Program</c:v>
                </c:pt>
              </c:strCache>
            </c:strRef>
          </c:cat>
          <c:val>
            <c:numRef>
              <c:f>Sheet1!$D$2:$D$8</c:f>
              <c:numCache>
                <c:formatCode>General</c:formatCode>
                <c:ptCount val="7"/>
                <c:pt idx="0">
                  <c:v>19</c:v>
                </c:pt>
                <c:pt idx="1">
                  <c:v>6</c:v>
                </c:pt>
                <c:pt idx="6">
                  <c:v>3</c:v>
                </c:pt>
              </c:numCache>
            </c:numRef>
          </c:val>
          <c:extLst>
            <c:ext xmlns:c16="http://schemas.microsoft.com/office/drawing/2014/chart" uri="{C3380CC4-5D6E-409C-BE32-E72D297353CC}">
              <c16:uniqueId val="{00000002-CC3E-4029-8A32-B8B47014D362}"/>
            </c:ext>
          </c:extLst>
        </c:ser>
        <c:ser>
          <c:idx val="3"/>
          <c:order val="3"/>
          <c:tx>
            <c:strRef>
              <c:f>Sheet1!$E$1</c:f>
              <c:strCache>
                <c:ptCount val="1"/>
                <c:pt idx="0">
                  <c:v>Polymorphism</c:v>
                </c:pt>
              </c:strCache>
            </c:strRef>
          </c:tx>
          <c:spPr>
            <a:solidFill>
              <a:schemeClr val="accent4"/>
            </a:solidFill>
            <a:ln>
              <a:noFill/>
            </a:ln>
            <a:effectLst/>
          </c:spPr>
          <c:invertIfNegative val="0"/>
          <c:cat>
            <c:strRef>
              <c:f>Sheet1!$A$2:$A$8</c:f>
              <c:strCache>
                <c:ptCount val="7"/>
                <c:pt idx="0">
                  <c:v>GildedRose</c:v>
                </c:pt>
                <c:pt idx="1">
                  <c:v>Item</c:v>
                </c:pt>
                <c:pt idx="2">
                  <c:v>AgedBrie</c:v>
                </c:pt>
                <c:pt idx="3">
                  <c:v>BackstagePasses</c:v>
                </c:pt>
                <c:pt idx="4">
                  <c:v>Conjured</c:v>
                </c:pt>
                <c:pt idx="5">
                  <c:v>Sulfuras</c:v>
                </c:pt>
                <c:pt idx="6">
                  <c:v>Program</c:v>
                </c:pt>
              </c:strCache>
            </c:strRef>
          </c:cat>
          <c:val>
            <c:numRef>
              <c:f>Sheet1!$E$2:$E$8</c:f>
              <c:numCache>
                <c:formatCode>General</c:formatCode>
                <c:ptCount val="7"/>
                <c:pt idx="0">
                  <c:v>2</c:v>
                </c:pt>
                <c:pt idx="1">
                  <c:v>8</c:v>
                </c:pt>
                <c:pt idx="2">
                  <c:v>2</c:v>
                </c:pt>
                <c:pt idx="3">
                  <c:v>4</c:v>
                </c:pt>
                <c:pt idx="4">
                  <c:v>2</c:v>
                </c:pt>
                <c:pt idx="5">
                  <c:v>1</c:v>
                </c:pt>
                <c:pt idx="6">
                  <c:v>3</c:v>
                </c:pt>
              </c:numCache>
            </c:numRef>
          </c:val>
          <c:extLst>
            <c:ext xmlns:c16="http://schemas.microsoft.com/office/drawing/2014/chart" uri="{C3380CC4-5D6E-409C-BE32-E72D297353CC}">
              <c16:uniqueId val="{00000003-CC3E-4029-8A32-B8B47014D362}"/>
            </c:ext>
          </c:extLst>
        </c:ser>
        <c:dLbls>
          <c:showLegendKey val="0"/>
          <c:showVal val="0"/>
          <c:showCatName val="0"/>
          <c:showSerName val="0"/>
          <c:showPercent val="0"/>
          <c:showBubbleSize val="0"/>
        </c:dLbls>
        <c:gapWidth val="219"/>
        <c:overlap val="-27"/>
        <c:axId val="98007808"/>
        <c:axId val="604340768"/>
      </c:barChart>
      <c:catAx>
        <c:axId val="98007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LID4096"/>
          </a:p>
        </c:txPr>
        <c:crossAx val="604340768"/>
        <c:crosses val="autoZero"/>
        <c:auto val="1"/>
        <c:lblAlgn val="ctr"/>
        <c:lblOffset val="100"/>
        <c:noMultiLvlLbl val="0"/>
      </c:catAx>
      <c:valAx>
        <c:axId val="604340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LID4096"/>
          </a:p>
        </c:txPr>
        <c:crossAx val="980078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LID4096"/>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LID4096"/>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10/22/2021 6:08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10/22/2021 6:07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10/22/2021 6:07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52850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630895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4_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72663294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_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Picture 6" descr="A close up of a flower&#10;&#10;Description automatically generated">
            <a:extLst>
              <a:ext uri="{FF2B5EF4-FFF2-40B4-BE49-F238E27FC236}">
                <a16:creationId xmlns:a16="http://schemas.microsoft.com/office/drawing/2014/main" id="{794BB97E-932E-430A-B7ED-6D9A70FA6253}"/>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544926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theme" Target="../theme/theme1.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image" Target="../media/image1.emf"/><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9"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 id="2147485397" r:id="rId114"/>
    <p:sldLayoutId id="2147485404" r:id="rId115"/>
    <p:sldLayoutId id="2147485405" r:id="rId116"/>
    <p:sldLayoutId id="2147485406" r:id="rId11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3.xml.rels><?xml version="1.0" encoding="UTF-8" standalone="yes"?>
<Relationships xmlns="http://schemas.openxmlformats.org/package/2006/relationships"><Relationship Id="rId2" Type="http://schemas.openxmlformats.org/officeDocument/2006/relationships/hyperlink" Target="https://docs.microsoft.com/en-us/visualstudio/code-quality/code-metrics-values"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C</a:t>
            </a:r>
            <a:r>
              <a:rPr lang="en-US" baseline="30000" dirty="0"/>
              <a:t>♯</a:t>
            </a:r>
            <a:br>
              <a:rPr lang="en-US" dirty="0"/>
            </a:br>
            <a:r>
              <a:rPr lang="en-US" dirty="0"/>
              <a:t>The Gilded Rose</a:t>
            </a:r>
            <a:br>
              <a:rPr lang="en-US" dirty="0"/>
            </a:br>
            <a:r>
              <a:rPr lang="en-US" dirty="0"/>
              <a:t>Recap</a:t>
            </a:r>
          </a:p>
        </p:txBody>
      </p:sp>
      <p:sp>
        <p:nvSpPr>
          <p:cNvPr id="5" name="Text Placeholder 4"/>
          <p:cNvSpPr>
            <a:spLocks noGrp="1"/>
          </p:cNvSpPr>
          <p:nvPr>
            <p:ph type="body" sz="quarter" idx="12"/>
          </p:nvPr>
        </p:nvSpPr>
        <p:spPr>
          <a:xfrm>
            <a:off x="582042" y="3962400"/>
            <a:ext cx="4164583" cy="1015663"/>
          </a:xfrm>
        </p:spPr>
        <p:txBody>
          <a:bodyPr/>
          <a:lstStyle/>
          <a:p>
            <a:r>
              <a:rPr lang="en-US" dirty="0"/>
              <a:t>Rasmus Lystrøm</a:t>
            </a:r>
          </a:p>
          <a:p>
            <a:r>
              <a:rPr lang="en-US" dirty="0"/>
              <a:t>Associate Professor</a:t>
            </a:r>
          </a:p>
          <a:p>
            <a:r>
              <a:rPr lang="en-US"/>
              <a:t>ITU</a:t>
            </a:r>
            <a:endParaRPr lang="en-US" dirty="0"/>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4D938-C57F-4886-91DD-04A7464E42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B9504E-5E37-4D69-A92E-DB6FC20EAFB4}"/>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305798489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6BD966-1A5E-4D28-8571-7EB101274AE5}"/>
              </a:ext>
            </a:extLst>
          </p:cNvPr>
          <p:cNvSpPr>
            <a:spLocks noGrp="1"/>
          </p:cNvSpPr>
          <p:nvPr>
            <p:ph type="title"/>
          </p:nvPr>
        </p:nvSpPr>
        <p:spPr/>
        <p:txBody>
          <a:bodyPr/>
          <a:lstStyle/>
          <a:p>
            <a:r>
              <a:rPr lang="en-US" dirty="0"/>
              <a:t>Cyclomatic Complexity</a:t>
            </a:r>
          </a:p>
        </p:txBody>
      </p:sp>
      <p:graphicFrame>
        <p:nvGraphicFramePr>
          <p:cNvPr id="7" name="Content Placeholder 6">
            <a:extLst>
              <a:ext uri="{FF2B5EF4-FFF2-40B4-BE49-F238E27FC236}">
                <a16:creationId xmlns:a16="http://schemas.microsoft.com/office/drawing/2014/main" id="{0D92F67F-52D9-40C0-8D72-AB31D94CDED1}"/>
              </a:ext>
            </a:extLst>
          </p:cNvPr>
          <p:cNvGraphicFramePr>
            <a:graphicFrameLocks noGrp="1"/>
          </p:cNvGraphicFramePr>
          <p:nvPr>
            <p:ph sz="quarter" idx="10"/>
            <p:extLst>
              <p:ext uri="{D42A27DB-BD31-4B8C-83A1-F6EECF244321}">
                <p14:modId xmlns:p14="http://schemas.microsoft.com/office/powerpoint/2010/main" val="4016908110"/>
              </p:ext>
            </p:extLst>
          </p:nvPr>
        </p:nvGraphicFramePr>
        <p:xfrm>
          <a:off x="584200" y="1435100"/>
          <a:ext cx="11018838" cy="48339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2673423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6DA0F4-AAC3-4AB1-B4D1-873496D3C6BE}"/>
              </a:ext>
            </a:extLst>
          </p:cNvPr>
          <p:cNvSpPr>
            <a:spLocks noGrp="1"/>
          </p:cNvSpPr>
          <p:nvPr>
            <p:ph type="title"/>
          </p:nvPr>
        </p:nvSpPr>
        <p:spPr/>
        <p:txBody>
          <a:bodyPr/>
          <a:lstStyle/>
          <a:p>
            <a:r>
              <a:rPr lang="en-US" dirty="0"/>
              <a:t>Conclusion - Discussion</a:t>
            </a:r>
            <a:endParaRPr lang="da-DK" dirty="0"/>
          </a:p>
        </p:txBody>
      </p:sp>
    </p:spTree>
    <p:extLst>
      <p:ext uri="{BB962C8B-B14F-4D97-AF65-F5344CB8AC3E}">
        <p14:creationId xmlns:p14="http://schemas.microsoft.com/office/powerpoint/2010/main" val="3021684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33FC807-DA5E-4711-83E7-4B0B4B3B512A}"/>
              </a:ext>
            </a:extLst>
          </p:cNvPr>
          <p:cNvSpPr>
            <a:spLocks noGrp="1"/>
          </p:cNvSpPr>
          <p:nvPr>
            <p:ph type="title"/>
          </p:nvPr>
        </p:nvSpPr>
        <p:spPr/>
        <p:txBody>
          <a:bodyPr/>
          <a:lstStyle/>
          <a:p>
            <a:r>
              <a:rPr lang="en-US" dirty="0"/>
              <a:t>The Gilded Rose in C</a:t>
            </a:r>
            <a:r>
              <a:rPr lang="en-US" baseline="30000" dirty="0"/>
              <a:t>♯</a:t>
            </a:r>
            <a:endParaRPr lang="en-US" dirty="0"/>
          </a:p>
        </p:txBody>
      </p:sp>
      <p:sp>
        <p:nvSpPr>
          <p:cNvPr id="6" name="Text Placeholder 5">
            <a:extLst>
              <a:ext uri="{FF2B5EF4-FFF2-40B4-BE49-F238E27FC236}">
                <a16:creationId xmlns:a16="http://schemas.microsoft.com/office/drawing/2014/main" id="{BF0FAF71-599E-4156-8B66-76FB753F6423}"/>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2889384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06D4E6-8897-49E1-B68F-79D6C1744CEC}"/>
              </a:ext>
            </a:extLst>
          </p:cNvPr>
          <p:cNvSpPr>
            <a:spLocks noGrp="1"/>
          </p:cNvSpPr>
          <p:nvPr>
            <p:ph type="title"/>
          </p:nvPr>
        </p:nvSpPr>
        <p:spPr/>
        <p:txBody>
          <a:bodyPr/>
          <a:lstStyle/>
          <a:p>
            <a:r>
              <a:rPr lang="en-US" dirty="0"/>
              <a:t>Code Metrics (Visual Studio Enterprise)</a:t>
            </a:r>
          </a:p>
        </p:txBody>
      </p:sp>
      <p:sp>
        <p:nvSpPr>
          <p:cNvPr id="5" name="Text Placeholder 4">
            <a:extLst>
              <a:ext uri="{FF2B5EF4-FFF2-40B4-BE49-F238E27FC236}">
                <a16:creationId xmlns:a16="http://schemas.microsoft.com/office/drawing/2014/main" id="{84F5B967-642B-4843-9924-3CFE4B2999A3}"/>
              </a:ext>
            </a:extLst>
          </p:cNvPr>
          <p:cNvSpPr>
            <a:spLocks noGrp="1"/>
          </p:cNvSpPr>
          <p:nvPr>
            <p:ph type="body" sz="quarter" idx="10"/>
          </p:nvPr>
        </p:nvSpPr>
        <p:spPr>
          <a:xfrm>
            <a:off x="584200" y="1435100"/>
            <a:ext cx="5212080" cy="4801314"/>
          </a:xfrm>
        </p:spPr>
        <p:txBody>
          <a:bodyPr/>
          <a:lstStyle/>
          <a:p>
            <a:r>
              <a:rPr lang="en-US" b="1" dirty="0"/>
              <a:t>Maintainability Index</a:t>
            </a:r>
          </a:p>
          <a:p>
            <a:r>
              <a:rPr lang="en-US" dirty="0"/>
              <a:t>Between 0 and 100. Higher is better. Aim for higher than 20</a:t>
            </a:r>
          </a:p>
          <a:p>
            <a:endParaRPr lang="en-US" dirty="0"/>
          </a:p>
          <a:p>
            <a:r>
              <a:rPr lang="en-US" b="1" dirty="0"/>
              <a:t>Cyclomatic Complexity</a:t>
            </a:r>
          </a:p>
          <a:p>
            <a:r>
              <a:rPr lang="en-US" dirty="0"/>
              <a:t>Lower is better. Split methods with complexity &gt; 10</a:t>
            </a:r>
          </a:p>
          <a:p>
            <a:endParaRPr lang="en-US" dirty="0"/>
          </a:p>
          <a:p>
            <a:r>
              <a:rPr lang="en-US" b="1" dirty="0"/>
              <a:t>Lines of Source Code</a:t>
            </a:r>
          </a:p>
        </p:txBody>
      </p:sp>
      <p:sp>
        <p:nvSpPr>
          <p:cNvPr id="8" name="Text Placeholder 7">
            <a:extLst>
              <a:ext uri="{FF2B5EF4-FFF2-40B4-BE49-F238E27FC236}">
                <a16:creationId xmlns:a16="http://schemas.microsoft.com/office/drawing/2014/main" id="{253AFE0C-B77C-44E1-ADFB-E2D78C91E1D6}"/>
              </a:ext>
            </a:extLst>
          </p:cNvPr>
          <p:cNvSpPr>
            <a:spLocks noGrp="1"/>
          </p:cNvSpPr>
          <p:nvPr>
            <p:ph type="body" sz="quarter" idx="12"/>
          </p:nvPr>
        </p:nvSpPr>
        <p:spPr>
          <a:xfrm>
            <a:off x="6397171" y="1435100"/>
            <a:ext cx="5212080" cy="4955203"/>
          </a:xfrm>
        </p:spPr>
        <p:txBody>
          <a:bodyPr/>
          <a:lstStyle/>
          <a:p>
            <a:r>
              <a:rPr lang="en-US" b="1" dirty="0"/>
              <a:t>Depth of Inheritance</a:t>
            </a:r>
          </a:p>
          <a:p>
            <a:r>
              <a:rPr lang="en-US" dirty="0"/>
              <a:t>Between 1 and infinity</a:t>
            </a:r>
          </a:p>
          <a:p>
            <a:r>
              <a:rPr lang="en-US" dirty="0"/>
              <a:t>Lower is better, but sometimes inheritance is good</a:t>
            </a:r>
          </a:p>
          <a:p>
            <a:endParaRPr lang="en-US" dirty="0"/>
          </a:p>
          <a:p>
            <a:r>
              <a:rPr lang="en-US" b="1" dirty="0"/>
              <a:t>Class Coupling</a:t>
            </a:r>
          </a:p>
          <a:p>
            <a:r>
              <a:rPr lang="en-US" dirty="0"/>
              <a:t>Lower is better. Aim for max 9</a:t>
            </a:r>
          </a:p>
          <a:p>
            <a:endParaRPr lang="en-US" dirty="0"/>
          </a:p>
          <a:p>
            <a:r>
              <a:rPr lang="en-US" b="1" dirty="0"/>
              <a:t>Lines of Executable Code</a:t>
            </a:r>
          </a:p>
        </p:txBody>
      </p:sp>
      <p:sp>
        <p:nvSpPr>
          <p:cNvPr id="7" name="Rectangle 6">
            <a:extLst>
              <a:ext uri="{FF2B5EF4-FFF2-40B4-BE49-F238E27FC236}">
                <a16:creationId xmlns:a16="http://schemas.microsoft.com/office/drawing/2014/main" id="{A72233AD-020F-46EC-8959-9438E3374579}"/>
              </a:ext>
            </a:extLst>
          </p:cNvPr>
          <p:cNvSpPr/>
          <p:nvPr/>
        </p:nvSpPr>
        <p:spPr>
          <a:xfrm>
            <a:off x="0" y="6410623"/>
            <a:ext cx="8204200" cy="363946"/>
          </a:xfrm>
          <a:prstGeom prst="rect">
            <a:avLst/>
          </a:prstGeom>
        </p:spPr>
        <p:txBody>
          <a:bodyPr wrap="square">
            <a:spAutoFit/>
          </a:bodyPr>
          <a:lstStyle/>
          <a:p>
            <a:r>
              <a:rPr lang="en-US" dirty="0">
                <a:hlinkClick r:id="rId2"/>
              </a:rPr>
              <a:t>https://docs.microsoft.com/en-us/visualstudio/code-quality/code-metrics-values</a:t>
            </a:r>
            <a:r>
              <a:rPr lang="en-US" dirty="0"/>
              <a:t> </a:t>
            </a:r>
          </a:p>
        </p:txBody>
      </p:sp>
    </p:spTree>
    <p:extLst>
      <p:ext uri="{BB962C8B-B14F-4D97-AF65-F5344CB8AC3E}">
        <p14:creationId xmlns:p14="http://schemas.microsoft.com/office/powerpoint/2010/main" val="137116051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6BD966-1A5E-4D28-8571-7EB101274AE5}"/>
              </a:ext>
            </a:extLst>
          </p:cNvPr>
          <p:cNvSpPr>
            <a:spLocks noGrp="1"/>
          </p:cNvSpPr>
          <p:nvPr>
            <p:ph type="title"/>
          </p:nvPr>
        </p:nvSpPr>
        <p:spPr/>
        <p:txBody>
          <a:bodyPr/>
          <a:lstStyle/>
          <a:p>
            <a:r>
              <a:rPr lang="en-US" dirty="0"/>
              <a:t>Code Metrics - Original</a:t>
            </a:r>
          </a:p>
        </p:txBody>
      </p:sp>
      <p:graphicFrame>
        <p:nvGraphicFramePr>
          <p:cNvPr id="8" name="Table 8">
            <a:extLst>
              <a:ext uri="{FF2B5EF4-FFF2-40B4-BE49-F238E27FC236}">
                <a16:creationId xmlns:a16="http://schemas.microsoft.com/office/drawing/2014/main" id="{6C752A66-E940-49F5-8A3B-02867DEE8A0A}"/>
              </a:ext>
            </a:extLst>
          </p:cNvPr>
          <p:cNvGraphicFramePr>
            <a:graphicFrameLocks noGrp="1"/>
          </p:cNvGraphicFramePr>
          <p:nvPr>
            <p:ph sz="quarter" idx="10"/>
            <p:extLst>
              <p:ext uri="{D42A27DB-BD31-4B8C-83A1-F6EECF244321}">
                <p14:modId xmlns:p14="http://schemas.microsoft.com/office/powerpoint/2010/main" val="563560280"/>
              </p:ext>
            </p:extLst>
          </p:nvPr>
        </p:nvGraphicFramePr>
        <p:xfrm>
          <a:off x="584200" y="2367280"/>
          <a:ext cx="11018840" cy="2026920"/>
        </p:xfrm>
        <a:graphic>
          <a:graphicData uri="http://schemas.openxmlformats.org/drawingml/2006/table">
            <a:tbl>
              <a:tblPr firstRow="1" firstCol="1" lastRow="1" bandRow="1">
                <a:tableStyleId>{21E4AEA4-8DFA-4A89-87EB-49C32662AFE0}</a:tableStyleId>
              </a:tblPr>
              <a:tblGrid>
                <a:gridCol w="1574120">
                  <a:extLst>
                    <a:ext uri="{9D8B030D-6E8A-4147-A177-3AD203B41FA5}">
                      <a16:colId xmlns:a16="http://schemas.microsoft.com/office/drawing/2014/main" val="1986662513"/>
                    </a:ext>
                  </a:extLst>
                </a:gridCol>
                <a:gridCol w="1574120">
                  <a:extLst>
                    <a:ext uri="{9D8B030D-6E8A-4147-A177-3AD203B41FA5}">
                      <a16:colId xmlns:a16="http://schemas.microsoft.com/office/drawing/2014/main" val="100873885"/>
                    </a:ext>
                  </a:extLst>
                </a:gridCol>
                <a:gridCol w="1574120">
                  <a:extLst>
                    <a:ext uri="{9D8B030D-6E8A-4147-A177-3AD203B41FA5}">
                      <a16:colId xmlns:a16="http://schemas.microsoft.com/office/drawing/2014/main" val="920365281"/>
                    </a:ext>
                  </a:extLst>
                </a:gridCol>
                <a:gridCol w="1574120">
                  <a:extLst>
                    <a:ext uri="{9D8B030D-6E8A-4147-A177-3AD203B41FA5}">
                      <a16:colId xmlns:a16="http://schemas.microsoft.com/office/drawing/2014/main" val="1962331415"/>
                    </a:ext>
                  </a:extLst>
                </a:gridCol>
                <a:gridCol w="1574120">
                  <a:extLst>
                    <a:ext uri="{9D8B030D-6E8A-4147-A177-3AD203B41FA5}">
                      <a16:colId xmlns:a16="http://schemas.microsoft.com/office/drawing/2014/main" val="2748568441"/>
                    </a:ext>
                  </a:extLst>
                </a:gridCol>
                <a:gridCol w="1574120">
                  <a:extLst>
                    <a:ext uri="{9D8B030D-6E8A-4147-A177-3AD203B41FA5}">
                      <a16:colId xmlns:a16="http://schemas.microsoft.com/office/drawing/2014/main" val="678632622"/>
                    </a:ext>
                  </a:extLst>
                </a:gridCol>
                <a:gridCol w="1574120">
                  <a:extLst>
                    <a:ext uri="{9D8B030D-6E8A-4147-A177-3AD203B41FA5}">
                      <a16:colId xmlns:a16="http://schemas.microsoft.com/office/drawing/2014/main" val="406790683"/>
                    </a:ext>
                  </a:extLst>
                </a:gridCol>
              </a:tblGrid>
              <a:tr h="370840">
                <a:tc>
                  <a:txBody>
                    <a:bodyPr/>
                    <a:lstStyle/>
                    <a:p>
                      <a:endParaRPr lang="en-US" dirty="0"/>
                    </a:p>
                  </a:txBody>
                  <a:tcPr/>
                </a:tc>
                <a:tc>
                  <a:txBody>
                    <a:bodyPr/>
                    <a:lstStyle/>
                    <a:p>
                      <a:r>
                        <a:rPr lang="en-US" dirty="0"/>
                        <a:t>Maintain-ability Index</a:t>
                      </a:r>
                    </a:p>
                  </a:txBody>
                  <a:tcPr/>
                </a:tc>
                <a:tc>
                  <a:txBody>
                    <a:bodyPr/>
                    <a:lstStyle/>
                    <a:p>
                      <a:r>
                        <a:rPr lang="en-US" dirty="0"/>
                        <a:t>Cyclomatic Complexity</a:t>
                      </a:r>
                    </a:p>
                  </a:txBody>
                  <a:tcPr/>
                </a:tc>
                <a:tc>
                  <a:txBody>
                    <a:bodyPr/>
                    <a:lstStyle/>
                    <a:p>
                      <a:r>
                        <a:rPr lang="en-US" dirty="0"/>
                        <a:t>Depth of Inheritance</a:t>
                      </a:r>
                    </a:p>
                  </a:txBody>
                  <a:tcPr/>
                </a:tc>
                <a:tc>
                  <a:txBody>
                    <a:bodyPr/>
                    <a:lstStyle/>
                    <a:p>
                      <a:r>
                        <a:rPr lang="en-US" dirty="0"/>
                        <a:t>Class Coupling</a:t>
                      </a:r>
                    </a:p>
                  </a:txBody>
                  <a:tcPr/>
                </a:tc>
                <a:tc>
                  <a:txBody>
                    <a:bodyPr/>
                    <a:lstStyle/>
                    <a:p>
                      <a:r>
                        <a:rPr lang="en-US" dirty="0"/>
                        <a:t>Lines of Source Code</a:t>
                      </a:r>
                    </a:p>
                  </a:txBody>
                  <a:tcPr/>
                </a:tc>
                <a:tc>
                  <a:txBody>
                    <a:bodyPr/>
                    <a:lstStyle/>
                    <a:p>
                      <a:r>
                        <a:rPr lang="en-US" dirty="0"/>
                        <a:t>Lines of Executable Code</a:t>
                      </a:r>
                    </a:p>
                  </a:txBody>
                  <a:tcPr/>
                </a:tc>
                <a:extLst>
                  <a:ext uri="{0D108BD9-81ED-4DB2-BD59-A6C34878D82A}">
                    <a16:rowId xmlns:a16="http://schemas.microsoft.com/office/drawing/2014/main" val="1043561257"/>
                  </a:ext>
                </a:extLst>
              </a:tr>
              <a:tr h="370840">
                <a:tc>
                  <a:txBody>
                    <a:bodyPr/>
                    <a:lstStyle/>
                    <a:p>
                      <a:r>
                        <a:rPr lang="en-US" dirty="0"/>
                        <a:t>Program</a:t>
                      </a:r>
                    </a:p>
                  </a:txBody>
                  <a:tcPr/>
                </a:tc>
                <a:tc>
                  <a:txBody>
                    <a:bodyPr/>
                    <a:lstStyle/>
                    <a:p>
                      <a:pPr algn="r"/>
                      <a:r>
                        <a:rPr lang="en-US" dirty="0"/>
                        <a:t>50</a:t>
                      </a:r>
                    </a:p>
                  </a:txBody>
                  <a:tcPr/>
                </a:tc>
                <a:tc>
                  <a:txBody>
                    <a:bodyPr/>
                    <a:lstStyle/>
                    <a:p>
                      <a:pPr algn="r"/>
                      <a:r>
                        <a:rPr lang="en-US" dirty="0"/>
                        <a:t>22</a:t>
                      </a:r>
                    </a:p>
                  </a:txBody>
                  <a:tcPr/>
                </a:tc>
                <a:tc>
                  <a:txBody>
                    <a:bodyPr/>
                    <a:lstStyle/>
                    <a:p>
                      <a:pPr algn="r"/>
                      <a:r>
                        <a:rPr lang="en-US" dirty="0"/>
                        <a:t>1</a:t>
                      </a:r>
                    </a:p>
                  </a:txBody>
                  <a:tcPr/>
                </a:tc>
                <a:tc>
                  <a:txBody>
                    <a:bodyPr/>
                    <a:lstStyle/>
                    <a:p>
                      <a:pPr algn="r"/>
                      <a:r>
                        <a:rPr lang="en-US" dirty="0"/>
                        <a:t>4</a:t>
                      </a:r>
                    </a:p>
                  </a:txBody>
                  <a:tcPr/>
                </a:tc>
                <a:tc>
                  <a:txBody>
                    <a:bodyPr/>
                    <a:lstStyle/>
                    <a:p>
                      <a:pPr algn="r"/>
                      <a:r>
                        <a:rPr lang="en-US" dirty="0"/>
                        <a:t>131</a:t>
                      </a:r>
                    </a:p>
                  </a:txBody>
                  <a:tcPr/>
                </a:tc>
                <a:tc>
                  <a:txBody>
                    <a:bodyPr/>
                    <a:lstStyle/>
                    <a:p>
                      <a:pPr algn="r"/>
                      <a:r>
                        <a:rPr lang="en-US" dirty="0"/>
                        <a:t>34</a:t>
                      </a:r>
                    </a:p>
                  </a:txBody>
                  <a:tcPr/>
                </a:tc>
                <a:extLst>
                  <a:ext uri="{0D108BD9-81ED-4DB2-BD59-A6C34878D82A}">
                    <a16:rowId xmlns:a16="http://schemas.microsoft.com/office/drawing/2014/main" val="1977488820"/>
                  </a:ext>
                </a:extLst>
              </a:tr>
              <a:tr h="370840">
                <a:tc>
                  <a:txBody>
                    <a:bodyPr/>
                    <a:lstStyle/>
                    <a:p>
                      <a:r>
                        <a:rPr lang="en-US" dirty="0"/>
                        <a:t>Item</a:t>
                      </a:r>
                    </a:p>
                  </a:txBody>
                  <a:tcPr/>
                </a:tc>
                <a:tc>
                  <a:txBody>
                    <a:bodyPr/>
                    <a:lstStyle/>
                    <a:p>
                      <a:pPr algn="r"/>
                      <a:r>
                        <a:rPr lang="en-US" dirty="0"/>
                        <a:t>100</a:t>
                      </a:r>
                    </a:p>
                  </a:txBody>
                  <a:tcPr/>
                </a:tc>
                <a:tc>
                  <a:txBody>
                    <a:bodyPr/>
                    <a:lstStyle/>
                    <a:p>
                      <a:pPr algn="r"/>
                      <a:r>
                        <a:rPr lang="en-US" dirty="0"/>
                        <a:t>6</a:t>
                      </a:r>
                    </a:p>
                  </a:txBody>
                  <a:tcPr/>
                </a:tc>
                <a:tc>
                  <a:txBody>
                    <a:bodyPr/>
                    <a:lstStyle/>
                    <a:p>
                      <a:pPr algn="r"/>
                      <a:r>
                        <a:rPr lang="en-US" dirty="0"/>
                        <a:t>1</a:t>
                      </a:r>
                    </a:p>
                  </a:txBody>
                  <a:tcPr/>
                </a:tc>
                <a:tc>
                  <a:txBody>
                    <a:bodyPr/>
                    <a:lstStyle/>
                    <a:p>
                      <a:pPr algn="r"/>
                      <a:r>
                        <a:rPr lang="en-US" dirty="0"/>
                        <a:t>0</a:t>
                      </a:r>
                    </a:p>
                  </a:txBody>
                  <a:tcPr/>
                </a:tc>
                <a:tc>
                  <a:txBody>
                    <a:bodyPr/>
                    <a:lstStyle/>
                    <a:p>
                      <a:pPr algn="r"/>
                      <a:r>
                        <a:rPr lang="en-US" dirty="0"/>
                        <a:t>8</a:t>
                      </a:r>
                    </a:p>
                  </a:txBody>
                  <a:tcPr/>
                </a:tc>
                <a:tc>
                  <a:txBody>
                    <a:bodyPr/>
                    <a:lstStyle/>
                    <a:p>
                      <a:pPr algn="r"/>
                      <a:r>
                        <a:rPr lang="en-US" dirty="0"/>
                        <a:t>0</a:t>
                      </a:r>
                    </a:p>
                  </a:txBody>
                  <a:tcPr/>
                </a:tc>
                <a:extLst>
                  <a:ext uri="{0D108BD9-81ED-4DB2-BD59-A6C34878D82A}">
                    <a16:rowId xmlns:a16="http://schemas.microsoft.com/office/drawing/2014/main" val="2282787599"/>
                  </a:ext>
                </a:extLst>
              </a:tr>
              <a:tr h="370840">
                <a:tc>
                  <a:txBody>
                    <a:bodyPr/>
                    <a:lstStyle/>
                    <a:p>
                      <a:r>
                        <a:rPr lang="en-US" dirty="0"/>
                        <a:t>Total</a:t>
                      </a:r>
                    </a:p>
                  </a:txBody>
                  <a:tcPr/>
                </a:tc>
                <a:tc>
                  <a:txBody>
                    <a:bodyPr/>
                    <a:lstStyle/>
                    <a:p>
                      <a:pPr algn="r"/>
                      <a:r>
                        <a:rPr lang="en-US" dirty="0"/>
                        <a:t>75</a:t>
                      </a:r>
                    </a:p>
                  </a:txBody>
                  <a:tcPr/>
                </a:tc>
                <a:tc>
                  <a:txBody>
                    <a:bodyPr/>
                    <a:lstStyle/>
                    <a:p>
                      <a:pPr algn="r"/>
                      <a:r>
                        <a:rPr lang="en-US" dirty="0"/>
                        <a:t>28</a:t>
                      </a:r>
                    </a:p>
                  </a:txBody>
                  <a:tcPr/>
                </a:tc>
                <a:tc>
                  <a:txBody>
                    <a:bodyPr/>
                    <a:lstStyle/>
                    <a:p>
                      <a:pPr algn="r"/>
                      <a:r>
                        <a:rPr lang="en-US" dirty="0"/>
                        <a:t>1</a:t>
                      </a:r>
                    </a:p>
                  </a:txBody>
                  <a:tcPr/>
                </a:tc>
                <a:tc>
                  <a:txBody>
                    <a:bodyPr/>
                    <a:lstStyle/>
                    <a:p>
                      <a:pPr algn="r"/>
                      <a:r>
                        <a:rPr lang="en-US" dirty="0"/>
                        <a:t>4</a:t>
                      </a:r>
                    </a:p>
                  </a:txBody>
                  <a:tcPr/>
                </a:tc>
                <a:tc>
                  <a:txBody>
                    <a:bodyPr/>
                    <a:lstStyle/>
                    <a:p>
                      <a:pPr algn="r"/>
                      <a:r>
                        <a:rPr lang="en-US" dirty="0"/>
                        <a:t>144</a:t>
                      </a:r>
                    </a:p>
                  </a:txBody>
                  <a:tcPr/>
                </a:tc>
                <a:tc>
                  <a:txBody>
                    <a:bodyPr/>
                    <a:lstStyle/>
                    <a:p>
                      <a:pPr algn="r"/>
                      <a:r>
                        <a:rPr lang="en-US" dirty="0"/>
                        <a:t>34</a:t>
                      </a:r>
                    </a:p>
                  </a:txBody>
                  <a:tcPr/>
                </a:tc>
                <a:extLst>
                  <a:ext uri="{0D108BD9-81ED-4DB2-BD59-A6C34878D82A}">
                    <a16:rowId xmlns:a16="http://schemas.microsoft.com/office/drawing/2014/main" val="4200474706"/>
                  </a:ext>
                </a:extLst>
              </a:tr>
            </a:tbl>
          </a:graphicData>
        </a:graphic>
      </p:graphicFrame>
    </p:spTree>
    <p:extLst>
      <p:ext uri="{BB962C8B-B14F-4D97-AF65-F5344CB8AC3E}">
        <p14:creationId xmlns:p14="http://schemas.microsoft.com/office/powerpoint/2010/main" val="202517127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Approach</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4050340"/>
          </a:xfrm>
        </p:spPr>
        <p:txBody>
          <a:bodyPr/>
          <a:lstStyle/>
          <a:p>
            <a:r>
              <a:rPr lang="en-US" dirty="0"/>
              <a:t>Understand the task at hand – inspect the code</a:t>
            </a:r>
          </a:p>
          <a:p>
            <a:r>
              <a:rPr lang="en-US" dirty="0"/>
              <a:t>Write tests to ensure the program works to specification</a:t>
            </a:r>
          </a:p>
          <a:p>
            <a:r>
              <a:rPr lang="en-US" dirty="0"/>
              <a:t>Refactor, refactor, refactor</a:t>
            </a:r>
          </a:p>
          <a:p>
            <a:r>
              <a:rPr lang="en-US" dirty="0"/>
              <a:t>Extract methods</a:t>
            </a:r>
          </a:p>
          <a:p>
            <a:r>
              <a:rPr lang="en-US" dirty="0"/>
              <a:t>Implement </a:t>
            </a:r>
            <a:r>
              <a:rPr lang="en-US" i="1" dirty="0"/>
              <a:t>Conjured</a:t>
            </a:r>
          </a:p>
          <a:p>
            <a:r>
              <a:rPr lang="en-US" dirty="0"/>
              <a:t>Refactor, refactor, refactor</a:t>
            </a:r>
          </a:p>
          <a:p>
            <a:pPr marL="514350" indent="-514350">
              <a:buFont typeface="+mj-lt"/>
              <a:buAutoNum type="arabicPeriod"/>
            </a:pPr>
            <a:r>
              <a:rPr lang="en-US" dirty="0"/>
              <a:t>Introduce polymorphism?</a:t>
            </a:r>
          </a:p>
          <a:p>
            <a:pPr marL="514350" indent="-514350">
              <a:buFont typeface="+mj-lt"/>
              <a:buAutoNum type="arabicPeriod"/>
            </a:pPr>
            <a:r>
              <a:rPr lang="en-US" dirty="0"/>
              <a:t>Immutable, functional, pattern matching?</a:t>
            </a:r>
          </a:p>
        </p:txBody>
      </p:sp>
    </p:spTree>
    <p:extLst>
      <p:ext uri="{BB962C8B-B14F-4D97-AF65-F5344CB8AC3E}">
        <p14:creationId xmlns:p14="http://schemas.microsoft.com/office/powerpoint/2010/main" val="1434301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6BD966-1A5E-4D28-8571-7EB101274AE5}"/>
              </a:ext>
            </a:extLst>
          </p:cNvPr>
          <p:cNvSpPr>
            <a:spLocks noGrp="1"/>
          </p:cNvSpPr>
          <p:nvPr>
            <p:ph type="title"/>
          </p:nvPr>
        </p:nvSpPr>
        <p:spPr/>
        <p:txBody>
          <a:bodyPr/>
          <a:lstStyle/>
          <a:p>
            <a:r>
              <a:rPr lang="en-US" dirty="0"/>
              <a:t>Code Metrics – Refactored – Make the Change Easy</a:t>
            </a:r>
          </a:p>
        </p:txBody>
      </p:sp>
      <p:graphicFrame>
        <p:nvGraphicFramePr>
          <p:cNvPr id="8" name="Table 8">
            <a:extLst>
              <a:ext uri="{FF2B5EF4-FFF2-40B4-BE49-F238E27FC236}">
                <a16:creationId xmlns:a16="http://schemas.microsoft.com/office/drawing/2014/main" id="{6C752A66-E940-49F5-8A3B-02867DEE8A0A}"/>
              </a:ext>
            </a:extLst>
          </p:cNvPr>
          <p:cNvGraphicFramePr>
            <a:graphicFrameLocks noGrp="1"/>
          </p:cNvGraphicFramePr>
          <p:nvPr>
            <p:ph sz="quarter" idx="10"/>
            <p:extLst>
              <p:ext uri="{D42A27DB-BD31-4B8C-83A1-F6EECF244321}">
                <p14:modId xmlns:p14="http://schemas.microsoft.com/office/powerpoint/2010/main" val="721028577"/>
              </p:ext>
            </p:extLst>
          </p:nvPr>
        </p:nvGraphicFramePr>
        <p:xfrm>
          <a:off x="584200" y="2367280"/>
          <a:ext cx="11018840" cy="2397760"/>
        </p:xfrm>
        <a:graphic>
          <a:graphicData uri="http://schemas.openxmlformats.org/drawingml/2006/table">
            <a:tbl>
              <a:tblPr firstRow="1" firstCol="1" lastRow="1" bandRow="1">
                <a:tableStyleId>{21E4AEA4-8DFA-4A89-87EB-49C32662AFE0}</a:tableStyleId>
              </a:tblPr>
              <a:tblGrid>
                <a:gridCol w="1574120">
                  <a:extLst>
                    <a:ext uri="{9D8B030D-6E8A-4147-A177-3AD203B41FA5}">
                      <a16:colId xmlns:a16="http://schemas.microsoft.com/office/drawing/2014/main" val="1986662513"/>
                    </a:ext>
                  </a:extLst>
                </a:gridCol>
                <a:gridCol w="1574120">
                  <a:extLst>
                    <a:ext uri="{9D8B030D-6E8A-4147-A177-3AD203B41FA5}">
                      <a16:colId xmlns:a16="http://schemas.microsoft.com/office/drawing/2014/main" val="100873885"/>
                    </a:ext>
                  </a:extLst>
                </a:gridCol>
                <a:gridCol w="1574120">
                  <a:extLst>
                    <a:ext uri="{9D8B030D-6E8A-4147-A177-3AD203B41FA5}">
                      <a16:colId xmlns:a16="http://schemas.microsoft.com/office/drawing/2014/main" val="920365281"/>
                    </a:ext>
                  </a:extLst>
                </a:gridCol>
                <a:gridCol w="1574120">
                  <a:extLst>
                    <a:ext uri="{9D8B030D-6E8A-4147-A177-3AD203B41FA5}">
                      <a16:colId xmlns:a16="http://schemas.microsoft.com/office/drawing/2014/main" val="1962331415"/>
                    </a:ext>
                  </a:extLst>
                </a:gridCol>
                <a:gridCol w="1574120">
                  <a:extLst>
                    <a:ext uri="{9D8B030D-6E8A-4147-A177-3AD203B41FA5}">
                      <a16:colId xmlns:a16="http://schemas.microsoft.com/office/drawing/2014/main" val="2748568441"/>
                    </a:ext>
                  </a:extLst>
                </a:gridCol>
                <a:gridCol w="1574120">
                  <a:extLst>
                    <a:ext uri="{9D8B030D-6E8A-4147-A177-3AD203B41FA5}">
                      <a16:colId xmlns:a16="http://schemas.microsoft.com/office/drawing/2014/main" val="678632622"/>
                    </a:ext>
                  </a:extLst>
                </a:gridCol>
                <a:gridCol w="1574120">
                  <a:extLst>
                    <a:ext uri="{9D8B030D-6E8A-4147-A177-3AD203B41FA5}">
                      <a16:colId xmlns:a16="http://schemas.microsoft.com/office/drawing/2014/main" val="406790683"/>
                    </a:ext>
                  </a:extLst>
                </a:gridCol>
              </a:tblGrid>
              <a:tr h="370840">
                <a:tc>
                  <a:txBody>
                    <a:bodyPr/>
                    <a:lstStyle/>
                    <a:p>
                      <a:endParaRPr lang="en-US" dirty="0"/>
                    </a:p>
                  </a:txBody>
                  <a:tcPr/>
                </a:tc>
                <a:tc>
                  <a:txBody>
                    <a:bodyPr/>
                    <a:lstStyle/>
                    <a:p>
                      <a:r>
                        <a:rPr lang="en-US" dirty="0"/>
                        <a:t>Maintain-ability Index</a:t>
                      </a:r>
                    </a:p>
                  </a:txBody>
                  <a:tcPr/>
                </a:tc>
                <a:tc>
                  <a:txBody>
                    <a:bodyPr/>
                    <a:lstStyle/>
                    <a:p>
                      <a:r>
                        <a:rPr lang="en-US" dirty="0"/>
                        <a:t>Cyclomatic Complexity</a:t>
                      </a:r>
                    </a:p>
                  </a:txBody>
                  <a:tcPr/>
                </a:tc>
                <a:tc>
                  <a:txBody>
                    <a:bodyPr/>
                    <a:lstStyle/>
                    <a:p>
                      <a:r>
                        <a:rPr lang="en-US" dirty="0"/>
                        <a:t>Depth of Inheritance</a:t>
                      </a:r>
                    </a:p>
                  </a:txBody>
                  <a:tcPr/>
                </a:tc>
                <a:tc>
                  <a:txBody>
                    <a:bodyPr/>
                    <a:lstStyle/>
                    <a:p>
                      <a:r>
                        <a:rPr lang="en-US" dirty="0"/>
                        <a:t>Class Coupling</a:t>
                      </a:r>
                    </a:p>
                  </a:txBody>
                  <a:tcPr/>
                </a:tc>
                <a:tc>
                  <a:txBody>
                    <a:bodyPr/>
                    <a:lstStyle/>
                    <a:p>
                      <a:r>
                        <a:rPr lang="en-US" dirty="0"/>
                        <a:t>Lines of Source Code</a:t>
                      </a:r>
                    </a:p>
                  </a:txBody>
                  <a:tcPr/>
                </a:tc>
                <a:tc>
                  <a:txBody>
                    <a:bodyPr/>
                    <a:lstStyle/>
                    <a:p>
                      <a:r>
                        <a:rPr lang="en-US" dirty="0"/>
                        <a:t>Lines of Executable Code</a:t>
                      </a:r>
                    </a:p>
                  </a:txBody>
                  <a:tcPr/>
                </a:tc>
                <a:extLst>
                  <a:ext uri="{0D108BD9-81ED-4DB2-BD59-A6C34878D82A}">
                    <a16:rowId xmlns:a16="http://schemas.microsoft.com/office/drawing/2014/main" val="1043561257"/>
                  </a:ext>
                </a:extLst>
              </a:tr>
              <a:tr h="370840">
                <a:tc>
                  <a:txBody>
                    <a:bodyPr/>
                    <a:lstStyle/>
                    <a:p>
                      <a:r>
                        <a:rPr lang="en-US" dirty="0"/>
                        <a:t>Program</a:t>
                      </a:r>
                    </a:p>
                  </a:txBody>
                  <a:tcPr/>
                </a:tc>
                <a:tc>
                  <a:txBody>
                    <a:bodyPr/>
                    <a:lstStyle/>
                    <a:p>
                      <a:pPr algn="r"/>
                      <a:r>
                        <a:rPr lang="en-US" dirty="0"/>
                        <a:t>58</a:t>
                      </a:r>
                    </a:p>
                  </a:txBody>
                  <a:tcPr/>
                </a:tc>
                <a:tc>
                  <a:txBody>
                    <a:bodyPr/>
                    <a:lstStyle/>
                    <a:p>
                      <a:pPr algn="r"/>
                      <a:r>
                        <a:rPr lang="en-US" dirty="0"/>
                        <a:t>3</a:t>
                      </a:r>
                    </a:p>
                  </a:txBody>
                  <a:tcPr/>
                </a:tc>
                <a:tc>
                  <a:txBody>
                    <a:bodyPr/>
                    <a:lstStyle/>
                    <a:p>
                      <a:pPr algn="r"/>
                      <a:r>
                        <a:rPr lang="en-US" dirty="0"/>
                        <a:t>1</a:t>
                      </a:r>
                    </a:p>
                  </a:txBody>
                  <a:tcPr/>
                </a:tc>
                <a:tc>
                  <a:txBody>
                    <a:bodyPr/>
                    <a:lstStyle/>
                    <a:p>
                      <a:pPr algn="r"/>
                      <a:r>
                        <a:rPr lang="en-US" dirty="0"/>
                        <a:t>5</a:t>
                      </a:r>
                    </a:p>
                  </a:txBody>
                  <a:tcPr/>
                </a:tc>
                <a:tc>
                  <a:txBody>
                    <a:bodyPr/>
                    <a:lstStyle/>
                    <a:p>
                      <a:pPr algn="r"/>
                      <a:r>
                        <a:rPr lang="en-US" dirty="0"/>
                        <a:t>52</a:t>
                      </a:r>
                    </a:p>
                  </a:txBody>
                  <a:tcPr/>
                </a:tc>
                <a:tc>
                  <a:txBody>
                    <a:bodyPr/>
                    <a:lstStyle/>
                    <a:p>
                      <a:pPr algn="r"/>
                      <a:r>
                        <a:rPr lang="en-US" dirty="0"/>
                        <a:t>9</a:t>
                      </a:r>
                    </a:p>
                  </a:txBody>
                  <a:tcPr/>
                </a:tc>
                <a:extLst>
                  <a:ext uri="{0D108BD9-81ED-4DB2-BD59-A6C34878D82A}">
                    <a16:rowId xmlns:a16="http://schemas.microsoft.com/office/drawing/2014/main" val="1977488820"/>
                  </a:ext>
                </a:extLst>
              </a:tr>
              <a:tr h="370840">
                <a:tc>
                  <a:txBody>
                    <a:bodyPr/>
                    <a:lstStyle/>
                    <a:p>
                      <a:r>
                        <a:rPr lang="en-US" dirty="0"/>
                        <a:t>Item</a:t>
                      </a:r>
                    </a:p>
                  </a:txBody>
                  <a:tcPr/>
                </a:tc>
                <a:tc>
                  <a:txBody>
                    <a:bodyPr/>
                    <a:lstStyle/>
                    <a:p>
                      <a:pPr algn="r"/>
                      <a:r>
                        <a:rPr lang="en-US" dirty="0"/>
                        <a:t>100</a:t>
                      </a:r>
                    </a:p>
                  </a:txBody>
                  <a:tcPr/>
                </a:tc>
                <a:tc>
                  <a:txBody>
                    <a:bodyPr/>
                    <a:lstStyle/>
                    <a:p>
                      <a:pPr algn="r"/>
                      <a:r>
                        <a:rPr lang="en-US" dirty="0"/>
                        <a:t>6</a:t>
                      </a:r>
                    </a:p>
                  </a:txBody>
                  <a:tcPr/>
                </a:tc>
                <a:tc>
                  <a:txBody>
                    <a:bodyPr/>
                    <a:lstStyle/>
                    <a:p>
                      <a:pPr algn="r"/>
                      <a:r>
                        <a:rPr lang="en-US" dirty="0"/>
                        <a:t>1</a:t>
                      </a:r>
                    </a:p>
                  </a:txBody>
                  <a:tcPr/>
                </a:tc>
                <a:tc>
                  <a:txBody>
                    <a:bodyPr/>
                    <a:lstStyle/>
                    <a:p>
                      <a:pPr algn="r"/>
                      <a:r>
                        <a:rPr lang="en-US" dirty="0"/>
                        <a:t>0</a:t>
                      </a:r>
                    </a:p>
                  </a:txBody>
                  <a:tcPr/>
                </a:tc>
                <a:tc>
                  <a:txBody>
                    <a:bodyPr/>
                    <a:lstStyle/>
                    <a:p>
                      <a:pPr algn="r"/>
                      <a:r>
                        <a:rPr lang="en-US" dirty="0"/>
                        <a:t>8</a:t>
                      </a:r>
                    </a:p>
                  </a:txBody>
                  <a:tcPr/>
                </a:tc>
                <a:tc>
                  <a:txBody>
                    <a:bodyPr/>
                    <a:lstStyle/>
                    <a:p>
                      <a:pPr algn="r"/>
                      <a:r>
                        <a:rPr lang="en-US" dirty="0"/>
                        <a:t>0</a:t>
                      </a:r>
                    </a:p>
                  </a:txBody>
                  <a:tcPr/>
                </a:tc>
                <a:extLst>
                  <a:ext uri="{0D108BD9-81ED-4DB2-BD59-A6C34878D82A}">
                    <a16:rowId xmlns:a16="http://schemas.microsoft.com/office/drawing/2014/main" val="2282787599"/>
                  </a:ext>
                </a:extLst>
              </a:tr>
              <a:tr h="370840">
                <a:tc>
                  <a:txBody>
                    <a:bodyPr/>
                    <a:lstStyle/>
                    <a:p>
                      <a:r>
                        <a:rPr lang="en-US" dirty="0" err="1"/>
                        <a:t>GildedRose</a:t>
                      </a:r>
                      <a:endParaRPr lang="en-US" dirty="0"/>
                    </a:p>
                  </a:txBody>
                  <a:tcPr/>
                </a:tc>
                <a:tc>
                  <a:txBody>
                    <a:bodyPr/>
                    <a:lstStyle/>
                    <a:p>
                      <a:pPr algn="r"/>
                      <a:r>
                        <a:rPr lang="en-US" dirty="0"/>
                        <a:t>72</a:t>
                      </a:r>
                    </a:p>
                  </a:txBody>
                  <a:tcPr/>
                </a:tc>
                <a:tc>
                  <a:txBody>
                    <a:bodyPr/>
                    <a:lstStyle/>
                    <a:p>
                      <a:pPr algn="r"/>
                      <a:r>
                        <a:rPr lang="en-US" dirty="0"/>
                        <a:t>16</a:t>
                      </a:r>
                    </a:p>
                  </a:txBody>
                  <a:tcPr/>
                </a:tc>
                <a:tc>
                  <a:txBody>
                    <a:bodyPr/>
                    <a:lstStyle/>
                    <a:p>
                      <a:pPr algn="r"/>
                      <a:r>
                        <a:rPr lang="en-US" dirty="0"/>
                        <a:t>1</a:t>
                      </a:r>
                    </a:p>
                  </a:txBody>
                  <a:tcPr/>
                </a:tc>
                <a:tc>
                  <a:txBody>
                    <a:bodyPr/>
                    <a:lstStyle/>
                    <a:p>
                      <a:pPr algn="r"/>
                      <a:r>
                        <a:rPr lang="en-US" dirty="0"/>
                        <a:t>3</a:t>
                      </a:r>
                    </a:p>
                  </a:txBody>
                  <a:tcPr/>
                </a:tc>
                <a:tc>
                  <a:txBody>
                    <a:bodyPr/>
                    <a:lstStyle/>
                    <a:p>
                      <a:pPr algn="r"/>
                      <a:r>
                        <a:rPr lang="en-US" dirty="0"/>
                        <a:t>74</a:t>
                      </a:r>
                    </a:p>
                  </a:txBody>
                  <a:tcPr/>
                </a:tc>
                <a:tc>
                  <a:txBody>
                    <a:bodyPr/>
                    <a:lstStyle/>
                    <a:p>
                      <a:pPr algn="r"/>
                      <a:r>
                        <a:rPr lang="en-US" dirty="0"/>
                        <a:t>22</a:t>
                      </a:r>
                    </a:p>
                  </a:txBody>
                  <a:tcPr/>
                </a:tc>
                <a:extLst>
                  <a:ext uri="{0D108BD9-81ED-4DB2-BD59-A6C34878D82A}">
                    <a16:rowId xmlns:a16="http://schemas.microsoft.com/office/drawing/2014/main" val="4108965794"/>
                  </a:ext>
                </a:extLst>
              </a:tr>
              <a:tr h="370840">
                <a:tc>
                  <a:txBody>
                    <a:bodyPr/>
                    <a:lstStyle/>
                    <a:p>
                      <a:r>
                        <a:rPr lang="en-US" dirty="0"/>
                        <a:t>Total</a:t>
                      </a:r>
                    </a:p>
                  </a:txBody>
                  <a:tcPr/>
                </a:tc>
                <a:tc>
                  <a:txBody>
                    <a:bodyPr/>
                    <a:lstStyle/>
                    <a:p>
                      <a:pPr algn="r"/>
                      <a:r>
                        <a:rPr lang="en-US" dirty="0"/>
                        <a:t>76</a:t>
                      </a:r>
                    </a:p>
                  </a:txBody>
                  <a:tcPr/>
                </a:tc>
                <a:tc>
                  <a:txBody>
                    <a:bodyPr/>
                    <a:lstStyle/>
                    <a:p>
                      <a:pPr algn="r"/>
                      <a:r>
                        <a:rPr lang="en-US" dirty="0"/>
                        <a:t>25</a:t>
                      </a:r>
                    </a:p>
                  </a:txBody>
                  <a:tcPr/>
                </a:tc>
                <a:tc>
                  <a:txBody>
                    <a:bodyPr/>
                    <a:lstStyle/>
                    <a:p>
                      <a:pPr algn="r"/>
                      <a:r>
                        <a:rPr lang="en-US" dirty="0"/>
                        <a:t>1</a:t>
                      </a:r>
                    </a:p>
                  </a:txBody>
                  <a:tcPr/>
                </a:tc>
                <a:tc>
                  <a:txBody>
                    <a:bodyPr/>
                    <a:lstStyle/>
                    <a:p>
                      <a:pPr algn="r"/>
                      <a:r>
                        <a:rPr lang="en-US" dirty="0"/>
                        <a:t>6</a:t>
                      </a:r>
                    </a:p>
                  </a:txBody>
                  <a:tcPr/>
                </a:tc>
                <a:tc>
                  <a:txBody>
                    <a:bodyPr/>
                    <a:lstStyle/>
                    <a:p>
                      <a:pPr algn="r"/>
                      <a:r>
                        <a:rPr lang="en-US" dirty="0"/>
                        <a:t>142</a:t>
                      </a:r>
                    </a:p>
                  </a:txBody>
                  <a:tcPr/>
                </a:tc>
                <a:tc>
                  <a:txBody>
                    <a:bodyPr/>
                    <a:lstStyle/>
                    <a:p>
                      <a:pPr algn="r"/>
                      <a:r>
                        <a:rPr lang="en-US" dirty="0"/>
                        <a:t>31</a:t>
                      </a:r>
                    </a:p>
                  </a:txBody>
                  <a:tcPr/>
                </a:tc>
                <a:extLst>
                  <a:ext uri="{0D108BD9-81ED-4DB2-BD59-A6C34878D82A}">
                    <a16:rowId xmlns:a16="http://schemas.microsoft.com/office/drawing/2014/main" val="4200474706"/>
                  </a:ext>
                </a:extLst>
              </a:tr>
            </a:tbl>
          </a:graphicData>
        </a:graphic>
      </p:graphicFrame>
    </p:spTree>
    <p:extLst>
      <p:ext uri="{BB962C8B-B14F-4D97-AF65-F5344CB8AC3E}">
        <p14:creationId xmlns:p14="http://schemas.microsoft.com/office/powerpoint/2010/main" val="184519765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6BD966-1A5E-4D28-8571-7EB101274AE5}"/>
              </a:ext>
            </a:extLst>
          </p:cNvPr>
          <p:cNvSpPr>
            <a:spLocks noGrp="1"/>
          </p:cNvSpPr>
          <p:nvPr>
            <p:ph type="title"/>
          </p:nvPr>
        </p:nvSpPr>
        <p:spPr/>
        <p:txBody>
          <a:bodyPr/>
          <a:lstStyle/>
          <a:p>
            <a:r>
              <a:rPr lang="en-US" dirty="0"/>
              <a:t>Code Metrics – Refactored – Polymorphed</a:t>
            </a:r>
          </a:p>
        </p:txBody>
      </p:sp>
      <p:graphicFrame>
        <p:nvGraphicFramePr>
          <p:cNvPr id="8" name="Table 8">
            <a:extLst>
              <a:ext uri="{FF2B5EF4-FFF2-40B4-BE49-F238E27FC236}">
                <a16:creationId xmlns:a16="http://schemas.microsoft.com/office/drawing/2014/main" id="{6C752A66-E940-49F5-8A3B-02867DEE8A0A}"/>
              </a:ext>
            </a:extLst>
          </p:cNvPr>
          <p:cNvGraphicFramePr>
            <a:graphicFrameLocks noGrp="1"/>
          </p:cNvGraphicFramePr>
          <p:nvPr>
            <p:ph sz="quarter" idx="10"/>
            <p:extLst>
              <p:ext uri="{D42A27DB-BD31-4B8C-83A1-F6EECF244321}">
                <p14:modId xmlns:p14="http://schemas.microsoft.com/office/powerpoint/2010/main" val="3775616554"/>
              </p:ext>
            </p:extLst>
          </p:nvPr>
        </p:nvGraphicFramePr>
        <p:xfrm>
          <a:off x="584200" y="2367280"/>
          <a:ext cx="11018840" cy="3510280"/>
        </p:xfrm>
        <a:graphic>
          <a:graphicData uri="http://schemas.openxmlformats.org/drawingml/2006/table">
            <a:tbl>
              <a:tblPr firstRow="1" firstCol="1" lastRow="1" bandRow="1">
                <a:tableStyleId>{21E4AEA4-8DFA-4A89-87EB-49C32662AFE0}</a:tableStyleId>
              </a:tblPr>
              <a:tblGrid>
                <a:gridCol w="1574120">
                  <a:extLst>
                    <a:ext uri="{9D8B030D-6E8A-4147-A177-3AD203B41FA5}">
                      <a16:colId xmlns:a16="http://schemas.microsoft.com/office/drawing/2014/main" val="1986662513"/>
                    </a:ext>
                  </a:extLst>
                </a:gridCol>
                <a:gridCol w="1574120">
                  <a:extLst>
                    <a:ext uri="{9D8B030D-6E8A-4147-A177-3AD203B41FA5}">
                      <a16:colId xmlns:a16="http://schemas.microsoft.com/office/drawing/2014/main" val="100873885"/>
                    </a:ext>
                  </a:extLst>
                </a:gridCol>
                <a:gridCol w="1574120">
                  <a:extLst>
                    <a:ext uri="{9D8B030D-6E8A-4147-A177-3AD203B41FA5}">
                      <a16:colId xmlns:a16="http://schemas.microsoft.com/office/drawing/2014/main" val="920365281"/>
                    </a:ext>
                  </a:extLst>
                </a:gridCol>
                <a:gridCol w="1574120">
                  <a:extLst>
                    <a:ext uri="{9D8B030D-6E8A-4147-A177-3AD203B41FA5}">
                      <a16:colId xmlns:a16="http://schemas.microsoft.com/office/drawing/2014/main" val="1962331415"/>
                    </a:ext>
                  </a:extLst>
                </a:gridCol>
                <a:gridCol w="1574120">
                  <a:extLst>
                    <a:ext uri="{9D8B030D-6E8A-4147-A177-3AD203B41FA5}">
                      <a16:colId xmlns:a16="http://schemas.microsoft.com/office/drawing/2014/main" val="2748568441"/>
                    </a:ext>
                  </a:extLst>
                </a:gridCol>
                <a:gridCol w="1574120">
                  <a:extLst>
                    <a:ext uri="{9D8B030D-6E8A-4147-A177-3AD203B41FA5}">
                      <a16:colId xmlns:a16="http://schemas.microsoft.com/office/drawing/2014/main" val="678632622"/>
                    </a:ext>
                  </a:extLst>
                </a:gridCol>
                <a:gridCol w="1574120">
                  <a:extLst>
                    <a:ext uri="{9D8B030D-6E8A-4147-A177-3AD203B41FA5}">
                      <a16:colId xmlns:a16="http://schemas.microsoft.com/office/drawing/2014/main" val="406790683"/>
                    </a:ext>
                  </a:extLst>
                </a:gridCol>
              </a:tblGrid>
              <a:tr h="370840">
                <a:tc>
                  <a:txBody>
                    <a:bodyPr/>
                    <a:lstStyle/>
                    <a:p>
                      <a:endParaRPr lang="en-US" dirty="0"/>
                    </a:p>
                  </a:txBody>
                  <a:tcPr/>
                </a:tc>
                <a:tc>
                  <a:txBody>
                    <a:bodyPr/>
                    <a:lstStyle/>
                    <a:p>
                      <a:r>
                        <a:rPr lang="en-US" dirty="0"/>
                        <a:t>Maintain-ability Index</a:t>
                      </a:r>
                    </a:p>
                  </a:txBody>
                  <a:tcPr/>
                </a:tc>
                <a:tc>
                  <a:txBody>
                    <a:bodyPr/>
                    <a:lstStyle/>
                    <a:p>
                      <a:r>
                        <a:rPr lang="en-US" dirty="0"/>
                        <a:t>Cyclomatic Complexity</a:t>
                      </a:r>
                    </a:p>
                  </a:txBody>
                  <a:tcPr/>
                </a:tc>
                <a:tc>
                  <a:txBody>
                    <a:bodyPr/>
                    <a:lstStyle/>
                    <a:p>
                      <a:r>
                        <a:rPr lang="en-US" dirty="0"/>
                        <a:t>Depth of Inheritance</a:t>
                      </a:r>
                    </a:p>
                  </a:txBody>
                  <a:tcPr/>
                </a:tc>
                <a:tc>
                  <a:txBody>
                    <a:bodyPr/>
                    <a:lstStyle/>
                    <a:p>
                      <a:r>
                        <a:rPr lang="en-US" dirty="0"/>
                        <a:t>Class Coupling</a:t>
                      </a:r>
                    </a:p>
                  </a:txBody>
                  <a:tcPr/>
                </a:tc>
                <a:tc>
                  <a:txBody>
                    <a:bodyPr/>
                    <a:lstStyle/>
                    <a:p>
                      <a:r>
                        <a:rPr lang="en-US" dirty="0"/>
                        <a:t>Lines of Source Code</a:t>
                      </a:r>
                    </a:p>
                  </a:txBody>
                  <a:tcPr/>
                </a:tc>
                <a:tc>
                  <a:txBody>
                    <a:bodyPr/>
                    <a:lstStyle/>
                    <a:p>
                      <a:r>
                        <a:rPr lang="en-US" dirty="0"/>
                        <a:t>Lines of Executable Code</a:t>
                      </a:r>
                    </a:p>
                  </a:txBody>
                  <a:tcPr/>
                </a:tc>
                <a:extLst>
                  <a:ext uri="{0D108BD9-81ED-4DB2-BD59-A6C34878D82A}">
                    <a16:rowId xmlns:a16="http://schemas.microsoft.com/office/drawing/2014/main" val="1043561257"/>
                  </a:ext>
                </a:extLst>
              </a:tr>
              <a:tr h="370840">
                <a:tc>
                  <a:txBody>
                    <a:bodyPr/>
                    <a:lstStyle/>
                    <a:p>
                      <a:r>
                        <a:rPr lang="en-US" dirty="0"/>
                        <a:t>Program</a:t>
                      </a:r>
                    </a:p>
                  </a:txBody>
                  <a:tcPr/>
                </a:tc>
                <a:tc>
                  <a:txBody>
                    <a:bodyPr/>
                    <a:lstStyle/>
                    <a:p>
                      <a:pPr algn="r"/>
                      <a:r>
                        <a:rPr lang="en-US" dirty="0"/>
                        <a:t>58</a:t>
                      </a:r>
                    </a:p>
                  </a:txBody>
                  <a:tcPr/>
                </a:tc>
                <a:tc>
                  <a:txBody>
                    <a:bodyPr/>
                    <a:lstStyle/>
                    <a:p>
                      <a:pPr algn="r"/>
                      <a:r>
                        <a:rPr lang="en-US" dirty="0"/>
                        <a:t>3</a:t>
                      </a:r>
                    </a:p>
                  </a:txBody>
                  <a:tcPr/>
                </a:tc>
                <a:tc>
                  <a:txBody>
                    <a:bodyPr/>
                    <a:lstStyle/>
                    <a:p>
                      <a:pPr algn="r"/>
                      <a:r>
                        <a:rPr lang="en-US" dirty="0"/>
                        <a:t>1</a:t>
                      </a:r>
                    </a:p>
                  </a:txBody>
                  <a:tcPr/>
                </a:tc>
                <a:tc>
                  <a:txBody>
                    <a:bodyPr/>
                    <a:lstStyle/>
                    <a:p>
                      <a:pPr algn="r"/>
                      <a:r>
                        <a:rPr lang="en-US" dirty="0"/>
                        <a:t>8</a:t>
                      </a:r>
                    </a:p>
                  </a:txBody>
                  <a:tcPr/>
                </a:tc>
                <a:tc>
                  <a:txBody>
                    <a:bodyPr/>
                    <a:lstStyle/>
                    <a:p>
                      <a:pPr algn="r"/>
                      <a:r>
                        <a:rPr lang="en-US" dirty="0"/>
                        <a:t>34</a:t>
                      </a:r>
                    </a:p>
                  </a:txBody>
                  <a:tcPr/>
                </a:tc>
                <a:tc>
                  <a:txBody>
                    <a:bodyPr/>
                    <a:lstStyle/>
                    <a:p>
                      <a:pPr algn="r"/>
                      <a:r>
                        <a:rPr lang="en-US" dirty="0"/>
                        <a:t>9</a:t>
                      </a:r>
                    </a:p>
                  </a:txBody>
                  <a:tcPr/>
                </a:tc>
                <a:extLst>
                  <a:ext uri="{0D108BD9-81ED-4DB2-BD59-A6C34878D82A}">
                    <a16:rowId xmlns:a16="http://schemas.microsoft.com/office/drawing/2014/main" val="1977488820"/>
                  </a:ext>
                </a:extLst>
              </a:tr>
              <a:tr h="370840">
                <a:tc>
                  <a:txBody>
                    <a:bodyPr/>
                    <a:lstStyle/>
                    <a:p>
                      <a:r>
                        <a:rPr lang="en-US" dirty="0"/>
                        <a:t>Item</a:t>
                      </a:r>
                    </a:p>
                  </a:txBody>
                  <a:tcPr/>
                </a:tc>
                <a:tc>
                  <a:txBody>
                    <a:bodyPr/>
                    <a:lstStyle/>
                    <a:p>
                      <a:pPr algn="r"/>
                      <a:r>
                        <a:rPr lang="en-US" dirty="0"/>
                        <a:t>91</a:t>
                      </a:r>
                    </a:p>
                  </a:txBody>
                  <a:tcPr/>
                </a:tc>
                <a:tc>
                  <a:txBody>
                    <a:bodyPr/>
                    <a:lstStyle/>
                    <a:p>
                      <a:pPr algn="r"/>
                      <a:r>
                        <a:rPr lang="en-US" dirty="0"/>
                        <a:t>8</a:t>
                      </a:r>
                    </a:p>
                  </a:txBody>
                  <a:tcPr/>
                </a:tc>
                <a:tc>
                  <a:txBody>
                    <a:bodyPr/>
                    <a:lstStyle/>
                    <a:p>
                      <a:pPr algn="r"/>
                      <a:r>
                        <a:rPr lang="en-US" dirty="0"/>
                        <a:t>1</a:t>
                      </a:r>
                    </a:p>
                  </a:txBody>
                  <a:tcPr/>
                </a:tc>
                <a:tc>
                  <a:txBody>
                    <a:bodyPr/>
                    <a:lstStyle/>
                    <a:p>
                      <a:pPr algn="r"/>
                      <a:r>
                        <a:rPr lang="en-US" dirty="0"/>
                        <a:t>1</a:t>
                      </a:r>
                    </a:p>
                  </a:txBody>
                  <a:tcPr/>
                </a:tc>
                <a:tc>
                  <a:txBody>
                    <a:bodyPr/>
                    <a:lstStyle/>
                    <a:p>
                      <a:pPr algn="r"/>
                      <a:r>
                        <a:rPr lang="en-US" dirty="0"/>
                        <a:t>21</a:t>
                      </a:r>
                    </a:p>
                  </a:txBody>
                  <a:tcPr/>
                </a:tc>
                <a:tc>
                  <a:txBody>
                    <a:bodyPr/>
                    <a:lstStyle/>
                    <a:p>
                      <a:pPr algn="r"/>
                      <a:r>
                        <a:rPr lang="en-US" dirty="0"/>
                        <a:t>5</a:t>
                      </a:r>
                    </a:p>
                  </a:txBody>
                  <a:tcPr/>
                </a:tc>
                <a:extLst>
                  <a:ext uri="{0D108BD9-81ED-4DB2-BD59-A6C34878D82A}">
                    <a16:rowId xmlns:a16="http://schemas.microsoft.com/office/drawing/2014/main" val="2282787599"/>
                  </a:ext>
                </a:extLst>
              </a:tr>
              <a:tr h="370840">
                <a:tc>
                  <a:txBody>
                    <a:bodyPr/>
                    <a:lstStyle/>
                    <a:p>
                      <a:r>
                        <a:rPr lang="en-US" dirty="0"/>
                        <a:t>  </a:t>
                      </a:r>
                      <a:r>
                        <a:rPr lang="en-US" dirty="0" err="1"/>
                        <a:t>AgedBrie</a:t>
                      </a:r>
                      <a:endParaRPr lang="en-US" dirty="0"/>
                    </a:p>
                  </a:txBody>
                  <a:tcPr/>
                </a:tc>
                <a:tc>
                  <a:txBody>
                    <a:bodyPr/>
                    <a:lstStyle/>
                    <a:p>
                      <a:pPr algn="r"/>
                      <a:r>
                        <a:rPr lang="en-US" dirty="0"/>
                        <a:t>71</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15</a:t>
                      </a:r>
                    </a:p>
                  </a:txBody>
                  <a:tcPr/>
                </a:tc>
                <a:tc>
                  <a:txBody>
                    <a:bodyPr/>
                    <a:lstStyle/>
                    <a:p>
                      <a:pPr algn="r"/>
                      <a:r>
                        <a:rPr lang="en-US" dirty="0"/>
                        <a:t>5</a:t>
                      </a:r>
                    </a:p>
                  </a:txBody>
                  <a:tcPr/>
                </a:tc>
                <a:extLst>
                  <a:ext uri="{0D108BD9-81ED-4DB2-BD59-A6C34878D82A}">
                    <a16:rowId xmlns:a16="http://schemas.microsoft.com/office/drawing/2014/main" val="4108965794"/>
                  </a:ext>
                </a:extLst>
              </a:tr>
              <a:tr h="370840">
                <a:tc>
                  <a:txBody>
                    <a:bodyPr/>
                    <a:lstStyle/>
                    <a:p>
                      <a:r>
                        <a:rPr lang="en-US" dirty="0"/>
                        <a:t>  </a:t>
                      </a:r>
                      <a:r>
                        <a:rPr lang="en-US" dirty="0" err="1"/>
                        <a:t>BackstageP</a:t>
                      </a:r>
                      <a:r>
                        <a:rPr lang="en-US" dirty="0"/>
                        <a:t>.</a:t>
                      </a:r>
                    </a:p>
                  </a:txBody>
                  <a:tcPr/>
                </a:tc>
                <a:tc>
                  <a:txBody>
                    <a:bodyPr/>
                    <a:lstStyle/>
                    <a:p>
                      <a:pPr algn="r"/>
                      <a:r>
                        <a:rPr lang="en-US" dirty="0"/>
                        <a:t>63</a:t>
                      </a:r>
                    </a:p>
                  </a:txBody>
                  <a:tcPr/>
                </a:tc>
                <a:tc>
                  <a:txBody>
                    <a:bodyPr/>
                    <a:lstStyle/>
                    <a:p>
                      <a:pPr algn="r"/>
                      <a:r>
                        <a:rPr lang="en-US" dirty="0"/>
                        <a:t>4</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23</a:t>
                      </a:r>
                    </a:p>
                  </a:txBody>
                  <a:tcPr/>
                </a:tc>
                <a:tc>
                  <a:txBody>
                    <a:bodyPr/>
                    <a:lstStyle/>
                    <a:p>
                      <a:pPr algn="r"/>
                      <a:r>
                        <a:rPr lang="en-US" dirty="0"/>
                        <a:t>9</a:t>
                      </a:r>
                    </a:p>
                  </a:txBody>
                  <a:tcPr/>
                </a:tc>
                <a:extLst>
                  <a:ext uri="{0D108BD9-81ED-4DB2-BD59-A6C34878D82A}">
                    <a16:rowId xmlns:a16="http://schemas.microsoft.com/office/drawing/2014/main" val="3402540893"/>
                  </a:ext>
                </a:extLst>
              </a:tr>
              <a:tr h="370840">
                <a:tc>
                  <a:txBody>
                    <a:bodyPr/>
                    <a:lstStyle/>
                    <a:p>
                      <a:r>
                        <a:rPr lang="en-US" dirty="0"/>
                        <a:t>  </a:t>
                      </a:r>
                      <a:r>
                        <a:rPr lang="en-US" dirty="0" err="1"/>
                        <a:t>Sulfuras</a:t>
                      </a:r>
                      <a:endParaRPr lang="en-US" dirty="0"/>
                    </a:p>
                  </a:txBody>
                  <a:tcPr/>
                </a:tc>
                <a:tc>
                  <a:txBody>
                    <a:bodyPr/>
                    <a:lstStyle/>
                    <a:p>
                      <a:pPr algn="r"/>
                      <a:r>
                        <a:rPr lang="en-US" dirty="0"/>
                        <a:t>100</a:t>
                      </a:r>
                    </a:p>
                  </a:txBody>
                  <a:tcPr/>
                </a:tc>
                <a:tc>
                  <a:txBody>
                    <a:bodyPr/>
                    <a:lstStyle/>
                    <a:p>
                      <a:pPr algn="r"/>
                      <a:r>
                        <a:rPr lang="en-US" dirty="0"/>
                        <a:t>1</a:t>
                      </a:r>
                    </a:p>
                  </a:txBody>
                  <a:tcPr/>
                </a:tc>
                <a:tc>
                  <a:txBody>
                    <a:bodyPr/>
                    <a:lstStyle/>
                    <a:p>
                      <a:pPr algn="r"/>
                      <a:r>
                        <a:rPr lang="en-US" dirty="0"/>
                        <a:t>2</a:t>
                      </a:r>
                    </a:p>
                  </a:txBody>
                  <a:tcPr/>
                </a:tc>
                <a:tc>
                  <a:txBody>
                    <a:bodyPr/>
                    <a:lstStyle/>
                    <a:p>
                      <a:pPr algn="r"/>
                      <a:r>
                        <a:rPr lang="en-US" dirty="0"/>
                        <a:t>1</a:t>
                      </a:r>
                    </a:p>
                  </a:txBody>
                  <a:tcPr/>
                </a:tc>
                <a:tc>
                  <a:txBody>
                    <a:bodyPr/>
                    <a:lstStyle/>
                    <a:p>
                      <a:pPr algn="r"/>
                      <a:r>
                        <a:rPr lang="en-US" dirty="0"/>
                        <a:t>6</a:t>
                      </a:r>
                    </a:p>
                  </a:txBody>
                  <a:tcPr/>
                </a:tc>
                <a:tc>
                  <a:txBody>
                    <a:bodyPr/>
                    <a:lstStyle/>
                    <a:p>
                      <a:pPr algn="r"/>
                      <a:r>
                        <a:rPr lang="en-US" dirty="0"/>
                        <a:t>0</a:t>
                      </a:r>
                    </a:p>
                  </a:txBody>
                  <a:tcPr/>
                </a:tc>
                <a:extLst>
                  <a:ext uri="{0D108BD9-81ED-4DB2-BD59-A6C34878D82A}">
                    <a16:rowId xmlns:a16="http://schemas.microsoft.com/office/drawing/2014/main" val="2379039149"/>
                  </a:ext>
                </a:extLst>
              </a:tr>
              <a:tr h="370840">
                <a:tc>
                  <a:txBody>
                    <a:bodyPr/>
                    <a:lstStyle/>
                    <a:p>
                      <a:r>
                        <a:rPr lang="en-US" dirty="0"/>
                        <a:t>  Conjured</a:t>
                      </a:r>
                    </a:p>
                  </a:txBody>
                  <a:tcPr/>
                </a:tc>
                <a:tc>
                  <a:txBody>
                    <a:bodyPr/>
                    <a:lstStyle/>
                    <a:p>
                      <a:pPr algn="r"/>
                      <a:r>
                        <a:rPr lang="en-US" dirty="0"/>
                        <a:t>71</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15</a:t>
                      </a:r>
                    </a:p>
                  </a:txBody>
                  <a:tcPr/>
                </a:tc>
                <a:tc>
                  <a:txBody>
                    <a:bodyPr/>
                    <a:lstStyle/>
                    <a:p>
                      <a:pPr algn="r"/>
                      <a:r>
                        <a:rPr lang="en-US" dirty="0"/>
                        <a:t>5</a:t>
                      </a:r>
                    </a:p>
                  </a:txBody>
                  <a:tcPr/>
                </a:tc>
                <a:extLst>
                  <a:ext uri="{0D108BD9-81ED-4DB2-BD59-A6C34878D82A}">
                    <a16:rowId xmlns:a16="http://schemas.microsoft.com/office/drawing/2014/main" val="2811215459"/>
                  </a:ext>
                </a:extLst>
              </a:tr>
              <a:tr h="370840">
                <a:tc>
                  <a:txBody>
                    <a:bodyPr/>
                    <a:lstStyle/>
                    <a:p>
                      <a:r>
                        <a:rPr lang="en-US" dirty="0"/>
                        <a:t>Total</a:t>
                      </a:r>
                    </a:p>
                  </a:txBody>
                  <a:tcPr/>
                </a:tc>
                <a:tc>
                  <a:txBody>
                    <a:bodyPr/>
                    <a:lstStyle/>
                    <a:p>
                      <a:pPr algn="r"/>
                      <a:r>
                        <a:rPr lang="en-US" dirty="0"/>
                        <a:t>75</a:t>
                      </a:r>
                    </a:p>
                  </a:txBody>
                  <a:tcPr/>
                </a:tc>
                <a:tc>
                  <a:txBody>
                    <a:bodyPr/>
                    <a:lstStyle/>
                    <a:p>
                      <a:pPr algn="r"/>
                      <a:r>
                        <a:rPr lang="en-US" dirty="0"/>
                        <a:t>20</a:t>
                      </a:r>
                    </a:p>
                  </a:txBody>
                  <a:tcPr/>
                </a:tc>
                <a:tc>
                  <a:txBody>
                    <a:bodyPr/>
                    <a:lstStyle/>
                    <a:p>
                      <a:pPr algn="r"/>
                      <a:r>
                        <a:rPr lang="en-US" dirty="0"/>
                        <a:t>2</a:t>
                      </a:r>
                    </a:p>
                  </a:txBody>
                  <a:tcPr/>
                </a:tc>
                <a:tc>
                  <a:txBody>
                    <a:bodyPr/>
                    <a:lstStyle/>
                    <a:p>
                      <a:pPr algn="r"/>
                      <a:r>
                        <a:rPr lang="en-US" dirty="0"/>
                        <a:t>9</a:t>
                      </a:r>
                    </a:p>
                  </a:txBody>
                  <a:tcPr/>
                </a:tc>
                <a:tc>
                  <a:txBody>
                    <a:bodyPr/>
                    <a:lstStyle/>
                    <a:p>
                      <a:pPr algn="r"/>
                      <a:r>
                        <a:rPr lang="en-US" dirty="0"/>
                        <a:t>132</a:t>
                      </a:r>
                    </a:p>
                  </a:txBody>
                  <a:tcPr/>
                </a:tc>
                <a:tc>
                  <a:txBody>
                    <a:bodyPr/>
                    <a:lstStyle/>
                    <a:p>
                      <a:pPr algn="r"/>
                      <a:r>
                        <a:rPr lang="en-US" dirty="0"/>
                        <a:t>33</a:t>
                      </a:r>
                    </a:p>
                  </a:txBody>
                  <a:tcPr/>
                </a:tc>
                <a:extLst>
                  <a:ext uri="{0D108BD9-81ED-4DB2-BD59-A6C34878D82A}">
                    <a16:rowId xmlns:a16="http://schemas.microsoft.com/office/drawing/2014/main" val="4200474706"/>
                  </a:ext>
                </a:extLst>
              </a:tr>
            </a:tbl>
          </a:graphicData>
        </a:graphic>
      </p:graphicFrame>
    </p:spTree>
    <p:extLst>
      <p:ext uri="{BB962C8B-B14F-4D97-AF65-F5344CB8AC3E}">
        <p14:creationId xmlns:p14="http://schemas.microsoft.com/office/powerpoint/2010/main" val="180845992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6BD966-1A5E-4D28-8571-7EB101274AE5}"/>
              </a:ext>
            </a:extLst>
          </p:cNvPr>
          <p:cNvSpPr>
            <a:spLocks noGrp="1"/>
          </p:cNvSpPr>
          <p:nvPr>
            <p:ph type="title"/>
          </p:nvPr>
        </p:nvSpPr>
        <p:spPr/>
        <p:txBody>
          <a:bodyPr/>
          <a:lstStyle/>
          <a:p>
            <a:r>
              <a:rPr lang="en-US" dirty="0"/>
              <a:t>Code Metrics – Refactored – Immutable, Functional</a:t>
            </a:r>
          </a:p>
        </p:txBody>
      </p:sp>
      <p:graphicFrame>
        <p:nvGraphicFramePr>
          <p:cNvPr id="8" name="Table 8">
            <a:extLst>
              <a:ext uri="{FF2B5EF4-FFF2-40B4-BE49-F238E27FC236}">
                <a16:creationId xmlns:a16="http://schemas.microsoft.com/office/drawing/2014/main" id="{6C752A66-E940-49F5-8A3B-02867DEE8A0A}"/>
              </a:ext>
            </a:extLst>
          </p:cNvPr>
          <p:cNvGraphicFramePr>
            <a:graphicFrameLocks noGrp="1"/>
          </p:cNvGraphicFramePr>
          <p:nvPr>
            <p:ph sz="quarter" idx="10"/>
            <p:extLst>
              <p:ext uri="{D42A27DB-BD31-4B8C-83A1-F6EECF244321}">
                <p14:modId xmlns:p14="http://schemas.microsoft.com/office/powerpoint/2010/main" val="1497059134"/>
              </p:ext>
            </p:extLst>
          </p:nvPr>
        </p:nvGraphicFramePr>
        <p:xfrm>
          <a:off x="584200" y="2367280"/>
          <a:ext cx="11018840" cy="2768600"/>
        </p:xfrm>
        <a:graphic>
          <a:graphicData uri="http://schemas.openxmlformats.org/drawingml/2006/table">
            <a:tbl>
              <a:tblPr firstRow="1" firstCol="1" lastRow="1" bandRow="1">
                <a:tableStyleId>{21E4AEA4-8DFA-4A89-87EB-49C32662AFE0}</a:tableStyleId>
              </a:tblPr>
              <a:tblGrid>
                <a:gridCol w="1574120">
                  <a:extLst>
                    <a:ext uri="{9D8B030D-6E8A-4147-A177-3AD203B41FA5}">
                      <a16:colId xmlns:a16="http://schemas.microsoft.com/office/drawing/2014/main" val="1986662513"/>
                    </a:ext>
                  </a:extLst>
                </a:gridCol>
                <a:gridCol w="1574120">
                  <a:extLst>
                    <a:ext uri="{9D8B030D-6E8A-4147-A177-3AD203B41FA5}">
                      <a16:colId xmlns:a16="http://schemas.microsoft.com/office/drawing/2014/main" val="100873885"/>
                    </a:ext>
                  </a:extLst>
                </a:gridCol>
                <a:gridCol w="1574120">
                  <a:extLst>
                    <a:ext uri="{9D8B030D-6E8A-4147-A177-3AD203B41FA5}">
                      <a16:colId xmlns:a16="http://schemas.microsoft.com/office/drawing/2014/main" val="920365281"/>
                    </a:ext>
                  </a:extLst>
                </a:gridCol>
                <a:gridCol w="1574120">
                  <a:extLst>
                    <a:ext uri="{9D8B030D-6E8A-4147-A177-3AD203B41FA5}">
                      <a16:colId xmlns:a16="http://schemas.microsoft.com/office/drawing/2014/main" val="1962331415"/>
                    </a:ext>
                  </a:extLst>
                </a:gridCol>
                <a:gridCol w="1574120">
                  <a:extLst>
                    <a:ext uri="{9D8B030D-6E8A-4147-A177-3AD203B41FA5}">
                      <a16:colId xmlns:a16="http://schemas.microsoft.com/office/drawing/2014/main" val="2748568441"/>
                    </a:ext>
                  </a:extLst>
                </a:gridCol>
                <a:gridCol w="1574120">
                  <a:extLst>
                    <a:ext uri="{9D8B030D-6E8A-4147-A177-3AD203B41FA5}">
                      <a16:colId xmlns:a16="http://schemas.microsoft.com/office/drawing/2014/main" val="678632622"/>
                    </a:ext>
                  </a:extLst>
                </a:gridCol>
                <a:gridCol w="1574120">
                  <a:extLst>
                    <a:ext uri="{9D8B030D-6E8A-4147-A177-3AD203B41FA5}">
                      <a16:colId xmlns:a16="http://schemas.microsoft.com/office/drawing/2014/main" val="406790683"/>
                    </a:ext>
                  </a:extLst>
                </a:gridCol>
              </a:tblGrid>
              <a:tr h="370840">
                <a:tc>
                  <a:txBody>
                    <a:bodyPr/>
                    <a:lstStyle/>
                    <a:p>
                      <a:endParaRPr lang="en-US" dirty="0"/>
                    </a:p>
                  </a:txBody>
                  <a:tcPr/>
                </a:tc>
                <a:tc>
                  <a:txBody>
                    <a:bodyPr/>
                    <a:lstStyle/>
                    <a:p>
                      <a:r>
                        <a:rPr lang="en-US" dirty="0"/>
                        <a:t>Maintain-ability Index</a:t>
                      </a:r>
                    </a:p>
                  </a:txBody>
                  <a:tcPr/>
                </a:tc>
                <a:tc>
                  <a:txBody>
                    <a:bodyPr/>
                    <a:lstStyle/>
                    <a:p>
                      <a:r>
                        <a:rPr lang="en-US" dirty="0"/>
                        <a:t>Cyclomatic Complexity</a:t>
                      </a:r>
                    </a:p>
                  </a:txBody>
                  <a:tcPr/>
                </a:tc>
                <a:tc>
                  <a:txBody>
                    <a:bodyPr/>
                    <a:lstStyle/>
                    <a:p>
                      <a:r>
                        <a:rPr lang="en-US" dirty="0"/>
                        <a:t>Depth of Inheritance</a:t>
                      </a:r>
                    </a:p>
                  </a:txBody>
                  <a:tcPr/>
                </a:tc>
                <a:tc>
                  <a:txBody>
                    <a:bodyPr/>
                    <a:lstStyle/>
                    <a:p>
                      <a:r>
                        <a:rPr lang="en-US" dirty="0"/>
                        <a:t>Class Coupling</a:t>
                      </a:r>
                    </a:p>
                  </a:txBody>
                  <a:tcPr/>
                </a:tc>
                <a:tc>
                  <a:txBody>
                    <a:bodyPr/>
                    <a:lstStyle/>
                    <a:p>
                      <a:r>
                        <a:rPr lang="en-US" dirty="0"/>
                        <a:t>Lines of Source Code</a:t>
                      </a:r>
                    </a:p>
                  </a:txBody>
                  <a:tcPr/>
                </a:tc>
                <a:tc>
                  <a:txBody>
                    <a:bodyPr/>
                    <a:lstStyle/>
                    <a:p>
                      <a:r>
                        <a:rPr lang="en-US" dirty="0"/>
                        <a:t>Lines of Executable Code</a:t>
                      </a:r>
                    </a:p>
                  </a:txBody>
                  <a:tcPr/>
                </a:tc>
                <a:extLst>
                  <a:ext uri="{0D108BD9-81ED-4DB2-BD59-A6C34878D82A}">
                    <a16:rowId xmlns:a16="http://schemas.microsoft.com/office/drawing/2014/main" val="1043561257"/>
                  </a:ext>
                </a:extLst>
              </a:tr>
              <a:tr h="370840">
                <a:tc>
                  <a:txBody>
                    <a:bodyPr/>
                    <a:lstStyle/>
                    <a:p>
                      <a:r>
                        <a:rPr lang="en-US" dirty="0"/>
                        <a:t>Program</a:t>
                      </a:r>
                    </a:p>
                  </a:txBody>
                  <a:tcPr/>
                </a:tc>
                <a:tc>
                  <a:txBody>
                    <a:bodyPr/>
                    <a:lstStyle/>
                    <a:p>
                      <a:pPr algn="r"/>
                      <a:r>
                        <a:rPr lang="en-US" dirty="0"/>
                        <a:t>68</a:t>
                      </a:r>
                    </a:p>
                  </a:txBody>
                  <a:tcPr/>
                </a:tc>
                <a:tc>
                  <a:txBody>
                    <a:bodyPr/>
                    <a:lstStyle/>
                    <a:p>
                      <a:pPr algn="r"/>
                      <a:r>
                        <a:rPr lang="en-US" dirty="0"/>
                        <a:t>3</a:t>
                      </a:r>
                    </a:p>
                  </a:txBody>
                  <a:tcPr/>
                </a:tc>
                <a:tc>
                  <a:txBody>
                    <a:bodyPr/>
                    <a:lstStyle/>
                    <a:p>
                      <a:pPr algn="r"/>
                      <a:r>
                        <a:rPr lang="en-US" dirty="0"/>
                        <a:t>1</a:t>
                      </a:r>
                    </a:p>
                  </a:txBody>
                  <a:tcPr/>
                </a:tc>
                <a:tc>
                  <a:txBody>
                    <a:bodyPr/>
                    <a:lstStyle/>
                    <a:p>
                      <a:pPr algn="r"/>
                      <a:r>
                        <a:rPr lang="en-US" dirty="0"/>
                        <a:t>8</a:t>
                      </a:r>
                    </a:p>
                  </a:txBody>
                  <a:tcPr/>
                </a:tc>
                <a:tc>
                  <a:txBody>
                    <a:bodyPr/>
                    <a:lstStyle/>
                    <a:p>
                      <a:pPr algn="r"/>
                      <a:r>
                        <a:rPr lang="en-US" dirty="0"/>
                        <a:t>33</a:t>
                      </a:r>
                    </a:p>
                  </a:txBody>
                  <a:tcPr/>
                </a:tc>
                <a:tc>
                  <a:txBody>
                    <a:bodyPr/>
                    <a:lstStyle/>
                    <a:p>
                      <a:pPr algn="r"/>
                      <a:r>
                        <a:rPr lang="en-US" dirty="0"/>
                        <a:t>10</a:t>
                      </a:r>
                    </a:p>
                  </a:txBody>
                  <a:tcPr/>
                </a:tc>
                <a:extLst>
                  <a:ext uri="{0D108BD9-81ED-4DB2-BD59-A6C34878D82A}">
                    <a16:rowId xmlns:a16="http://schemas.microsoft.com/office/drawing/2014/main" val="1977488820"/>
                  </a:ext>
                </a:extLst>
              </a:tr>
              <a:tr h="370840">
                <a:tc>
                  <a:txBody>
                    <a:bodyPr/>
                    <a:lstStyle/>
                    <a:p>
                      <a:r>
                        <a:rPr lang="en-US" dirty="0" err="1"/>
                        <a:t>GildedRose</a:t>
                      </a:r>
                      <a:endParaRPr lang="en-US" dirty="0"/>
                    </a:p>
                  </a:txBody>
                  <a:tcPr/>
                </a:tc>
                <a:tc>
                  <a:txBody>
                    <a:bodyPr/>
                    <a:lstStyle/>
                    <a:p>
                      <a:pPr algn="r"/>
                      <a:r>
                        <a:rPr lang="en-US" dirty="0"/>
                        <a:t>69</a:t>
                      </a:r>
                    </a:p>
                  </a:txBody>
                  <a:tcPr/>
                </a:tc>
                <a:tc>
                  <a:txBody>
                    <a:bodyPr/>
                    <a:lstStyle/>
                    <a:p>
                      <a:pPr algn="r"/>
                      <a:r>
                        <a:rPr lang="en-US" dirty="0"/>
                        <a:t>12</a:t>
                      </a:r>
                    </a:p>
                  </a:txBody>
                  <a:tcPr/>
                </a:tc>
                <a:tc>
                  <a:txBody>
                    <a:bodyPr/>
                    <a:lstStyle/>
                    <a:p>
                      <a:pPr algn="r"/>
                      <a:r>
                        <a:rPr lang="en-US" dirty="0"/>
                        <a:t>1</a:t>
                      </a:r>
                    </a:p>
                  </a:txBody>
                  <a:tcPr/>
                </a:tc>
                <a:tc>
                  <a:txBody>
                    <a:bodyPr/>
                    <a:lstStyle/>
                    <a:p>
                      <a:pPr algn="r"/>
                      <a:r>
                        <a:rPr lang="en-US" dirty="0"/>
                        <a:t>6</a:t>
                      </a:r>
                    </a:p>
                  </a:txBody>
                  <a:tcPr/>
                </a:tc>
                <a:tc>
                  <a:txBody>
                    <a:bodyPr/>
                    <a:lstStyle/>
                    <a:p>
                      <a:pPr algn="r"/>
                      <a:r>
                        <a:rPr lang="en-US" dirty="0"/>
                        <a:t>81</a:t>
                      </a:r>
                    </a:p>
                  </a:txBody>
                  <a:tcPr/>
                </a:tc>
                <a:tc>
                  <a:txBody>
                    <a:bodyPr/>
                    <a:lstStyle/>
                    <a:p>
                      <a:pPr algn="r"/>
                      <a:r>
                        <a:rPr lang="en-US" dirty="0"/>
                        <a:t>30</a:t>
                      </a:r>
                    </a:p>
                  </a:txBody>
                  <a:tcPr/>
                </a:tc>
                <a:extLst>
                  <a:ext uri="{0D108BD9-81ED-4DB2-BD59-A6C34878D82A}">
                    <a16:rowId xmlns:a16="http://schemas.microsoft.com/office/drawing/2014/main" val="1535146413"/>
                  </a:ext>
                </a:extLst>
              </a:tr>
              <a:tr h="370840">
                <a:tc>
                  <a:txBody>
                    <a:bodyPr/>
                    <a:lstStyle/>
                    <a:p>
                      <a:r>
                        <a:rPr lang="en-US" dirty="0"/>
                        <a:t>Item</a:t>
                      </a:r>
                    </a:p>
                  </a:txBody>
                  <a:tcPr/>
                </a:tc>
                <a:tc>
                  <a:txBody>
                    <a:bodyPr/>
                    <a:lstStyle/>
                    <a:p>
                      <a:pPr algn="r"/>
                      <a:r>
                        <a:rPr lang="en-US" dirty="0"/>
                        <a:t>100</a:t>
                      </a:r>
                    </a:p>
                  </a:txBody>
                  <a:tcPr/>
                </a:tc>
                <a:tc>
                  <a:txBody>
                    <a:bodyPr/>
                    <a:lstStyle/>
                    <a:p>
                      <a:pPr algn="r"/>
                      <a:r>
                        <a:rPr lang="en-US" dirty="0"/>
                        <a:t>1</a:t>
                      </a:r>
                    </a:p>
                  </a:txBody>
                  <a:tcPr/>
                </a:tc>
                <a:tc>
                  <a:txBody>
                    <a:bodyPr/>
                    <a:lstStyle/>
                    <a:p>
                      <a:pPr algn="r"/>
                      <a:r>
                        <a:rPr lang="en-US" dirty="0"/>
                        <a:t>1</a:t>
                      </a:r>
                    </a:p>
                  </a:txBody>
                  <a:tcPr/>
                </a:tc>
                <a:tc>
                  <a:txBody>
                    <a:bodyPr/>
                    <a:lstStyle/>
                    <a:p>
                      <a:pPr algn="r"/>
                      <a:r>
                        <a:rPr lang="en-US" dirty="0"/>
                        <a:t>1</a:t>
                      </a:r>
                    </a:p>
                  </a:txBody>
                  <a:tcPr/>
                </a:tc>
                <a:tc>
                  <a:txBody>
                    <a:bodyPr/>
                    <a:lstStyle/>
                    <a:p>
                      <a:pPr algn="r"/>
                      <a:r>
                        <a:rPr lang="en-US" dirty="0"/>
                        <a:t>1</a:t>
                      </a:r>
                    </a:p>
                  </a:txBody>
                  <a:tcPr/>
                </a:tc>
                <a:tc>
                  <a:txBody>
                    <a:bodyPr/>
                    <a:lstStyle/>
                    <a:p>
                      <a:pPr algn="r"/>
                      <a:r>
                        <a:rPr lang="en-US" dirty="0"/>
                        <a:t>0</a:t>
                      </a:r>
                    </a:p>
                  </a:txBody>
                  <a:tcPr/>
                </a:tc>
                <a:extLst>
                  <a:ext uri="{0D108BD9-81ED-4DB2-BD59-A6C34878D82A}">
                    <a16:rowId xmlns:a16="http://schemas.microsoft.com/office/drawing/2014/main" val="2282787599"/>
                  </a:ext>
                </a:extLst>
              </a:tr>
              <a:tr h="370840">
                <a:tc>
                  <a:txBody>
                    <a:bodyPr/>
                    <a:lstStyle/>
                    <a:p>
                      <a:r>
                        <a:rPr lang="en-US" dirty="0"/>
                        <a:t>ItemType</a:t>
                      </a:r>
                    </a:p>
                  </a:txBody>
                  <a:tcPr/>
                </a:tc>
                <a:tc>
                  <a:txBody>
                    <a:bodyPr/>
                    <a:lstStyle/>
                    <a:p>
                      <a:pPr algn="r"/>
                      <a:r>
                        <a:rPr lang="en-US" dirty="0"/>
                        <a:t>100</a:t>
                      </a:r>
                    </a:p>
                  </a:txBody>
                  <a:tcPr/>
                </a:tc>
                <a:tc>
                  <a:txBody>
                    <a:bodyPr/>
                    <a:lstStyle/>
                    <a:p>
                      <a:pPr algn="r"/>
                      <a:r>
                        <a:rPr lang="en-US" dirty="0"/>
                        <a:t>1</a:t>
                      </a:r>
                    </a:p>
                  </a:txBody>
                  <a:tcPr/>
                </a:tc>
                <a:tc>
                  <a:txBody>
                    <a:bodyPr/>
                    <a:lstStyle/>
                    <a:p>
                      <a:pPr algn="r"/>
                      <a:r>
                        <a:rPr lang="en-US" dirty="0"/>
                        <a:t>1</a:t>
                      </a:r>
                    </a:p>
                  </a:txBody>
                  <a:tcPr/>
                </a:tc>
                <a:tc>
                  <a:txBody>
                    <a:bodyPr/>
                    <a:lstStyle/>
                    <a:p>
                      <a:pPr algn="r"/>
                      <a:r>
                        <a:rPr lang="en-US" dirty="0"/>
                        <a:t>0</a:t>
                      </a:r>
                    </a:p>
                  </a:txBody>
                  <a:tcPr/>
                </a:tc>
                <a:tc>
                  <a:txBody>
                    <a:bodyPr/>
                    <a:lstStyle/>
                    <a:p>
                      <a:pPr algn="r"/>
                      <a:r>
                        <a:rPr lang="en-US" dirty="0"/>
                        <a:t>1</a:t>
                      </a:r>
                    </a:p>
                  </a:txBody>
                  <a:tcPr/>
                </a:tc>
                <a:tc>
                  <a:txBody>
                    <a:bodyPr/>
                    <a:lstStyle/>
                    <a:p>
                      <a:pPr algn="r"/>
                      <a:r>
                        <a:rPr lang="en-US" dirty="0"/>
                        <a:t>0</a:t>
                      </a:r>
                    </a:p>
                  </a:txBody>
                  <a:tcPr/>
                </a:tc>
                <a:extLst>
                  <a:ext uri="{0D108BD9-81ED-4DB2-BD59-A6C34878D82A}">
                    <a16:rowId xmlns:a16="http://schemas.microsoft.com/office/drawing/2014/main" val="4108965794"/>
                  </a:ext>
                </a:extLst>
              </a:tr>
              <a:tr h="370840">
                <a:tc>
                  <a:txBody>
                    <a:bodyPr/>
                    <a:lstStyle/>
                    <a:p>
                      <a:r>
                        <a:rPr lang="en-US" dirty="0"/>
                        <a:t>Total</a:t>
                      </a:r>
                    </a:p>
                  </a:txBody>
                  <a:tcPr/>
                </a:tc>
                <a:tc>
                  <a:txBody>
                    <a:bodyPr/>
                    <a:lstStyle/>
                    <a:p>
                      <a:pPr algn="r"/>
                      <a:r>
                        <a:rPr lang="en-US" dirty="0"/>
                        <a:t>84</a:t>
                      </a:r>
                    </a:p>
                  </a:txBody>
                  <a:tcPr/>
                </a:tc>
                <a:tc>
                  <a:txBody>
                    <a:bodyPr/>
                    <a:lstStyle/>
                    <a:p>
                      <a:pPr algn="r"/>
                      <a:r>
                        <a:rPr lang="en-US" dirty="0"/>
                        <a:t>17</a:t>
                      </a:r>
                    </a:p>
                  </a:txBody>
                  <a:tcPr/>
                </a:tc>
                <a:tc>
                  <a:txBody>
                    <a:bodyPr/>
                    <a:lstStyle/>
                    <a:p>
                      <a:pPr algn="r"/>
                      <a:r>
                        <a:rPr lang="en-US" dirty="0"/>
                        <a:t>1</a:t>
                      </a:r>
                    </a:p>
                  </a:txBody>
                  <a:tcPr/>
                </a:tc>
                <a:tc>
                  <a:txBody>
                    <a:bodyPr/>
                    <a:lstStyle/>
                    <a:p>
                      <a:pPr algn="r"/>
                      <a:r>
                        <a:rPr lang="en-US" dirty="0"/>
                        <a:t>10</a:t>
                      </a:r>
                    </a:p>
                  </a:txBody>
                  <a:tcPr/>
                </a:tc>
                <a:tc>
                  <a:txBody>
                    <a:bodyPr/>
                    <a:lstStyle/>
                    <a:p>
                      <a:pPr algn="r"/>
                      <a:r>
                        <a:rPr lang="en-US"/>
                        <a:t>125</a:t>
                      </a:r>
                      <a:endParaRPr lang="en-US" dirty="0"/>
                    </a:p>
                  </a:txBody>
                  <a:tcPr/>
                </a:tc>
                <a:tc>
                  <a:txBody>
                    <a:bodyPr/>
                    <a:lstStyle/>
                    <a:p>
                      <a:pPr algn="r"/>
                      <a:r>
                        <a:rPr lang="en-US" dirty="0"/>
                        <a:t>40</a:t>
                      </a:r>
                    </a:p>
                  </a:txBody>
                  <a:tcPr/>
                </a:tc>
                <a:extLst>
                  <a:ext uri="{0D108BD9-81ED-4DB2-BD59-A6C34878D82A}">
                    <a16:rowId xmlns:a16="http://schemas.microsoft.com/office/drawing/2014/main" val="4200474706"/>
                  </a:ext>
                </a:extLst>
              </a:tr>
            </a:tbl>
          </a:graphicData>
        </a:graphic>
      </p:graphicFrame>
    </p:spTree>
    <p:extLst>
      <p:ext uri="{BB962C8B-B14F-4D97-AF65-F5344CB8AC3E}">
        <p14:creationId xmlns:p14="http://schemas.microsoft.com/office/powerpoint/2010/main" val="86675947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33FC807-DA5E-4711-83E7-4B0B4B3B512A}"/>
              </a:ext>
            </a:extLst>
          </p:cNvPr>
          <p:cNvSpPr>
            <a:spLocks noGrp="1"/>
          </p:cNvSpPr>
          <p:nvPr>
            <p:ph type="title"/>
          </p:nvPr>
        </p:nvSpPr>
        <p:spPr/>
        <p:txBody>
          <a:bodyPr/>
          <a:lstStyle/>
          <a:p>
            <a:r>
              <a:rPr lang="en-US" dirty="0"/>
              <a:t>The Gilded Rose in F</a:t>
            </a:r>
            <a:r>
              <a:rPr lang="en-US" baseline="30000" dirty="0"/>
              <a:t>♯</a:t>
            </a:r>
            <a:endParaRPr lang="en-US" dirty="0"/>
          </a:p>
        </p:txBody>
      </p:sp>
      <p:sp>
        <p:nvSpPr>
          <p:cNvPr id="6" name="Text Placeholder 5">
            <a:extLst>
              <a:ext uri="{FF2B5EF4-FFF2-40B4-BE49-F238E27FC236}">
                <a16:creationId xmlns:a16="http://schemas.microsoft.com/office/drawing/2014/main" id="{BF0FAF71-599E-4156-8B66-76FB753F6423}"/>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238934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0</TotalTime>
  <Words>423</Words>
  <Application>Microsoft Office PowerPoint</Application>
  <PresentationFormat>Widescreen</PresentationFormat>
  <Paragraphs>201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Consolas</vt:lpstr>
      <vt:lpstr>Segoe UI</vt:lpstr>
      <vt:lpstr>Segoe UI Semibold</vt:lpstr>
      <vt:lpstr>Wingdings</vt:lpstr>
      <vt:lpstr>White Template</vt:lpstr>
      <vt:lpstr>C♯ The Gilded Rose Recap</vt:lpstr>
      <vt:lpstr>The Gilded Rose in C♯</vt:lpstr>
      <vt:lpstr>Code Metrics (Visual Studio Enterprise)</vt:lpstr>
      <vt:lpstr>Code Metrics - Original</vt:lpstr>
      <vt:lpstr>Approach</vt:lpstr>
      <vt:lpstr>Code Metrics – Refactored – Make the Change Easy</vt:lpstr>
      <vt:lpstr>Code Metrics – Refactored – Polymorphed</vt:lpstr>
      <vt:lpstr>Code Metrics – Refactored – Immutable, Functional</vt:lpstr>
      <vt:lpstr>The Gilded Rose in F♯</vt:lpstr>
      <vt:lpstr>PowerPoint Presentation</vt:lpstr>
      <vt:lpstr>Cyclomatic Complexity</vt:lpstr>
      <vt:lpstr>Conclusion - Discussion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Rasmus Lystrøm</dc:creator>
  <cp:keywords/>
  <dc:description/>
  <cp:lastModifiedBy>Rasmus Lystrøm</cp:lastModifiedBy>
  <cp:revision>154</cp:revision>
  <dcterms:created xsi:type="dcterms:W3CDTF">2021-09-02T18:23:40Z</dcterms:created>
  <dcterms:modified xsi:type="dcterms:W3CDTF">2021-10-22T17:37:43Z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2021-09-08T17:39:52Z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0df8b392-09a8-4061-93e7-1bcbbc7908bf</vt:lpwstr>
  </property>
  <property fmtid="{D5CDD505-2E9C-101B-9397-08002B2CF9AE}" pid="8" name="MSIP_Label_f42aa342-8706-4288-bd11-ebb85995028c_ContentBits">
    <vt:lpwstr>0</vt:lpwstr>
  </property>
</Properties>
</file>