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3"/>
  </p:notesMasterIdLst>
  <p:handoutMasterIdLst>
    <p:handoutMasterId r:id="rId14"/>
  </p:handoutMasterIdLst>
  <p:sldIdLst>
    <p:sldId id="1663" r:id="rId2"/>
    <p:sldId id="1679" r:id="rId3"/>
    <p:sldId id="1680" r:id="rId4"/>
    <p:sldId id="1685" r:id="rId5"/>
    <p:sldId id="1686" r:id="rId6"/>
    <p:sldId id="1689" r:id="rId7"/>
    <p:sldId id="1690" r:id="rId8"/>
    <p:sldId id="1691" r:id="rId9"/>
    <p:sldId id="1693" r:id="rId10"/>
    <p:sldId id="1695" r:id="rId11"/>
    <p:sldId id="1688"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2F2"/>
    <a:srgbClr val="FFFFFF"/>
    <a:srgbClr val="50E6FF"/>
    <a:srgbClr val="0F780F"/>
    <a:srgbClr val="2F2F2F"/>
    <a:srgbClr val="666666"/>
    <a:srgbClr val="000000"/>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242" autoAdjust="0"/>
  </p:normalViewPr>
  <p:slideViewPr>
    <p:cSldViewPr snapToGrid="0">
      <p:cViewPr varScale="1">
        <p:scale>
          <a:sx n="106" d="100"/>
          <a:sy n="106" d="100"/>
        </p:scale>
        <p:origin x="576" y="144"/>
      </p:cViewPr>
      <p:guideLst>
        <p:guide orient="horz" pos="640"/>
        <p:guide pos="3840"/>
      </p:guideLst>
    </p:cSldViewPr>
  </p:slideViewPr>
  <p:outlineViewPr>
    <p:cViewPr>
      <p:scale>
        <a:sx n="33" d="100"/>
        <a:sy n="33" d="100"/>
      </p:scale>
      <p:origin x="0" y="-1567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10/27/2021 8:49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10/27/2021 7:09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10/27/2021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5449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The Gilded Rose</a:t>
            </a:r>
            <a:br>
              <a:rPr lang="en-US" dirty="0"/>
            </a:br>
            <a:r>
              <a:rPr lang="en-US" dirty="0"/>
              <a:t>Recap</a:t>
            </a:r>
          </a:p>
        </p:txBody>
      </p:sp>
      <p:sp>
        <p:nvSpPr>
          <p:cNvPr id="5" name="Text Placeholder 4"/>
          <p:cNvSpPr>
            <a:spLocks noGrp="1"/>
          </p:cNvSpPr>
          <p:nvPr>
            <p:ph type="body" sz="quarter" idx="12"/>
          </p:nvPr>
        </p:nvSpPr>
        <p:spPr>
          <a:xfrm>
            <a:off x="582042" y="3962400"/>
            <a:ext cx="4164583" cy="1015663"/>
          </a:xfrm>
        </p:spPr>
        <p:txBody>
          <a:bodyPr/>
          <a:lstStyle/>
          <a:p>
            <a:r>
              <a:rPr lang="en-US" dirty="0"/>
              <a:t>Rasmus Lystrøm</a:t>
            </a:r>
          </a:p>
          <a:p>
            <a:r>
              <a:rPr lang="en-US" dirty="0"/>
              <a:t>Associate Professor</a:t>
            </a:r>
          </a:p>
          <a:p>
            <a:r>
              <a:rPr lang="en-US"/>
              <a:t>ITU</a:t>
            </a:r>
            <a:endParaRPr lang="en-US" dirty="0"/>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Summary</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613348653"/>
              </p:ext>
            </p:extLst>
          </p:nvPr>
        </p:nvGraphicFramePr>
        <p:xfrm>
          <a:off x="584200" y="2367280"/>
          <a:ext cx="11018840" cy="276860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Original</a:t>
                      </a:r>
                    </a:p>
                  </a:txBody>
                  <a:tcPr/>
                </a:tc>
                <a:tc>
                  <a:txBody>
                    <a:bodyPr/>
                    <a:lstStyle/>
                    <a:p>
                      <a:pPr algn="r"/>
                      <a:r>
                        <a:rPr lang="en-US" dirty="0"/>
                        <a:t>75</a:t>
                      </a:r>
                    </a:p>
                  </a:txBody>
                  <a:tcPr/>
                </a:tc>
                <a:tc>
                  <a:txBody>
                    <a:bodyPr/>
                    <a:lstStyle/>
                    <a:p>
                      <a:pPr algn="r"/>
                      <a:r>
                        <a:rPr lang="en-US" dirty="0"/>
                        <a:t>28</a:t>
                      </a:r>
                    </a:p>
                  </a:txBody>
                  <a:tcPr/>
                </a:tc>
                <a:tc>
                  <a:txBody>
                    <a:bodyPr/>
                    <a:lstStyle/>
                    <a:p>
                      <a:pPr algn="r"/>
                      <a:r>
                        <a:rPr lang="en-US" dirty="0"/>
                        <a:t>1</a:t>
                      </a:r>
                    </a:p>
                  </a:txBody>
                  <a:tcPr/>
                </a:tc>
                <a:tc>
                  <a:txBody>
                    <a:bodyPr/>
                    <a:lstStyle/>
                    <a:p>
                      <a:pPr algn="r"/>
                      <a:r>
                        <a:rPr lang="en-US" dirty="0"/>
                        <a:t>4</a:t>
                      </a:r>
                    </a:p>
                  </a:txBody>
                  <a:tcPr/>
                </a:tc>
                <a:tc>
                  <a:txBody>
                    <a:bodyPr/>
                    <a:lstStyle/>
                    <a:p>
                      <a:pPr algn="r"/>
                      <a:r>
                        <a:rPr lang="en-US" dirty="0"/>
                        <a:t>144</a:t>
                      </a:r>
                    </a:p>
                  </a:txBody>
                  <a:tcPr/>
                </a:tc>
                <a:tc>
                  <a:txBody>
                    <a:bodyPr/>
                    <a:lstStyle/>
                    <a:p>
                      <a:pPr algn="r"/>
                      <a:r>
                        <a:rPr lang="en-US" dirty="0"/>
                        <a:t>34</a:t>
                      </a:r>
                    </a:p>
                  </a:txBody>
                  <a:tcPr/>
                </a:tc>
                <a:extLst>
                  <a:ext uri="{0D108BD9-81ED-4DB2-BD59-A6C34878D82A}">
                    <a16:rowId xmlns:a16="http://schemas.microsoft.com/office/drawing/2014/main" val="1977488820"/>
                  </a:ext>
                </a:extLst>
              </a:tr>
              <a:tr h="370840">
                <a:tc>
                  <a:txBody>
                    <a:bodyPr/>
                    <a:lstStyle/>
                    <a:p>
                      <a:r>
                        <a:rPr lang="en-US" dirty="0"/>
                        <a:t>Refactored</a:t>
                      </a:r>
                    </a:p>
                  </a:txBody>
                  <a:tcPr/>
                </a:tc>
                <a:tc>
                  <a:txBody>
                    <a:bodyPr/>
                    <a:lstStyle/>
                    <a:p>
                      <a:pPr algn="r"/>
                      <a:r>
                        <a:rPr lang="en-US" dirty="0"/>
                        <a:t>76</a:t>
                      </a:r>
                    </a:p>
                  </a:txBody>
                  <a:tcPr/>
                </a:tc>
                <a:tc>
                  <a:txBody>
                    <a:bodyPr/>
                    <a:lstStyle/>
                    <a:p>
                      <a:pPr algn="r"/>
                      <a:r>
                        <a:rPr lang="en-US" dirty="0"/>
                        <a:t>25</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142</a:t>
                      </a:r>
                    </a:p>
                  </a:txBody>
                  <a:tcPr/>
                </a:tc>
                <a:tc>
                  <a:txBody>
                    <a:bodyPr/>
                    <a:lstStyle/>
                    <a:p>
                      <a:pPr algn="r"/>
                      <a:r>
                        <a:rPr lang="en-US" dirty="0"/>
                        <a:t>31</a:t>
                      </a:r>
                    </a:p>
                  </a:txBody>
                  <a:tcPr/>
                </a:tc>
                <a:extLst>
                  <a:ext uri="{0D108BD9-81ED-4DB2-BD59-A6C34878D82A}">
                    <a16:rowId xmlns:a16="http://schemas.microsoft.com/office/drawing/2014/main" val="1535146413"/>
                  </a:ext>
                </a:extLst>
              </a:tr>
              <a:tr h="370840">
                <a:tc>
                  <a:txBody>
                    <a:bodyPr/>
                    <a:lstStyle/>
                    <a:p>
                      <a:r>
                        <a:rPr lang="en-US" dirty="0" err="1"/>
                        <a:t>Polymorp</a:t>
                      </a:r>
                      <a:r>
                        <a:rPr lang="en-US" dirty="0"/>
                        <a:t>.</a:t>
                      </a:r>
                    </a:p>
                  </a:txBody>
                  <a:tcPr/>
                </a:tc>
                <a:tc>
                  <a:txBody>
                    <a:bodyPr/>
                    <a:lstStyle/>
                    <a:p>
                      <a:pPr algn="r"/>
                      <a:r>
                        <a:rPr lang="en-US" dirty="0"/>
                        <a:t>75</a:t>
                      </a:r>
                    </a:p>
                  </a:txBody>
                  <a:tcPr/>
                </a:tc>
                <a:tc>
                  <a:txBody>
                    <a:bodyPr/>
                    <a:lstStyle/>
                    <a:p>
                      <a:pPr algn="r"/>
                      <a:r>
                        <a:rPr lang="en-US" dirty="0"/>
                        <a:t>20</a:t>
                      </a:r>
                    </a:p>
                  </a:txBody>
                  <a:tcPr/>
                </a:tc>
                <a:tc>
                  <a:txBody>
                    <a:bodyPr/>
                    <a:lstStyle/>
                    <a:p>
                      <a:pPr algn="r"/>
                      <a:r>
                        <a:rPr lang="en-US" dirty="0"/>
                        <a:t>2</a:t>
                      </a:r>
                    </a:p>
                  </a:txBody>
                  <a:tcPr/>
                </a:tc>
                <a:tc>
                  <a:txBody>
                    <a:bodyPr/>
                    <a:lstStyle/>
                    <a:p>
                      <a:pPr algn="r"/>
                      <a:r>
                        <a:rPr lang="en-US" dirty="0"/>
                        <a:t>9</a:t>
                      </a:r>
                    </a:p>
                  </a:txBody>
                  <a:tcPr/>
                </a:tc>
                <a:tc>
                  <a:txBody>
                    <a:bodyPr/>
                    <a:lstStyle/>
                    <a:p>
                      <a:pPr algn="r"/>
                      <a:r>
                        <a:rPr lang="en-US" dirty="0"/>
                        <a:t>132</a:t>
                      </a:r>
                    </a:p>
                  </a:txBody>
                  <a:tcPr/>
                </a:tc>
                <a:tc>
                  <a:txBody>
                    <a:bodyPr/>
                    <a:lstStyle/>
                    <a:p>
                      <a:pPr algn="r"/>
                      <a:r>
                        <a:rPr lang="en-US" dirty="0"/>
                        <a:t>33</a:t>
                      </a:r>
                    </a:p>
                  </a:txBody>
                  <a:tcPr/>
                </a:tc>
                <a:extLst>
                  <a:ext uri="{0D108BD9-81ED-4DB2-BD59-A6C34878D82A}">
                    <a16:rowId xmlns:a16="http://schemas.microsoft.com/office/drawing/2014/main" val="2282787599"/>
                  </a:ext>
                </a:extLst>
              </a:tr>
              <a:tr h="370840">
                <a:tc>
                  <a:txBody>
                    <a:bodyPr/>
                    <a:lstStyle/>
                    <a:p>
                      <a:r>
                        <a:rPr lang="en-US" dirty="0"/>
                        <a:t>Functional</a:t>
                      </a:r>
                    </a:p>
                  </a:txBody>
                  <a:tcPr/>
                </a:tc>
                <a:tc>
                  <a:txBody>
                    <a:bodyPr/>
                    <a:lstStyle/>
                    <a:p>
                      <a:pPr algn="r"/>
                      <a:r>
                        <a:rPr lang="en-US" dirty="0"/>
                        <a:t>84</a:t>
                      </a:r>
                    </a:p>
                  </a:txBody>
                  <a:tcPr/>
                </a:tc>
                <a:tc>
                  <a:txBody>
                    <a:bodyPr/>
                    <a:lstStyle/>
                    <a:p>
                      <a:pPr algn="r"/>
                      <a:r>
                        <a:rPr lang="en-US" dirty="0"/>
                        <a:t>17</a:t>
                      </a:r>
                    </a:p>
                  </a:txBody>
                  <a:tcPr/>
                </a:tc>
                <a:tc>
                  <a:txBody>
                    <a:bodyPr/>
                    <a:lstStyle/>
                    <a:p>
                      <a:pPr algn="r"/>
                      <a:r>
                        <a:rPr lang="en-US" dirty="0"/>
                        <a:t>1</a:t>
                      </a:r>
                    </a:p>
                  </a:txBody>
                  <a:tcPr/>
                </a:tc>
                <a:tc>
                  <a:txBody>
                    <a:bodyPr/>
                    <a:lstStyle/>
                    <a:p>
                      <a:pPr algn="r"/>
                      <a:r>
                        <a:rPr lang="en-US" dirty="0"/>
                        <a:t>10</a:t>
                      </a:r>
                    </a:p>
                  </a:txBody>
                  <a:tcPr/>
                </a:tc>
                <a:tc>
                  <a:txBody>
                    <a:bodyPr/>
                    <a:lstStyle/>
                    <a:p>
                      <a:pPr algn="r"/>
                      <a:r>
                        <a:rPr lang="en-US" dirty="0"/>
                        <a:t>125</a:t>
                      </a:r>
                    </a:p>
                  </a:txBody>
                  <a:tcPr/>
                </a:tc>
                <a:tc>
                  <a:txBody>
                    <a:bodyPr/>
                    <a:lstStyle/>
                    <a:p>
                      <a:pPr algn="r"/>
                      <a:r>
                        <a:rPr lang="en-US" dirty="0"/>
                        <a:t>40</a:t>
                      </a:r>
                    </a:p>
                  </a:txBody>
                  <a:tcPr/>
                </a:tc>
                <a:extLst>
                  <a:ext uri="{0D108BD9-81ED-4DB2-BD59-A6C34878D82A}">
                    <a16:rowId xmlns:a16="http://schemas.microsoft.com/office/drawing/2014/main" val="4108965794"/>
                  </a:ext>
                </a:extLst>
              </a:tr>
              <a:tr h="370840">
                <a:tc>
                  <a:txBody>
                    <a:bodyPr/>
                    <a:lstStyle/>
                    <a:p>
                      <a:r>
                        <a:rPr lang="en-US" dirty="0"/>
                        <a:t>F♯</a:t>
                      </a:r>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r>
                        <a:rPr lang="en-US"/>
                        <a:t>64</a:t>
                      </a:r>
                      <a:endParaRPr lang="en-US" dirty="0"/>
                    </a:p>
                  </a:txBody>
                  <a:tcPr/>
                </a:tc>
                <a:tc>
                  <a:txBody>
                    <a:bodyPr/>
                    <a:lstStyle/>
                    <a:p>
                      <a:pPr algn="r"/>
                      <a:endParaRPr lang="en-US" dirty="0"/>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842971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DA0F4-AAC3-4AB1-B4D1-873496D3C6BE}"/>
              </a:ext>
            </a:extLst>
          </p:cNvPr>
          <p:cNvSpPr>
            <a:spLocks noGrp="1"/>
          </p:cNvSpPr>
          <p:nvPr>
            <p:ph type="title"/>
          </p:nvPr>
        </p:nvSpPr>
        <p:spPr/>
        <p:txBody>
          <a:bodyPr/>
          <a:lstStyle/>
          <a:p>
            <a:r>
              <a:rPr lang="en-US" dirty="0"/>
              <a:t>Conclusion - Discussion</a:t>
            </a:r>
            <a:endParaRPr lang="da-DK" dirty="0"/>
          </a:p>
        </p:txBody>
      </p:sp>
    </p:spTree>
    <p:extLst>
      <p:ext uri="{BB962C8B-B14F-4D97-AF65-F5344CB8AC3E}">
        <p14:creationId xmlns:p14="http://schemas.microsoft.com/office/powerpoint/2010/main" val="302168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 (Visual Studio Enterprise)</a:t>
            </a:r>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4801314"/>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a:p>
            <a:endParaRPr lang="en-US" dirty="0"/>
          </a:p>
          <a:p>
            <a:r>
              <a:rPr lang="en-US" b="1" dirty="0"/>
              <a:t>Lines of Source Code</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Executable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563560280"/>
              </p:ext>
            </p:extLst>
          </p:nvPr>
        </p:nvGraphicFramePr>
        <p:xfrm>
          <a:off x="584200" y="2367280"/>
          <a:ext cx="11018840" cy="202692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50</a:t>
                      </a:r>
                    </a:p>
                  </a:txBody>
                  <a:tcPr/>
                </a:tc>
                <a:tc>
                  <a:txBody>
                    <a:bodyPr/>
                    <a:lstStyle/>
                    <a:p>
                      <a:pPr algn="r"/>
                      <a:r>
                        <a:rPr lang="en-US" dirty="0"/>
                        <a:t>22</a:t>
                      </a:r>
                    </a:p>
                  </a:txBody>
                  <a:tcPr/>
                </a:tc>
                <a:tc>
                  <a:txBody>
                    <a:bodyPr/>
                    <a:lstStyle/>
                    <a:p>
                      <a:pPr algn="r"/>
                      <a:r>
                        <a:rPr lang="en-US" dirty="0"/>
                        <a:t>1</a:t>
                      </a:r>
                    </a:p>
                  </a:txBody>
                  <a:tcPr/>
                </a:tc>
                <a:tc>
                  <a:txBody>
                    <a:bodyPr/>
                    <a:lstStyle/>
                    <a:p>
                      <a:pPr algn="r"/>
                      <a:r>
                        <a:rPr lang="en-US" dirty="0"/>
                        <a:t>4</a:t>
                      </a:r>
                    </a:p>
                  </a:txBody>
                  <a:tcPr/>
                </a:tc>
                <a:tc>
                  <a:txBody>
                    <a:bodyPr/>
                    <a:lstStyle/>
                    <a:p>
                      <a:pPr algn="r"/>
                      <a:r>
                        <a:rPr lang="en-US" dirty="0"/>
                        <a:t>131</a:t>
                      </a:r>
                    </a:p>
                  </a:txBody>
                  <a:tcPr/>
                </a:tc>
                <a:tc>
                  <a:txBody>
                    <a:bodyPr/>
                    <a:lstStyle/>
                    <a:p>
                      <a:pPr algn="r"/>
                      <a:r>
                        <a:rPr lang="en-US" dirty="0"/>
                        <a:t>34</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8</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75</a:t>
                      </a:r>
                    </a:p>
                  </a:txBody>
                  <a:tcPr/>
                </a:tc>
                <a:tc>
                  <a:txBody>
                    <a:bodyPr/>
                    <a:lstStyle/>
                    <a:p>
                      <a:pPr algn="r"/>
                      <a:r>
                        <a:rPr lang="en-US" dirty="0"/>
                        <a:t>28</a:t>
                      </a:r>
                    </a:p>
                  </a:txBody>
                  <a:tcPr/>
                </a:tc>
                <a:tc>
                  <a:txBody>
                    <a:bodyPr/>
                    <a:lstStyle/>
                    <a:p>
                      <a:pPr algn="r"/>
                      <a:r>
                        <a:rPr lang="en-US" dirty="0"/>
                        <a:t>1</a:t>
                      </a:r>
                    </a:p>
                  </a:txBody>
                  <a:tcPr/>
                </a:tc>
                <a:tc>
                  <a:txBody>
                    <a:bodyPr/>
                    <a:lstStyle/>
                    <a:p>
                      <a:pPr algn="r"/>
                      <a:r>
                        <a:rPr lang="en-US" dirty="0"/>
                        <a:t>4</a:t>
                      </a:r>
                    </a:p>
                  </a:txBody>
                  <a:tcPr/>
                </a:tc>
                <a:tc>
                  <a:txBody>
                    <a:bodyPr/>
                    <a:lstStyle/>
                    <a:p>
                      <a:pPr algn="r"/>
                      <a:r>
                        <a:rPr lang="en-US" dirty="0"/>
                        <a:t>144</a:t>
                      </a:r>
                    </a:p>
                  </a:txBody>
                  <a:tcPr/>
                </a:tc>
                <a:tc>
                  <a:txBody>
                    <a:bodyPr/>
                    <a:lstStyle/>
                    <a:p>
                      <a:pPr algn="r"/>
                      <a:r>
                        <a:rPr lang="en-US" dirty="0"/>
                        <a:t>34</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4050340"/>
          </a:xfrm>
        </p:spPr>
        <p:txBody>
          <a:bodyPr/>
          <a:lstStyle/>
          <a:p>
            <a:r>
              <a:rPr lang="en-US" dirty="0"/>
              <a:t>Understand the task at hand – inspect the code</a:t>
            </a:r>
          </a:p>
          <a:p>
            <a:r>
              <a:rPr lang="en-US" dirty="0"/>
              <a:t>Write tests to ensure the program works to specification</a:t>
            </a:r>
          </a:p>
          <a:p>
            <a:r>
              <a:rPr lang="en-US" dirty="0"/>
              <a:t>Refactor, refactor, refactor</a:t>
            </a:r>
          </a:p>
          <a:p>
            <a:r>
              <a:rPr lang="en-US" dirty="0"/>
              <a:t>Extract methods</a:t>
            </a:r>
          </a:p>
          <a:p>
            <a:r>
              <a:rPr lang="en-US" dirty="0"/>
              <a:t>Implement </a:t>
            </a:r>
            <a:r>
              <a:rPr lang="en-US" i="1" dirty="0"/>
              <a:t>Conjured</a:t>
            </a:r>
          </a:p>
          <a:p>
            <a:r>
              <a:rPr lang="en-US" dirty="0"/>
              <a:t>Refactor, refactor, refactor</a:t>
            </a:r>
          </a:p>
          <a:p>
            <a:pPr marL="514350" indent="-514350">
              <a:buFont typeface="+mj-lt"/>
              <a:buAutoNum type="arabicPeriod"/>
            </a:pPr>
            <a:r>
              <a:rPr lang="en-US" dirty="0"/>
              <a:t>Introduce polymorphism?</a:t>
            </a:r>
          </a:p>
          <a:p>
            <a:pPr marL="514350" indent="-514350">
              <a:buFont typeface="+mj-lt"/>
              <a:buAutoNum type="arabicPeriod"/>
            </a:pPr>
            <a:r>
              <a:rPr lang="en-US" dirty="0"/>
              <a:t>Immutable, functional, pattern matching?</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3FC807-DA5E-4711-83E7-4B0B4B3B512A}"/>
              </a:ext>
            </a:extLst>
          </p:cNvPr>
          <p:cNvSpPr>
            <a:spLocks noGrp="1"/>
          </p:cNvSpPr>
          <p:nvPr>
            <p:ph type="title"/>
          </p:nvPr>
        </p:nvSpPr>
        <p:spPr/>
        <p:txBody>
          <a:bodyPr/>
          <a:lstStyle/>
          <a:p>
            <a:r>
              <a:rPr lang="en-US" dirty="0"/>
              <a:t>The Gilded Rose in C</a:t>
            </a:r>
            <a:r>
              <a:rPr lang="en-US" baseline="30000" dirty="0"/>
              <a:t>♯</a:t>
            </a:r>
            <a:endParaRPr lang="en-US" dirty="0"/>
          </a:p>
        </p:txBody>
      </p:sp>
      <p:sp>
        <p:nvSpPr>
          <p:cNvPr id="6" name="Text Placeholder 5">
            <a:extLst>
              <a:ext uri="{FF2B5EF4-FFF2-40B4-BE49-F238E27FC236}">
                <a16:creationId xmlns:a16="http://schemas.microsoft.com/office/drawing/2014/main" id="{BF0FAF71-599E-4156-8B66-76FB753F64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8893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Make the Change Easy</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721028577"/>
              </p:ext>
            </p:extLst>
          </p:nvPr>
        </p:nvGraphicFramePr>
        <p:xfrm>
          <a:off x="584200" y="2367280"/>
          <a:ext cx="11018840" cy="239776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52</a:t>
                      </a:r>
                    </a:p>
                  </a:txBody>
                  <a:tcPr/>
                </a:tc>
                <a:tc>
                  <a:txBody>
                    <a:bodyPr/>
                    <a:lstStyle/>
                    <a:p>
                      <a:pPr algn="r"/>
                      <a:r>
                        <a:rPr lang="en-US" dirty="0"/>
                        <a:t>9</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8</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err="1"/>
                        <a:t>GildedRose</a:t>
                      </a:r>
                      <a:endParaRPr lang="en-US" dirty="0"/>
                    </a:p>
                  </a:txBody>
                  <a:tcPr/>
                </a:tc>
                <a:tc>
                  <a:txBody>
                    <a:bodyPr/>
                    <a:lstStyle/>
                    <a:p>
                      <a:pPr algn="r"/>
                      <a:r>
                        <a:rPr lang="en-US" dirty="0"/>
                        <a:t>72</a:t>
                      </a:r>
                    </a:p>
                  </a:txBody>
                  <a:tcPr/>
                </a:tc>
                <a:tc>
                  <a:txBody>
                    <a:bodyPr/>
                    <a:lstStyle/>
                    <a:p>
                      <a:pPr algn="r"/>
                      <a:r>
                        <a:rPr lang="en-US" dirty="0"/>
                        <a:t>16</a:t>
                      </a:r>
                    </a:p>
                  </a:txBody>
                  <a:tcPr/>
                </a:tc>
                <a:tc>
                  <a:txBody>
                    <a:bodyPr/>
                    <a:lstStyle/>
                    <a:p>
                      <a:pPr algn="r"/>
                      <a:r>
                        <a:rPr lang="en-US" dirty="0"/>
                        <a:t>1</a:t>
                      </a:r>
                    </a:p>
                  </a:txBody>
                  <a:tcPr/>
                </a:tc>
                <a:tc>
                  <a:txBody>
                    <a:bodyPr/>
                    <a:lstStyle/>
                    <a:p>
                      <a:pPr algn="r"/>
                      <a:r>
                        <a:rPr lang="en-US" dirty="0"/>
                        <a:t>3</a:t>
                      </a:r>
                    </a:p>
                  </a:txBody>
                  <a:tcPr/>
                </a:tc>
                <a:tc>
                  <a:txBody>
                    <a:bodyPr/>
                    <a:lstStyle/>
                    <a:p>
                      <a:pPr algn="r"/>
                      <a:r>
                        <a:rPr lang="en-US" dirty="0"/>
                        <a:t>74</a:t>
                      </a:r>
                    </a:p>
                  </a:txBody>
                  <a:tcPr/>
                </a:tc>
                <a:tc>
                  <a:txBody>
                    <a:bodyPr/>
                    <a:lstStyle/>
                    <a:p>
                      <a:pPr algn="r"/>
                      <a:r>
                        <a:rPr lang="en-US" dirty="0"/>
                        <a:t>22</a:t>
                      </a:r>
                    </a:p>
                  </a:txBody>
                  <a:tcPr/>
                </a:tc>
                <a:extLst>
                  <a:ext uri="{0D108BD9-81ED-4DB2-BD59-A6C34878D82A}">
                    <a16:rowId xmlns:a16="http://schemas.microsoft.com/office/drawing/2014/main" val="4108965794"/>
                  </a:ext>
                </a:extLst>
              </a:tr>
              <a:tr h="370840">
                <a:tc>
                  <a:txBody>
                    <a:bodyPr/>
                    <a:lstStyle/>
                    <a:p>
                      <a:r>
                        <a:rPr lang="en-US" dirty="0"/>
                        <a:t>Total</a:t>
                      </a:r>
                    </a:p>
                  </a:txBody>
                  <a:tcPr/>
                </a:tc>
                <a:tc>
                  <a:txBody>
                    <a:bodyPr/>
                    <a:lstStyle/>
                    <a:p>
                      <a:pPr algn="r"/>
                      <a:r>
                        <a:rPr lang="en-US" dirty="0"/>
                        <a:t>76</a:t>
                      </a:r>
                    </a:p>
                  </a:txBody>
                  <a:tcPr/>
                </a:tc>
                <a:tc>
                  <a:txBody>
                    <a:bodyPr/>
                    <a:lstStyle/>
                    <a:p>
                      <a:pPr algn="r"/>
                      <a:r>
                        <a:rPr lang="en-US" dirty="0"/>
                        <a:t>25</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142</a:t>
                      </a:r>
                    </a:p>
                  </a:txBody>
                  <a:tcPr/>
                </a:tc>
                <a:tc>
                  <a:txBody>
                    <a:bodyPr/>
                    <a:lstStyle/>
                    <a:p>
                      <a:pPr algn="r"/>
                      <a:r>
                        <a:rPr lang="en-US" dirty="0"/>
                        <a:t>31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845197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3775616554"/>
              </p:ext>
            </p:extLst>
          </p:nvPr>
        </p:nvGraphicFramePr>
        <p:xfrm>
          <a:off x="584200" y="2367280"/>
          <a:ext cx="11018840" cy="351028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34</a:t>
                      </a:r>
                    </a:p>
                  </a:txBody>
                  <a:tcPr/>
                </a:tc>
                <a:tc>
                  <a:txBody>
                    <a:bodyPr/>
                    <a:lstStyle/>
                    <a:p>
                      <a:pPr algn="r"/>
                      <a:r>
                        <a:rPr lang="en-US" dirty="0"/>
                        <a:t>9</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21</a:t>
                      </a:r>
                    </a:p>
                  </a:txBody>
                  <a:tcPr/>
                </a:tc>
                <a:tc>
                  <a:txBody>
                    <a:bodyPr/>
                    <a:lstStyle/>
                    <a:p>
                      <a:pPr algn="r"/>
                      <a:r>
                        <a:rPr lang="en-US" dirty="0"/>
                        <a:t>5</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tc>
                  <a:txBody>
                    <a:bodyPr/>
                    <a:lstStyle/>
                    <a:p>
                      <a:pPr algn="r"/>
                      <a:r>
                        <a:rPr lang="en-US" dirty="0"/>
                        <a:t>5</a:t>
                      </a:r>
                    </a:p>
                  </a:txBody>
                  <a:tcPr/>
                </a:tc>
                <a:extLst>
                  <a:ext uri="{0D108BD9-81ED-4DB2-BD59-A6C34878D82A}">
                    <a16:rowId xmlns:a16="http://schemas.microsoft.com/office/drawing/2014/main" val="4108965794"/>
                  </a:ext>
                </a:extLst>
              </a:tr>
              <a:tr h="370840">
                <a:tc>
                  <a:txBody>
                    <a:bodyPr/>
                    <a:lstStyle/>
                    <a:p>
                      <a:r>
                        <a:rPr lang="en-US" dirty="0"/>
                        <a:t>  </a:t>
                      </a:r>
                      <a:r>
                        <a:rPr lang="en-US" dirty="0" err="1"/>
                        <a:t>BackstageP</a:t>
                      </a:r>
                      <a:r>
                        <a:rPr lang="en-US" dirty="0"/>
                        <a:t>.</a:t>
                      </a:r>
                    </a:p>
                  </a:txBody>
                  <a:tcPr/>
                </a:tc>
                <a:tc>
                  <a:txBody>
                    <a:bodyPr/>
                    <a:lstStyle/>
                    <a:p>
                      <a:pPr algn="r"/>
                      <a:r>
                        <a:rPr lang="en-US" dirty="0"/>
                        <a:t>63</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tc>
                  <a:txBody>
                    <a:bodyPr/>
                    <a:lstStyle/>
                    <a:p>
                      <a:pPr algn="r"/>
                      <a:r>
                        <a:rPr lang="en-US" dirty="0"/>
                        <a:t>9</a:t>
                      </a:r>
                    </a:p>
                  </a:txBody>
                  <a:tcPr/>
                </a:tc>
                <a:extLst>
                  <a:ext uri="{0D108BD9-81ED-4DB2-BD59-A6C34878D82A}">
                    <a16:rowId xmlns:a16="http://schemas.microsoft.com/office/drawing/2014/main" val="3402540893"/>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0</a:t>
                      </a:r>
                    </a:p>
                  </a:txBody>
                  <a:tcPr/>
                </a:tc>
                <a:extLst>
                  <a:ext uri="{0D108BD9-81ED-4DB2-BD59-A6C34878D82A}">
                    <a16:rowId xmlns:a16="http://schemas.microsoft.com/office/drawing/2014/main" val="2379039149"/>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tc>
                  <a:txBody>
                    <a:bodyPr/>
                    <a:lstStyle/>
                    <a:p>
                      <a:pPr algn="r"/>
                      <a:r>
                        <a:rPr lang="en-US" dirty="0"/>
                        <a:t>5</a:t>
                      </a:r>
                    </a:p>
                  </a:txBody>
                  <a:tcPr/>
                </a:tc>
                <a:extLst>
                  <a:ext uri="{0D108BD9-81ED-4DB2-BD59-A6C34878D82A}">
                    <a16:rowId xmlns:a16="http://schemas.microsoft.com/office/drawing/2014/main" val="2811215459"/>
                  </a:ext>
                </a:extLst>
              </a:tr>
              <a:tr h="370840">
                <a:tc>
                  <a:txBody>
                    <a:bodyPr/>
                    <a:lstStyle/>
                    <a:p>
                      <a:r>
                        <a:rPr lang="en-US" dirty="0"/>
                        <a:t>Total</a:t>
                      </a:r>
                    </a:p>
                  </a:txBody>
                  <a:tcPr/>
                </a:tc>
                <a:tc>
                  <a:txBody>
                    <a:bodyPr/>
                    <a:lstStyle/>
                    <a:p>
                      <a:pPr algn="r"/>
                      <a:r>
                        <a:rPr lang="en-US" dirty="0"/>
                        <a:t>75</a:t>
                      </a:r>
                    </a:p>
                  </a:txBody>
                  <a:tcPr/>
                </a:tc>
                <a:tc>
                  <a:txBody>
                    <a:bodyPr/>
                    <a:lstStyle/>
                    <a:p>
                      <a:pPr algn="r"/>
                      <a:r>
                        <a:rPr lang="en-US" dirty="0"/>
                        <a:t>20</a:t>
                      </a:r>
                    </a:p>
                  </a:txBody>
                  <a:tcPr/>
                </a:tc>
                <a:tc>
                  <a:txBody>
                    <a:bodyPr/>
                    <a:lstStyle/>
                    <a:p>
                      <a:pPr algn="r"/>
                      <a:r>
                        <a:rPr lang="en-US" dirty="0"/>
                        <a:t>2</a:t>
                      </a:r>
                    </a:p>
                  </a:txBody>
                  <a:tcPr/>
                </a:tc>
                <a:tc>
                  <a:txBody>
                    <a:bodyPr/>
                    <a:lstStyle/>
                    <a:p>
                      <a:pPr algn="r"/>
                      <a:r>
                        <a:rPr lang="en-US" dirty="0"/>
                        <a:t>9</a:t>
                      </a:r>
                    </a:p>
                  </a:txBody>
                  <a:tcPr/>
                </a:tc>
                <a:tc>
                  <a:txBody>
                    <a:bodyPr/>
                    <a:lstStyle/>
                    <a:p>
                      <a:pPr algn="r"/>
                      <a:r>
                        <a:rPr lang="en-US" dirty="0"/>
                        <a:t>132</a:t>
                      </a:r>
                    </a:p>
                  </a:txBody>
                  <a:tcPr/>
                </a:tc>
                <a:tc>
                  <a:txBody>
                    <a:bodyPr/>
                    <a:lstStyle/>
                    <a:p>
                      <a:pPr algn="r"/>
                      <a:r>
                        <a:rPr lang="en-US" dirty="0"/>
                        <a:t>33</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808459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Immutable, Functional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497059134"/>
              </p:ext>
            </p:extLst>
          </p:nvPr>
        </p:nvGraphicFramePr>
        <p:xfrm>
          <a:off x="584200" y="2367280"/>
          <a:ext cx="11018840" cy="276860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68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tc>
                  <a:txBody>
                    <a:bodyPr/>
                    <a:lstStyle/>
                    <a:p>
                      <a:pPr algn="r"/>
                      <a:r>
                        <a:rPr lang="en-US" dirty="0"/>
                        <a:t>10</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69</a:t>
                      </a:r>
                    </a:p>
                  </a:txBody>
                  <a:tcPr/>
                </a:tc>
                <a:tc>
                  <a:txBody>
                    <a:bodyPr/>
                    <a:lstStyle/>
                    <a:p>
                      <a:pPr algn="r"/>
                      <a:r>
                        <a:rPr lang="en-US" dirty="0"/>
                        <a:t>12</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81</a:t>
                      </a:r>
                    </a:p>
                  </a:txBody>
                  <a:tcPr/>
                </a:tc>
                <a:tc>
                  <a:txBody>
                    <a:bodyPr/>
                    <a:lstStyle/>
                    <a:p>
                      <a:pPr algn="r"/>
                      <a:r>
                        <a:rPr lang="en-US" dirty="0"/>
                        <a:t>30</a:t>
                      </a:r>
                    </a:p>
                  </a:txBody>
                  <a:tcPr/>
                </a:tc>
                <a:extLst>
                  <a:ext uri="{0D108BD9-81ED-4DB2-BD59-A6C34878D82A}">
                    <a16:rowId xmlns:a16="http://schemas.microsoft.com/office/drawing/2014/main" val="1535146413"/>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a:t>ItemType</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4108965794"/>
                  </a:ext>
                </a:extLst>
              </a:tr>
              <a:tr h="370840">
                <a:tc>
                  <a:txBody>
                    <a:bodyPr/>
                    <a:lstStyle/>
                    <a:p>
                      <a:r>
                        <a:rPr lang="en-US" dirty="0"/>
                        <a:t>Total</a:t>
                      </a:r>
                    </a:p>
                  </a:txBody>
                  <a:tcPr/>
                </a:tc>
                <a:tc>
                  <a:txBody>
                    <a:bodyPr/>
                    <a:lstStyle/>
                    <a:p>
                      <a:pPr algn="r"/>
                      <a:r>
                        <a:rPr lang="en-US" dirty="0"/>
                        <a:t>84</a:t>
                      </a:r>
                    </a:p>
                  </a:txBody>
                  <a:tcPr/>
                </a:tc>
                <a:tc>
                  <a:txBody>
                    <a:bodyPr/>
                    <a:lstStyle/>
                    <a:p>
                      <a:pPr algn="r"/>
                      <a:r>
                        <a:rPr lang="en-US" dirty="0"/>
                        <a:t>17</a:t>
                      </a:r>
                    </a:p>
                  </a:txBody>
                  <a:tcPr/>
                </a:tc>
                <a:tc>
                  <a:txBody>
                    <a:bodyPr/>
                    <a:lstStyle/>
                    <a:p>
                      <a:pPr algn="r"/>
                      <a:r>
                        <a:rPr lang="en-US" dirty="0"/>
                        <a:t>1</a:t>
                      </a:r>
                    </a:p>
                  </a:txBody>
                  <a:tcPr/>
                </a:tc>
                <a:tc>
                  <a:txBody>
                    <a:bodyPr/>
                    <a:lstStyle/>
                    <a:p>
                      <a:pPr algn="r"/>
                      <a:r>
                        <a:rPr lang="en-US" dirty="0"/>
                        <a:t>10</a:t>
                      </a:r>
                    </a:p>
                  </a:txBody>
                  <a:tcPr/>
                </a:tc>
                <a:tc>
                  <a:txBody>
                    <a:bodyPr/>
                    <a:lstStyle/>
                    <a:p>
                      <a:pPr algn="r"/>
                      <a:r>
                        <a:rPr lang="en-US" dirty="0"/>
                        <a:t>125</a:t>
                      </a:r>
                    </a:p>
                  </a:txBody>
                  <a:tcPr/>
                </a:tc>
                <a:tc>
                  <a:txBody>
                    <a:bodyPr/>
                    <a:lstStyle/>
                    <a:p>
                      <a:pPr algn="r"/>
                      <a:r>
                        <a:rPr lang="en-US" dirty="0"/>
                        <a:t>40</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8667594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3FC807-DA5E-4711-83E7-4B0B4B3B512A}"/>
              </a:ext>
            </a:extLst>
          </p:cNvPr>
          <p:cNvSpPr>
            <a:spLocks noGrp="1"/>
          </p:cNvSpPr>
          <p:nvPr>
            <p:ph type="title"/>
          </p:nvPr>
        </p:nvSpPr>
        <p:spPr/>
        <p:txBody>
          <a:bodyPr/>
          <a:lstStyle/>
          <a:p>
            <a:r>
              <a:rPr lang="en-US" dirty="0"/>
              <a:t>The Gilded Rose in F</a:t>
            </a:r>
            <a:r>
              <a:rPr lang="en-US" baseline="30000" dirty="0"/>
              <a:t>♯</a:t>
            </a:r>
            <a:endParaRPr lang="en-US" dirty="0"/>
          </a:p>
        </p:txBody>
      </p:sp>
      <p:sp>
        <p:nvSpPr>
          <p:cNvPr id="6" name="Text Placeholder 5">
            <a:extLst>
              <a:ext uri="{FF2B5EF4-FFF2-40B4-BE49-F238E27FC236}">
                <a16:creationId xmlns:a16="http://schemas.microsoft.com/office/drawing/2014/main" id="{BF0FAF71-599E-4156-8B66-76FB753F64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3893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469</Words>
  <Application>Microsoft Office PowerPoint</Application>
  <PresentationFormat>Widescreen</PresentationFormat>
  <Paragraphs>236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Segoe UI</vt:lpstr>
      <vt:lpstr>Segoe UI Semibold</vt:lpstr>
      <vt:lpstr>Wingdings</vt:lpstr>
      <vt:lpstr>White Template</vt:lpstr>
      <vt:lpstr>C♯ The Gilded Rose Recap</vt:lpstr>
      <vt:lpstr>Code Metrics (Visual Studio Enterprise)</vt:lpstr>
      <vt:lpstr>Code Metrics - Original</vt:lpstr>
      <vt:lpstr>Approach</vt:lpstr>
      <vt:lpstr>The Gilded Rose in C♯</vt:lpstr>
      <vt:lpstr>Code Metrics – Refactored – Make the Change Easy</vt:lpstr>
      <vt:lpstr>Code Metrics – Refactored – Polymorphed</vt:lpstr>
      <vt:lpstr>Code Metrics – Refactored – Immutable, Functional</vt:lpstr>
      <vt:lpstr>The Gilded Rose in F♯</vt:lpstr>
      <vt:lpstr>Summary</vt:lpstr>
      <vt:lpstr>Conclusion - Discussion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159</cp:revision>
  <dcterms:created xsi:type="dcterms:W3CDTF">2021-09-02T18:23:40Z</dcterms:created>
  <dcterms:modified xsi:type="dcterms:W3CDTF">2021-10-27T21:07:44Z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