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19"/>
  </p:notesMasterIdLst>
  <p:handoutMasterIdLst>
    <p:handoutMasterId r:id="rId20"/>
  </p:handoutMasterIdLst>
  <p:sldIdLst>
    <p:sldId id="2076138457" r:id="rId2"/>
    <p:sldId id="2076138521" r:id="rId3"/>
    <p:sldId id="2076138514" r:id="rId4"/>
    <p:sldId id="2076138517" r:id="rId5"/>
    <p:sldId id="2076138518" r:id="rId6"/>
    <p:sldId id="1666" r:id="rId7"/>
    <p:sldId id="1670" r:id="rId8"/>
    <p:sldId id="1686" r:id="rId9"/>
    <p:sldId id="1671" r:id="rId10"/>
    <p:sldId id="1672" r:id="rId11"/>
    <p:sldId id="1684" r:id="rId12"/>
    <p:sldId id="1676" r:id="rId13"/>
    <p:sldId id="2076138520" r:id="rId14"/>
    <p:sldId id="1739" r:id="rId15"/>
    <p:sldId id="1740" r:id="rId16"/>
    <p:sldId id="2076138515" r:id="rId17"/>
    <p:sldId id="2076138516" r:id="rId1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780F"/>
    <a:srgbClr val="000000"/>
    <a:srgbClr val="B6F2F2"/>
    <a:srgbClr val="FFFFFF"/>
    <a:srgbClr val="50E6FF"/>
    <a:srgbClr val="2F2F2F"/>
    <a:srgbClr val="666666"/>
    <a:srgbClr val="8661C5"/>
    <a:srgbClr val="D59DFF"/>
    <a:srgbClr val="006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5" autoAdjust="0"/>
    <p:restoredTop sz="96242" autoAdjust="0"/>
  </p:normalViewPr>
  <p:slideViewPr>
    <p:cSldViewPr snapToGrid="0">
      <p:cViewPr varScale="1">
        <p:scale>
          <a:sx n="67" d="100"/>
          <a:sy n="67" d="100"/>
        </p:scale>
        <p:origin x="24" y="396"/>
      </p:cViewPr>
      <p:guideLst>
        <p:guide orient="horz" pos="640"/>
        <p:guide pos="3840"/>
      </p:guideLst>
    </p:cSldViewPr>
  </p:slideViewPr>
  <p:outlineViewPr>
    <p:cViewPr>
      <p:scale>
        <a:sx n="33" d="100"/>
        <a:sy n="33" d="100"/>
      </p:scale>
      <p:origin x="0" y="-26628"/>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10/29/2021 9:20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10/29/2021 9:19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52850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630895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4_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72663294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81166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5_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350844741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image" Target="../media/image1.emf"/><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0"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 id="2147485397" r:id="rId114"/>
    <p:sldLayoutId id="2147485404" r:id="rId115"/>
    <p:sldLayoutId id="2147485405" r:id="rId116"/>
    <p:sldLayoutId id="2147485406" r:id="rId117"/>
    <p:sldLayoutId id="2147485408" r:id="rId11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mbeo52/468513562/" TargetMode="External"/><Relationship Id="rId2" Type="http://schemas.openxmlformats.org/officeDocument/2006/relationships/image" Target="../media/image23.jpg"/><Relationship Id="rId1" Type="http://schemas.openxmlformats.org/officeDocument/2006/relationships/slideLayout" Target="../slideLayouts/slideLayout42.xml"/><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grpc/grpc" TargetMode="Externa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7.xml.rels><?xml version="1.0" encoding="UTF-8" standalone="yes"?>
<Relationships xmlns="http://schemas.openxmlformats.org/package/2006/relationships"><Relationship Id="rId2" Type="http://schemas.openxmlformats.org/officeDocument/2006/relationships/hyperlink" Target="https://graphql.org/"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3.xml.rels><?xml version="1.0" encoding="UTF-8" standalone="yes"?>
<Relationships xmlns="http://schemas.openxmlformats.org/package/2006/relationships"><Relationship Id="rId3" Type="http://schemas.openxmlformats.org/officeDocument/2006/relationships/hyperlink" Target="https://www.quelledergnade.de/deutsch/agenda/" TargetMode="External"/><Relationship Id="rId2" Type="http://schemas.openxmlformats.org/officeDocument/2006/relationships/image" Target="../media/image24.jpg"/><Relationship Id="rId1" Type="http://schemas.openxmlformats.org/officeDocument/2006/relationships/slideLayout" Target="../slideLayouts/slideLayout46.xml"/><Relationship Id="rId4" Type="http://schemas.openxmlformats.org/officeDocument/2006/relationships/hyperlink" Target="https://creativecommons.org/licenses/by-nc-nd/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04F4-D44B-034E-BDA3-B1A28177F4AC}"/>
              </a:ext>
            </a:extLst>
          </p:cNvPr>
          <p:cNvSpPr>
            <a:spLocks noGrp="1"/>
          </p:cNvSpPr>
          <p:nvPr>
            <p:ph type="title"/>
          </p:nvPr>
        </p:nvSpPr>
        <p:spPr>
          <a:xfrm>
            <a:off x="588263" y="588963"/>
            <a:ext cx="4158362" cy="2535236"/>
          </a:xfrm>
        </p:spPr>
        <p:txBody>
          <a:bodyPr wrap="square" anchor="b">
            <a:normAutofit/>
          </a:bodyPr>
          <a:lstStyle/>
          <a:p>
            <a:pPr>
              <a:lnSpc>
                <a:spcPct val="90000"/>
              </a:lnSpc>
            </a:pPr>
            <a:r>
              <a:rPr lang="en-US" noProof="0" dirty="0"/>
              <a:t>C</a:t>
            </a:r>
            <a:r>
              <a:rPr lang="en-US" baseline="30000" noProof="0" dirty="0"/>
              <a:t>♯</a:t>
            </a:r>
            <a:br>
              <a:rPr lang="en-US" baseline="30000" noProof="0" dirty="0"/>
            </a:br>
            <a:r>
              <a:rPr lang="en-US" noProof="0" dirty="0"/>
              <a:t>ASP.NET Core Web API part deux</a:t>
            </a:r>
            <a:endParaRPr lang="en-US" baseline="30000" noProof="0" dirty="0"/>
          </a:p>
        </p:txBody>
      </p:sp>
      <p:sp>
        <p:nvSpPr>
          <p:cNvPr id="3" name="Text Placeholder 2">
            <a:extLst>
              <a:ext uri="{FF2B5EF4-FFF2-40B4-BE49-F238E27FC236}">
                <a16:creationId xmlns:a16="http://schemas.microsoft.com/office/drawing/2014/main" id="{8979BC2D-2378-144D-8779-2C4A3D32B56B}"/>
              </a:ext>
            </a:extLst>
          </p:cNvPr>
          <p:cNvSpPr>
            <a:spLocks noGrp="1"/>
          </p:cNvSpPr>
          <p:nvPr>
            <p:ph type="body" sz="quarter" idx="10"/>
          </p:nvPr>
        </p:nvSpPr>
        <p:spPr>
          <a:xfrm>
            <a:off x="584200" y="3535540"/>
            <a:ext cx="4162425" cy="2733497"/>
          </a:xfrm>
        </p:spPr>
        <p:txBody>
          <a:bodyPr wrap="square">
            <a:normAutofit/>
          </a:bodyPr>
          <a:lstStyle/>
          <a:p>
            <a:r>
              <a:rPr lang="en-US" noProof="0" dirty="0"/>
              <a:t>Rasmus Lystrøm</a:t>
            </a:r>
          </a:p>
          <a:p>
            <a:r>
              <a:rPr lang="en-US" noProof="0" dirty="0"/>
              <a:t>Associate Professor</a:t>
            </a:r>
          </a:p>
          <a:p>
            <a:r>
              <a:rPr lang="en-US" noProof="0" dirty="0"/>
              <a:t>ITU</a:t>
            </a:r>
          </a:p>
        </p:txBody>
      </p:sp>
      <p:pic>
        <p:nvPicPr>
          <p:cNvPr id="7" name="Picture Placeholder 6">
            <a:extLst>
              <a:ext uri="{FF2B5EF4-FFF2-40B4-BE49-F238E27FC236}">
                <a16:creationId xmlns:a16="http://schemas.microsoft.com/office/drawing/2014/main" id="{868BE5B2-155F-4E92-AC93-C6275C6A84DD}"/>
              </a:ext>
            </a:extLst>
          </p:cNvPr>
          <p:cNvPicPr>
            <a:picLocks noGrp="1" noChangeAspect="1"/>
          </p:cNvPicPr>
          <p:nvPr>
            <p:ph type="pic" sz="quarter" idx="11"/>
          </p:nvPr>
        </p:nvPicPr>
        <p:blipFill>
          <a:blip r:embed="rId2">
            <a:extLst>
              <a:ext uri="{837473B0-CC2E-450A-ABE3-18F120FF3D39}">
                <a1611:picAttrSrcUrl xmlns:a1611="http://schemas.microsoft.com/office/drawing/2016/11/main" r:id="rId3"/>
              </a:ext>
            </a:extLst>
          </a:blip>
          <a:srcRect l="16699" r="16699"/>
          <a:stretch/>
        </p:blipFill>
        <p:spPr>
          <a:xfrm>
            <a:off x="5334000" y="0"/>
            <a:ext cx="6858000" cy="6858000"/>
          </a:xfrm>
        </p:spPr>
      </p:pic>
      <p:sp>
        <p:nvSpPr>
          <p:cNvPr id="8" name="TextBox 7">
            <a:extLst>
              <a:ext uri="{FF2B5EF4-FFF2-40B4-BE49-F238E27FC236}">
                <a16:creationId xmlns:a16="http://schemas.microsoft.com/office/drawing/2014/main" id="{07DE1371-9B22-48BD-940A-F55775D67766}"/>
              </a:ext>
            </a:extLst>
          </p:cNvPr>
          <p:cNvSpPr txBox="1"/>
          <p:nvPr/>
        </p:nvSpPr>
        <p:spPr>
          <a:xfrm>
            <a:off x="5334000" y="6858000"/>
            <a:ext cx="6858000" cy="138499"/>
          </a:xfrm>
          <a:prstGeom prst="rect">
            <a:avLst/>
          </a:prstGeom>
          <a:noFill/>
        </p:spPr>
        <p:txBody>
          <a:bodyPr wrap="square" lIns="0" tIns="0" rIns="0" bIns="0" rtlCol="0">
            <a:spAutoFit/>
          </a:bodyPr>
          <a:lstStyle/>
          <a:p>
            <a:r>
              <a:rPr lang="en-US" sz="900" dirty="0">
                <a:hlinkClick r:id="rId3" tooltip="https://www.flickr.com/photos/mbeo52/468513562/"/>
              </a:rPr>
              <a:t>This Photo</a:t>
            </a:r>
            <a:r>
              <a:rPr lang="en-US" sz="900" dirty="0"/>
              <a:t> by Unknown Author is licensed under </a:t>
            </a:r>
            <a:r>
              <a:rPr lang="en-US" sz="900" dirty="0">
                <a:hlinkClick r:id="rId4" tooltip="https://creativecommons.org/licenses/by-nc-sa/3.0/"/>
              </a:rPr>
              <a:t>CC BY-SA-NC</a:t>
            </a:r>
            <a:endParaRPr lang="en-US" sz="900" dirty="0"/>
          </a:p>
        </p:txBody>
      </p:sp>
    </p:spTree>
    <p:extLst>
      <p:ext uri="{BB962C8B-B14F-4D97-AF65-F5344CB8AC3E}">
        <p14:creationId xmlns:p14="http://schemas.microsoft.com/office/powerpoint/2010/main" val="111185844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96665-E88B-4DFB-901D-E4B56ABC07B1}"/>
              </a:ext>
            </a:extLst>
          </p:cNvPr>
          <p:cNvSpPr>
            <a:spLocks noGrp="1"/>
          </p:cNvSpPr>
          <p:nvPr>
            <p:ph type="title"/>
          </p:nvPr>
        </p:nvSpPr>
        <p:spPr/>
        <p:txBody>
          <a:bodyPr/>
          <a:lstStyle/>
          <a:p>
            <a:r>
              <a:rPr lang="en-US" dirty="0"/>
              <a:t>Singleton II</a:t>
            </a:r>
          </a:p>
        </p:txBody>
      </p:sp>
      <p:sp>
        <p:nvSpPr>
          <p:cNvPr id="3" name="Text Placeholder 2">
            <a:extLst>
              <a:ext uri="{FF2B5EF4-FFF2-40B4-BE49-F238E27FC236}">
                <a16:creationId xmlns:a16="http://schemas.microsoft.com/office/drawing/2014/main" id="{A48E6BFC-E36D-4FB5-A0A0-83F6B7F3F0AB}"/>
              </a:ext>
            </a:extLst>
          </p:cNvPr>
          <p:cNvSpPr>
            <a:spLocks noGrp="1"/>
          </p:cNvSpPr>
          <p:nvPr>
            <p:ph type="body" sz="quarter" idx="10"/>
          </p:nvPr>
        </p:nvSpPr>
        <p:spPr>
          <a:xfrm>
            <a:off x="586390" y="1434370"/>
            <a:ext cx="11018520" cy="1982081"/>
          </a:xfrm>
        </p:spPr>
        <p:txBody>
          <a:bodyPr/>
          <a:lstStyle/>
          <a:p>
            <a:r>
              <a:rPr lang="en-US" dirty="0"/>
              <a:t>Use carefully</a:t>
            </a:r>
          </a:p>
          <a:p>
            <a:r>
              <a:rPr lang="en-US" dirty="0"/>
              <a:t>Implement using an interface</a:t>
            </a:r>
          </a:p>
          <a:p>
            <a:r>
              <a:rPr lang="en-US" dirty="0"/>
              <a:t>Use an </a:t>
            </a:r>
            <a:r>
              <a:rPr lang="en-US" dirty="0" err="1"/>
              <a:t>IoC</a:t>
            </a:r>
            <a:r>
              <a:rPr lang="en-US" dirty="0"/>
              <a:t> container</a:t>
            </a:r>
          </a:p>
          <a:p>
            <a:endParaRPr lang="en-US" dirty="0"/>
          </a:p>
        </p:txBody>
      </p:sp>
      <p:pic>
        <p:nvPicPr>
          <p:cNvPr id="4" name="Picture 3">
            <a:extLst>
              <a:ext uri="{FF2B5EF4-FFF2-40B4-BE49-F238E27FC236}">
                <a16:creationId xmlns:a16="http://schemas.microsoft.com/office/drawing/2014/main" id="{EFCEF226-1653-4BCB-A0EF-112885623ED7}"/>
              </a:ext>
            </a:extLst>
          </p:cNvPr>
          <p:cNvPicPr>
            <a:picLocks noChangeAspect="1"/>
          </p:cNvPicPr>
          <p:nvPr/>
        </p:nvPicPr>
        <p:blipFill>
          <a:blip r:embed="rId2"/>
          <a:stretch>
            <a:fillRect/>
          </a:stretch>
        </p:blipFill>
        <p:spPr>
          <a:xfrm>
            <a:off x="2212110" y="3736012"/>
            <a:ext cx="7767780" cy="2465052"/>
          </a:xfrm>
          <a:prstGeom prst="rect">
            <a:avLst/>
          </a:prstGeom>
        </p:spPr>
      </p:pic>
    </p:spTree>
    <p:extLst>
      <p:ext uri="{BB962C8B-B14F-4D97-AF65-F5344CB8AC3E}">
        <p14:creationId xmlns:p14="http://schemas.microsoft.com/office/powerpoint/2010/main" val="198816985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CDCB-0E02-49BB-9DF3-89AD90F9681B}"/>
              </a:ext>
            </a:extLst>
          </p:cNvPr>
          <p:cNvSpPr>
            <a:spLocks noGrp="1"/>
          </p:cNvSpPr>
          <p:nvPr>
            <p:ph type="title"/>
          </p:nvPr>
        </p:nvSpPr>
        <p:spPr/>
        <p:txBody>
          <a:bodyPr/>
          <a:lstStyle/>
          <a:p>
            <a:r>
              <a:rPr lang="en-US" dirty="0"/>
              <a:t>Iterator</a:t>
            </a:r>
          </a:p>
        </p:txBody>
      </p:sp>
      <p:sp>
        <p:nvSpPr>
          <p:cNvPr id="3" name="Text Placeholder 2">
            <a:extLst>
              <a:ext uri="{FF2B5EF4-FFF2-40B4-BE49-F238E27FC236}">
                <a16:creationId xmlns:a16="http://schemas.microsoft.com/office/drawing/2014/main" id="{AC441A3B-B99A-4C8E-9650-5CE61363EEB1}"/>
              </a:ext>
            </a:extLst>
          </p:cNvPr>
          <p:cNvSpPr>
            <a:spLocks noGrp="1"/>
          </p:cNvSpPr>
          <p:nvPr>
            <p:ph type="body" sz="quarter" idx="10"/>
          </p:nvPr>
        </p:nvSpPr>
        <p:spPr>
          <a:xfrm>
            <a:off x="586390" y="1434370"/>
            <a:ext cx="11018520" cy="4395049"/>
          </a:xfrm>
        </p:spPr>
        <p:txBody>
          <a:bodyPr/>
          <a:lstStyle/>
          <a:p>
            <a:r>
              <a:rPr lang="en-US" dirty="0"/>
              <a:t>Provide a way to access the elements of an aggregate object (collection) sequentially without exposing the underlying representation</a:t>
            </a:r>
          </a:p>
          <a:p>
            <a:endParaRPr lang="en-US" dirty="0"/>
          </a:p>
          <a:p>
            <a:r>
              <a:rPr lang="en-US" dirty="0" err="1">
                <a:latin typeface="Consolas" panose="020B0609020204030204" pitchFamily="49" charset="0"/>
              </a:rPr>
              <a:t>IEnumerable</a:t>
            </a:r>
            <a:endParaRPr lang="en-US" dirty="0"/>
          </a:p>
          <a:p>
            <a:r>
              <a:rPr lang="en-US" dirty="0" err="1">
                <a:latin typeface="Consolas" panose="020B0609020204030204" pitchFamily="49" charset="0"/>
              </a:rPr>
              <a:t>IEnumerable</a:t>
            </a:r>
            <a:r>
              <a:rPr lang="en-US" dirty="0">
                <a:latin typeface="Consolas" panose="020B0609020204030204" pitchFamily="49" charset="0"/>
              </a:rPr>
              <a:t>&lt;T&gt;</a:t>
            </a:r>
          </a:p>
          <a:p>
            <a:r>
              <a:rPr lang="en-US" dirty="0" err="1">
                <a:latin typeface="Consolas" panose="020B0609020204030204" pitchFamily="49" charset="0"/>
              </a:rPr>
              <a:t>IEnumerator</a:t>
            </a:r>
            <a:endParaRPr lang="en-US" dirty="0">
              <a:latin typeface="Consolas" panose="020B0609020204030204" pitchFamily="49" charset="0"/>
            </a:endParaRPr>
          </a:p>
          <a:p>
            <a:r>
              <a:rPr lang="en-US" dirty="0" err="1">
                <a:latin typeface="Consolas" panose="020B0609020204030204" pitchFamily="49" charset="0"/>
              </a:rPr>
              <a:t>IEnumerator</a:t>
            </a:r>
            <a:r>
              <a:rPr lang="en-US" dirty="0">
                <a:latin typeface="Consolas" panose="020B0609020204030204" pitchFamily="49" charset="0"/>
              </a:rPr>
              <a:t>&lt;T&gt;</a:t>
            </a:r>
          </a:p>
          <a:p>
            <a:r>
              <a:rPr lang="en-US" dirty="0">
                <a:latin typeface="Consolas" panose="020B0609020204030204" pitchFamily="49" charset="0"/>
              </a:rPr>
              <a:t>foreach...</a:t>
            </a:r>
          </a:p>
        </p:txBody>
      </p:sp>
      <p:pic>
        <p:nvPicPr>
          <p:cNvPr id="1026" name="Picture 2">
            <a:extLst>
              <a:ext uri="{FF2B5EF4-FFF2-40B4-BE49-F238E27FC236}">
                <a16:creationId xmlns:a16="http://schemas.microsoft.com/office/drawing/2014/main" id="{4C158993-D74D-41E9-86CE-57134AC1CF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550" y="2412365"/>
            <a:ext cx="6267450" cy="440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246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B1B1-C35B-4073-9F8C-7CAA5CA57777}"/>
              </a:ext>
            </a:extLst>
          </p:cNvPr>
          <p:cNvSpPr>
            <a:spLocks noGrp="1"/>
          </p:cNvSpPr>
          <p:nvPr>
            <p:ph type="title"/>
          </p:nvPr>
        </p:nvSpPr>
        <p:spPr/>
        <p:txBody>
          <a:bodyPr/>
          <a:lstStyle/>
          <a:p>
            <a:r>
              <a:rPr lang="en-US" dirty="0"/>
              <a:t>Bridge</a:t>
            </a:r>
          </a:p>
        </p:txBody>
      </p:sp>
      <p:sp>
        <p:nvSpPr>
          <p:cNvPr id="3" name="Text Placeholder 2">
            <a:extLst>
              <a:ext uri="{FF2B5EF4-FFF2-40B4-BE49-F238E27FC236}">
                <a16:creationId xmlns:a16="http://schemas.microsoft.com/office/drawing/2014/main" id="{F741E6C0-49DF-47A6-8906-1B294E4F6D63}"/>
              </a:ext>
            </a:extLst>
          </p:cNvPr>
          <p:cNvSpPr>
            <a:spLocks noGrp="1"/>
          </p:cNvSpPr>
          <p:nvPr>
            <p:ph type="body" sz="quarter" idx="10"/>
          </p:nvPr>
        </p:nvSpPr>
        <p:spPr>
          <a:xfrm>
            <a:off x="586390" y="1434370"/>
            <a:ext cx="11018520" cy="861774"/>
          </a:xfrm>
        </p:spPr>
        <p:txBody>
          <a:bodyPr/>
          <a:lstStyle/>
          <a:p>
            <a:r>
              <a:rPr lang="en-US" dirty="0"/>
              <a:t>Decouple an abstraction from its implementation so that the two can vary independently. </a:t>
            </a:r>
          </a:p>
        </p:txBody>
      </p:sp>
      <p:pic>
        <p:nvPicPr>
          <p:cNvPr id="4" name="Picture 3">
            <a:extLst>
              <a:ext uri="{FF2B5EF4-FFF2-40B4-BE49-F238E27FC236}">
                <a16:creationId xmlns:a16="http://schemas.microsoft.com/office/drawing/2014/main" id="{02BB85A3-C649-4992-9373-CA7EA4F9BB92}"/>
              </a:ext>
            </a:extLst>
          </p:cNvPr>
          <p:cNvPicPr>
            <a:picLocks noChangeAspect="1"/>
          </p:cNvPicPr>
          <p:nvPr/>
        </p:nvPicPr>
        <p:blipFill>
          <a:blip r:embed="rId2"/>
          <a:stretch>
            <a:fillRect/>
          </a:stretch>
        </p:blipFill>
        <p:spPr>
          <a:xfrm>
            <a:off x="3048010" y="2719316"/>
            <a:ext cx="6095980" cy="3986880"/>
          </a:xfrm>
          <a:prstGeom prst="rect">
            <a:avLst/>
          </a:prstGeom>
        </p:spPr>
      </p:pic>
    </p:spTree>
    <p:extLst>
      <p:ext uri="{BB962C8B-B14F-4D97-AF65-F5344CB8AC3E}">
        <p14:creationId xmlns:p14="http://schemas.microsoft.com/office/powerpoint/2010/main" val="277737927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079ADF-3123-4038-9206-31F7578B1753}"/>
              </a:ext>
            </a:extLst>
          </p:cNvPr>
          <p:cNvSpPr>
            <a:spLocks noGrp="1"/>
          </p:cNvSpPr>
          <p:nvPr>
            <p:ph type="title"/>
          </p:nvPr>
        </p:nvSpPr>
        <p:spPr/>
        <p:txBody>
          <a:bodyPr/>
          <a:lstStyle/>
          <a:p>
            <a:r>
              <a:rPr lang="en-US" dirty="0"/>
              <a:t>Docker &amp; Docker Compose</a:t>
            </a:r>
          </a:p>
        </p:txBody>
      </p:sp>
      <p:sp>
        <p:nvSpPr>
          <p:cNvPr id="6" name="Text Placeholder 5">
            <a:extLst>
              <a:ext uri="{FF2B5EF4-FFF2-40B4-BE49-F238E27FC236}">
                <a16:creationId xmlns:a16="http://schemas.microsoft.com/office/drawing/2014/main" id="{97CCEBA9-83DC-43FD-977A-5A918C333B66}"/>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243584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86310-9ED9-42B3-A03F-B555DCABDF4B}"/>
              </a:ext>
            </a:extLst>
          </p:cNvPr>
          <p:cNvSpPr>
            <a:spLocks noGrp="1"/>
          </p:cNvSpPr>
          <p:nvPr>
            <p:ph type="title"/>
          </p:nvPr>
        </p:nvSpPr>
        <p:spPr/>
        <p:txBody>
          <a:bodyPr/>
          <a:lstStyle/>
          <a:p>
            <a:r>
              <a:rPr lang="en-US" noProof="0" dirty="0" err="1"/>
              <a:t>gRPC</a:t>
            </a:r>
            <a:endParaRPr lang="en-US" noProof="0" dirty="0"/>
          </a:p>
        </p:txBody>
      </p:sp>
    </p:spTree>
    <p:extLst>
      <p:ext uri="{BB962C8B-B14F-4D97-AF65-F5344CB8AC3E}">
        <p14:creationId xmlns:p14="http://schemas.microsoft.com/office/powerpoint/2010/main" val="18356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3E855D-1666-4E0F-8580-A7BD1828D84B}"/>
              </a:ext>
            </a:extLst>
          </p:cNvPr>
          <p:cNvSpPr>
            <a:spLocks noGrp="1"/>
          </p:cNvSpPr>
          <p:nvPr>
            <p:ph type="title"/>
          </p:nvPr>
        </p:nvSpPr>
        <p:spPr/>
        <p:txBody>
          <a:bodyPr/>
          <a:lstStyle/>
          <a:p>
            <a:r>
              <a:rPr lang="en-US" noProof="0" dirty="0" err="1"/>
              <a:t>gRPC</a:t>
            </a:r>
            <a:r>
              <a:rPr lang="en-US" noProof="0" dirty="0"/>
              <a:t> Remote Procedure Calls</a:t>
            </a:r>
          </a:p>
        </p:txBody>
      </p:sp>
      <p:sp>
        <p:nvSpPr>
          <p:cNvPr id="4" name="Text Placeholder 3">
            <a:extLst>
              <a:ext uri="{FF2B5EF4-FFF2-40B4-BE49-F238E27FC236}">
                <a16:creationId xmlns:a16="http://schemas.microsoft.com/office/drawing/2014/main" id="{F79AD97B-972D-4626-AC88-D90A7B5D3855}"/>
              </a:ext>
            </a:extLst>
          </p:cNvPr>
          <p:cNvSpPr>
            <a:spLocks noGrp="1"/>
          </p:cNvSpPr>
          <p:nvPr>
            <p:ph type="body" sz="quarter" idx="10"/>
          </p:nvPr>
        </p:nvSpPr>
        <p:spPr>
          <a:xfrm>
            <a:off x="586390" y="1434370"/>
            <a:ext cx="11018520" cy="2757678"/>
          </a:xfrm>
        </p:spPr>
        <p:txBody>
          <a:bodyPr/>
          <a:lstStyle/>
          <a:p>
            <a:r>
              <a:rPr lang="en-US" noProof="0" dirty="0" err="1"/>
              <a:t>gRPC</a:t>
            </a:r>
            <a:r>
              <a:rPr lang="en-US" noProof="0" dirty="0"/>
              <a:t> is a modern, open source, high-performance remote procedure call (RPC) framework that can run anywhere. </a:t>
            </a:r>
            <a:r>
              <a:rPr lang="en-US" noProof="0" dirty="0" err="1"/>
              <a:t>gRPC</a:t>
            </a:r>
            <a:r>
              <a:rPr lang="en-US" noProof="0" dirty="0"/>
              <a:t> enables client and server applications to communicate transparently, and simplifies the building of connected systems.</a:t>
            </a:r>
          </a:p>
          <a:p>
            <a:endParaRPr lang="en-US" noProof="0" dirty="0"/>
          </a:p>
          <a:p>
            <a:r>
              <a:rPr lang="en-US" noProof="0" dirty="0">
                <a:latin typeface="Cascadia Code PL" panose="020B0609020000020004" pitchFamily="49" charset="0"/>
                <a:cs typeface="Cascadia Code PL" panose="020B0609020000020004" pitchFamily="49" charset="0"/>
              </a:rPr>
              <a:t>$ dotnet new </a:t>
            </a:r>
            <a:r>
              <a:rPr lang="en-US" noProof="0" dirty="0" err="1">
                <a:latin typeface="Cascadia Code PL" panose="020B0609020000020004" pitchFamily="49" charset="0"/>
                <a:cs typeface="Cascadia Code PL" panose="020B0609020000020004" pitchFamily="49" charset="0"/>
              </a:rPr>
              <a:t>grpc</a:t>
            </a:r>
            <a:endParaRPr lang="en-US" noProof="0" dirty="0">
              <a:latin typeface="Cascadia Code PL" panose="020B0609020000020004" pitchFamily="49" charset="0"/>
              <a:cs typeface="Cascadia Code PL" panose="020B0609020000020004" pitchFamily="49" charset="0"/>
            </a:endParaRPr>
          </a:p>
        </p:txBody>
      </p:sp>
      <p:sp>
        <p:nvSpPr>
          <p:cNvPr id="6" name="TextBox 5">
            <a:extLst>
              <a:ext uri="{FF2B5EF4-FFF2-40B4-BE49-F238E27FC236}">
                <a16:creationId xmlns:a16="http://schemas.microsoft.com/office/drawing/2014/main" id="{4AAE9A4C-A5AD-479A-8A35-0CACE1063665}"/>
              </a:ext>
            </a:extLst>
          </p:cNvPr>
          <p:cNvSpPr txBox="1"/>
          <p:nvPr/>
        </p:nvSpPr>
        <p:spPr>
          <a:xfrm>
            <a:off x="5264150" y="6269627"/>
            <a:ext cx="6738620" cy="363946"/>
          </a:xfrm>
          <a:prstGeom prst="rect">
            <a:avLst/>
          </a:prstGeom>
          <a:noFill/>
        </p:spPr>
        <p:txBody>
          <a:bodyPr wrap="square">
            <a:spAutoFit/>
          </a:bodyPr>
          <a:lstStyle/>
          <a:p>
            <a:pPr algn="r"/>
            <a:r>
              <a:rPr lang="da-DK" dirty="0"/>
              <a:t>Source: </a:t>
            </a:r>
            <a:r>
              <a:rPr lang="da-DK" dirty="0">
                <a:hlinkClick r:id="rId2"/>
              </a:rPr>
              <a:t>https://github.com/grpc/grpc</a:t>
            </a:r>
            <a:endParaRPr lang="LID4096" dirty="0"/>
          </a:p>
        </p:txBody>
      </p:sp>
    </p:spTree>
    <p:extLst>
      <p:ext uri="{BB962C8B-B14F-4D97-AF65-F5344CB8AC3E}">
        <p14:creationId xmlns:p14="http://schemas.microsoft.com/office/powerpoint/2010/main" val="54663836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86310-9ED9-42B3-A03F-B555DCABDF4B}"/>
              </a:ext>
            </a:extLst>
          </p:cNvPr>
          <p:cNvSpPr>
            <a:spLocks noGrp="1"/>
          </p:cNvSpPr>
          <p:nvPr>
            <p:ph type="title"/>
          </p:nvPr>
        </p:nvSpPr>
        <p:spPr/>
        <p:txBody>
          <a:bodyPr/>
          <a:lstStyle/>
          <a:p>
            <a:r>
              <a:rPr lang="en-US" noProof="0" dirty="0" err="1"/>
              <a:t>GraphQL</a:t>
            </a:r>
            <a:endParaRPr lang="en-US" noProof="0" dirty="0"/>
          </a:p>
        </p:txBody>
      </p:sp>
    </p:spTree>
    <p:extLst>
      <p:ext uri="{BB962C8B-B14F-4D97-AF65-F5344CB8AC3E}">
        <p14:creationId xmlns:p14="http://schemas.microsoft.com/office/powerpoint/2010/main" val="234834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3E855D-1666-4E0F-8580-A7BD1828D84B}"/>
              </a:ext>
            </a:extLst>
          </p:cNvPr>
          <p:cNvSpPr>
            <a:spLocks noGrp="1"/>
          </p:cNvSpPr>
          <p:nvPr>
            <p:ph type="title"/>
          </p:nvPr>
        </p:nvSpPr>
        <p:spPr/>
        <p:txBody>
          <a:bodyPr/>
          <a:lstStyle/>
          <a:p>
            <a:r>
              <a:rPr lang="en-US" noProof="0" dirty="0" err="1"/>
              <a:t>GraphQL</a:t>
            </a:r>
            <a:endParaRPr lang="en-US" noProof="0" dirty="0"/>
          </a:p>
        </p:txBody>
      </p:sp>
      <p:sp>
        <p:nvSpPr>
          <p:cNvPr id="4" name="Text Placeholder 3">
            <a:extLst>
              <a:ext uri="{FF2B5EF4-FFF2-40B4-BE49-F238E27FC236}">
                <a16:creationId xmlns:a16="http://schemas.microsoft.com/office/drawing/2014/main" id="{F79AD97B-972D-4626-AC88-D90A7B5D3855}"/>
              </a:ext>
            </a:extLst>
          </p:cNvPr>
          <p:cNvSpPr>
            <a:spLocks noGrp="1"/>
          </p:cNvSpPr>
          <p:nvPr>
            <p:ph type="body" sz="quarter" idx="10"/>
          </p:nvPr>
        </p:nvSpPr>
        <p:spPr>
          <a:xfrm>
            <a:off x="586390" y="1434370"/>
            <a:ext cx="11018520" cy="2585323"/>
          </a:xfrm>
        </p:spPr>
        <p:txBody>
          <a:bodyPr/>
          <a:lstStyle/>
          <a:p>
            <a:r>
              <a:rPr lang="en-US" noProof="0" dirty="0" err="1"/>
              <a:t>GraphQL</a:t>
            </a:r>
            <a:r>
              <a:rPr lang="en-US" noProof="0" dirty="0"/>
              <a:t> is a query language for APIs and a runtime for fulfilling those queries with your existing data. </a:t>
            </a:r>
            <a:r>
              <a:rPr lang="en-US" noProof="0" dirty="0" err="1"/>
              <a:t>GraphQL</a:t>
            </a:r>
            <a:r>
              <a:rPr lang="en-US" noProof="0" dirty="0"/>
              <a:t> provides a complete and understandable description of the data in your API, gives clients the power to ask for exactly what they need and nothing more, makes it easier to evolve APIs over time, and enables powerful developer tools.</a:t>
            </a:r>
            <a:endParaRPr lang="en-US" noProof="0" dirty="0">
              <a:latin typeface="Cascadia Code PL" panose="020B0609020000020004" pitchFamily="49" charset="0"/>
              <a:cs typeface="Cascadia Code PL" panose="020B0609020000020004" pitchFamily="49" charset="0"/>
            </a:endParaRPr>
          </a:p>
        </p:txBody>
      </p:sp>
      <p:sp>
        <p:nvSpPr>
          <p:cNvPr id="6" name="TextBox 5">
            <a:extLst>
              <a:ext uri="{FF2B5EF4-FFF2-40B4-BE49-F238E27FC236}">
                <a16:creationId xmlns:a16="http://schemas.microsoft.com/office/drawing/2014/main" id="{4AAE9A4C-A5AD-479A-8A35-0CACE1063665}"/>
              </a:ext>
            </a:extLst>
          </p:cNvPr>
          <p:cNvSpPr txBox="1"/>
          <p:nvPr/>
        </p:nvSpPr>
        <p:spPr>
          <a:xfrm>
            <a:off x="5264150" y="6269627"/>
            <a:ext cx="6738620" cy="363946"/>
          </a:xfrm>
          <a:prstGeom prst="rect">
            <a:avLst/>
          </a:prstGeom>
          <a:noFill/>
        </p:spPr>
        <p:txBody>
          <a:bodyPr wrap="square">
            <a:spAutoFit/>
          </a:bodyPr>
          <a:lstStyle/>
          <a:p>
            <a:pPr algn="r"/>
            <a:r>
              <a:rPr lang="da-DK" dirty="0"/>
              <a:t>Source: </a:t>
            </a:r>
            <a:r>
              <a:rPr lang="da-DK" dirty="0">
                <a:hlinkClick r:id="rId2"/>
              </a:rPr>
              <a:t>https://graphql.org/</a:t>
            </a:r>
            <a:endParaRPr lang="LID4096" dirty="0"/>
          </a:p>
        </p:txBody>
      </p:sp>
    </p:spTree>
    <p:extLst>
      <p:ext uri="{BB962C8B-B14F-4D97-AF65-F5344CB8AC3E}">
        <p14:creationId xmlns:p14="http://schemas.microsoft.com/office/powerpoint/2010/main" val="189873096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F780F"/>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DE4117-CC19-43B7-9A74-B30910FA78B1}"/>
              </a:ext>
            </a:extLst>
          </p:cNvPr>
          <p:cNvSpPr>
            <a:spLocks noGrp="1"/>
          </p:cNvSpPr>
          <p:nvPr>
            <p:ph type="title"/>
          </p:nvPr>
        </p:nvSpPr>
        <p:spPr>
          <a:xfrm>
            <a:off x="585215" y="3033223"/>
            <a:ext cx="11045675" cy="498598"/>
          </a:xfrm>
        </p:spPr>
        <p:txBody>
          <a:bodyPr/>
          <a:lstStyle/>
          <a:p>
            <a:r>
              <a:rPr lang="en-US" dirty="0">
                <a:solidFill>
                  <a:schemeClr val="tx1"/>
                </a:solidFill>
              </a:rPr>
              <a:t>Remember: Project meeting with TAs this afternoon</a:t>
            </a:r>
          </a:p>
        </p:txBody>
      </p:sp>
      <p:sp>
        <p:nvSpPr>
          <p:cNvPr id="7" name="Text Placeholder 6">
            <a:extLst>
              <a:ext uri="{FF2B5EF4-FFF2-40B4-BE49-F238E27FC236}">
                <a16:creationId xmlns:a16="http://schemas.microsoft.com/office/drawing/2014/main" id="{A2A4BFA4-09BD-4B68-B846-9BBDB79D2E06}"/>
              </a:ext>
            </a:extLst>
          </p:cNvPr>
          <p:cNvSpPr>
            <a:spLocks noGrp="1"/>
          </p:cNvSpPr>
          <p:nvPr>
            <p:ph type="body" sz="quarter" idx="12"/>
          </p:nvPr>
        </p:nvSpPr>
        <p:spPr/>
        <p:txBody>
          <a:bodyPr/>
          <a:lstStyle/>
          <a:p>
            <a:r>
              <a:rPr lang="en-US" dirty="0"/>
              <a:t>(Mandatory)</a:t>
            </a:r>
          </a:p>
        </p:txBody>
      </p:sp>
    </p:spTree>
    <p:extLst>
      <p:ext uri="{BB962C8B-B14F-4D97-AF65-F5344CB8AC3E}">
        <p14:creationId xmlns:p14="http://schemas.microsoft.com/office/powerpoint/2010/main" val="262768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ncil on a piece of paper&#10;&#10;Description automatically generated with medium confidence">
            <a:extLst>
              <a:ext uri="{FF2B5EF4-FFF2-40B4-BE49-F238E27FC236}">
                <a16:creationId xmlns:a16="http://schemas.microsoft.com/office/drawing/2014/main" id="{1ABFD933-2F81-46D6-A8CF-E96873320AB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41176" b="33785"/>
          <a:stretch/>
        </p:blipFill>
        <p:spPr>
          <a:xfrm>
            <a:off x="0" y="-106832"/>
            <a:ext cx="12191999" cy="6964832"/>
          </a:xfrm>
          <a:prstGeom prst="rect">
            <a:avLst/>
          </a:prstGeom>
          <a:noFill/>
        </p:spPr>
      </p:pic>
      <p:sp>
        <p:nvSpPr>
          <p:cNvPr id="5" name="Title 4">
            <a:extLst>
              <a:ext uri="{FF2B5EF4-FFF2-40B4-BE49-F238E27FC236}">
                <a16:creationId xmlns:a16="http://schemas.microsoft.com/office/drawing/2014/main" id="{142EE401-AC4D-4251-8214-E1246F6CC9E3}"/>
              </a:ext>
            </a:extLst>
          </p:cNvPr>
          <p:cNvSpPr>
            <a:spLocks noGrp="1"/>
          </p:cNvSpPr>
          <p:nvPr>
            <p:ph type="title" idx="4294967295"/>
          </p:nvPr>
        </p:nvSpPr>
        <p:spPr>
          <a:xfrm>
            <a:off x="584200" y="457200"/>
            <a:ext cx="4416425" cy="553998"/>
          </a:xfrm>
        </p:spPr>
        <p:txBody>
          <a:bodyPr wrap="square" anchor="t">
            <a:normAutofit/>
          </a:bodyPr>
          <a:lstStyle/>
          <a:p>
            <a:r>
              <a:rPr lang="en-US" noProof="0" dirty="0"/>
              <a:t>Agenda</a:t>
            </a:r>
          </a:p>
        </p:txBody>
      </p:sp>
      <p:sp>
        <p:nvSpPr>
          <p:cNvPr id="6" name="Text Placeholder 5">
            <a:extLst>
              <a:ext uri="{FF2B5EF4-FFF2-40B4-BE49-F238E27FC236}">
                <a16:creationId xmlns:a16="http://schemas.microsoft.com/office/drawing/2014/main" id="{F028372C-E3E3-443E-813E-6992300B3081}"/>
              </a:ext>
            </a:extLst>
          </p:cNvPr>
          <p:cNvSpPr>
            <a:spLocks noGrp="1"/>
          </p:cNvSpPr>
          <p:nvPr>
            <p:ph type="body" sz="quarter" idx="11"/>
          </p:nvPr>
        </p:nvSpPr>
        <p:spPr>
          <a:xfrm>
            <a:off x="584200" y="1436688"/>
            <a:ext cx="4567222" cy="4049712"/>
          </a:xfrm>
        </p:spPr>
        <p:txBody>
          <a:bodyPr wrap="square">
            <a:normAutofit/>
          </a:bodyPr>
          <a:lstStyle/>
          <a:p>
            <a:r>
              <a:rPr lang="en-US" dirty="0"/>
              <a:t>Completing the </a:t>
            </a:r>
            <a:r>
              <a:rPr lang="en-US" dirty="0" err="1"/>
              <a:t>CharactersController</a:t>
            </a:r>
            <a:endParaRPr lang="en-US" dirty="0"/>
          </a:p>
          <a:p>
            <a:r>
              <a:rPr lang="en-US" dirty="0"/>
              <a:t>Design Patterns in Practice</a:t>
            </a:r>
          </a:p>
          <a:p>
            <a:r>
              <a:rPr lang="en-US" noProof="0" dirty="0" err="1"/>
              <a:t>gRPC</a:t>
            </a:r>
            <a:endParaRPr lang="en-US" noProof="0" dirty="0"/>
          </a:p>
          <a:p>
            <a:r>
              <a:rPr lang="en-US" noProof="0" dirty="0" err="1"/>
              <a:t>GraphQL</a:t>
            </a:r>
            <a:endParaRPr lang="en-US" noProof="0" dirty="0"/>
          </a:p>
          <a:p>
            <a:r>
              <a:rPr lang="en-US" noProof="0" dirty="0"/>
              <a:t>Docker and Docker Compose</a:t>
            </a:r>
          </a:p>
          <a:p>
            <a:r>
              <a:rPr lang="en-US" dirty="0"/>
              <a:t>Integration Testing ASP.NET Core</a:t>
            </a:r>
          </a:p>
          <a:p>
            <a:r>
              <a:rPr lang="en-US" noProof="0" dirty="0"/>
              <a:t>(Gilded Rose Recap)</a:t>
            </a:r>
          </a:p>
        </p:txBody>
      </p:sp>
      <p:sp>
        <p:nvSpPr>
          <p:cNvPr id="12" name="TextBox 11">
            <a:extLst>
              <a:ext uri="{FF2B5EF4-FFF2-40B4-BE49-F238E27FC236}">
                <a16:creationId xmlns:a16="http://schemas.microsoft.com/office/drawing/2014/main" id="{0FCD991C-C174-4CF3-A5B0-C992EB49D0F8}"/>
              </a:ext>
            </a:extLst>
          </p:cNvPr>
          <p:cNvSpPr txBox="1"/>
          <p:nvPr/>
        </p:nvSpPr>
        <p:spPr>
          <a:xfrm>
            <a:off x="9581417" y="7188608"/>
            <a:ext cx="2511906" cy="107722"/>
          </a:xfrm>
          <a:prstGeom prst="rect">
            <a:avLst/>
          </a:prstGeom>
          <a:solidFill>
            <a:srgbClr val="000000"/>
          </a:solidFill>
        </p:spPr>
        <p:txBody>
          <a:bodyPr wrap="none" lIns="0" tIns="0" rIns="0" bIns="0" rtlCol="0">
            <a:spAutoFit/>
          </a:bodyPr>
          <a:lstStyle/>
          <a:p>
            <a:pPr algn="r">
              <a:spcAft>
                <a:spcPts val="600"/>
              </a:spcAft>
            </a:pPr>
            <a:r>
              <a:rPr lang="LID4096" sz="700" dirty="0">
                <a:solidFill>
                  <a:srgbClr val="FFFFFF"/>
                </a:solidFill>
                <a:hlinkClick r:id="rId3" tooltip="https://www.quelledergnade.de/deutsch/agenda/">
                  <a:extLst>
                    <a:ext uri="{A12FA001-AC4F-418D-AE19-62706E023703}">
                      <ahyp:hlinkClr xmlns:ahyp="http://schemas.microsoft.com/office/drawing/2018/hyperlinkcolor" val="tx"/>
                    </a:ext>
                  </a:extLst>
                </a:hlinkClick>
              </a:rPr>
              <a:t>This Photo</a:t>
            </a:r>
            <a:r>
              <a:rPr lang="LID4096" sz="700" dirty="0">
                <a:solidFill>
                  <a:srgbClr val="FFFFFF"/>
                </a:solidFill>
              </a:rPr>
              <a:t> by Unknown Author is licensed under </a:t>
            </a:r>
            <a:r>
              <a:rPr lang="LID4096" sz="700" dirty="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LID4096" sz="700" dirty="0">
              <a:solidFill>
                <a:srgbClr val="FFFFFF"/>
              </a:solidFill>
            </a:endParaRPr>
          </a:p>
        </p:txBody>
      </p:sp>
    </p:spTree>
    <p:extLst>
      <p:ext uri="{BB962C8B-B14F-4D97-AF65-F5344CB8AC3E}">
        <p14:creationId xmlns:p14="http://schemas.microsoft.com/office/powerpoint/2010/main" val="23029806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079ADF-3123-4038-9206-31F7578B1753}"/>
              </a:ext>
            </a:extLst>
          </p:cNvPr>
          <p:cNvSpPr>
            <a:spLocks noGrp="1"/>
          </p:cNvSpPr>
          <p:nvPr>
            <p:ph type="title"/>
          </p:nvPr>
        </p:nvSpPr>
        <p:spPr/>
        <p:txBody>
          <a:bodyPr/>
          <a:lstStyle/>
          <a:p>
            <a:r>
              <a:rPr lang="en-US" dirty="0"/>
              <a:t>Completing the </a:t>
            </a:r>
            <a:r>
              <a:rPr lang="en-US" dirty="0" err="1"/>
              <a:t>CharactersController</a:t>
            </a:r>
            <a:endParaRPr lang="en-US" dirty="0"/>
          </a:p>
        </p:txBody>
      </p:sp>
      <p:sp>
        <p:nvSpPr>
          <p:cNvPr id="6" name="Text Placeholder 5">
            <a:extLst>
              <a:ext uri="{FF2B5EF4-FFF2-40B4-BE49-F238E27FC236}">
                <a16:creationId xmlns:a16="http://schemas.microsoft.com/office/drawing/2014/main" id="{97CCEBA9-83DC-43FD-977A-5A918C333B66}"/>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1926350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ack pattern background">
            <a:extLst>
              <a:ext uri="{FF2B5EF4-FFF2-40B4-BE49-F238E27FC236}">
                <a16:creationId xmlns:a16="http://schemas.microsoft.com/office/drawing/2014/main" id="{4B86BA26-B390-4AB0-9D4F-28FA33C6A8F0}"/>
              </a:ext>
            </a:extLst>
          </p:cNvPr>
          <p:cNvPicPr>
            <a:picLocks noChangeAspect="1"/>
          </p:cNvPicPr>
          <p:nvPr/>
        </p:nvPicPr>
        <p:blipFill rotWithShape="1">
          <a:blip r:embed="rId2"/>
          <a:srcRect t="5968" b="18275"/>
          <a:stretch/>
        </p:blipFill>
        <p:spPr>
          <a:xfrm>
            <a:off x="20" y="10"/>
            <a:ext cx="12191980" cy="6857990"/>
          </a:xfrm>
          <a:prstGeom prst="rect">
            <a:avLst/>
          </a:prstGeom>
          <a:noFill/>
        </p:spPr>
      </p:pic>
      <p:sp>
        <p:nvSpPr>
          <p:cNvPr id="2" name="Title 1">
            <a:extLst>
              <a:ext uri="{FF2B5EF4-FFF2-40B4-BE49-F238E27FC236}">
                <a16:creationId xmlns:a16="http://schemas.microsoft.com/office/drawing/2014/main" id="{DA7F1B45-7908-45F7-A04C-CA7399C6F2AB}"/>
              </a:ext>
            </a:extLst>
          </p:cNvPr>
          <p:cNvSpPr>
            <a:spLocks noGrp="1"/>
          </p:cNvSpPr>
          <p:nvPr>
            <p:ph type="title"/>
          </p:nvPr>
        </p:nvSpPr>
        <p:spPr>
          <a:xfrm>
            <a:off x="0" y="3657600"/>
            <a:ext cx="12192000" cy="3200400"/>
          </a:xfrm>
        </p:spPr>
        <p:txBody>
          <a:bodyPr wrap="square" anchor="b">
            <a:normAutofit/>
          </a:bodyPr>
          <a:lstStyle/>
          <a:p>
            <a:r>
              <a:rPr lang="en-US" dirty="0"/>
              <a:t>Design Patterns in Practice</a:t>
            </a:r>
          </a:p>
        </p:txBody>
      </p:sp>
    </p:spTree>
    <p:extLst>
      <p:ext uri="{BB962C8B-B14F-4D97-AF65-F5344CB8AC3E}">
        <p14:creationId xmlns:p14="http://schemas.microsoft.com/office/powerpoint/2010/main" val="5662579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5E5D-0097-4CFE-BC2F-B66426B7C367}"/>
              </a:ext>
            </a:extLst>
          </p:cNvPr>
          <p:cNvSpPr>
            <a:spLocks noGrp="1"/>
          </p:cNvSpPr>
          <p:nvPr>
            <p:ph type="title"/>
          </p:nvPr>
        </p:nvSpPr>
        <p:spPr/>
        <p:txBody>
          <a:bodyPr/>
          <a:lstStyle/>
          <a:p>
            <a:r>
              <a:rPr lang="en-US" dirty="0" err="1"/>
              <a:t>IoC</a:t>
            </a:r>
            <a:r>
              <a:rPr lang="en-US" dirty="0"/>
              <a:t> Container</a:t>
            </a:r>
          </a:p>
        </p:txBody>
      </p:sp>
      <p:sp>
        <p:nvSpPr>
          <p:cNvPr id="3" name="Text Placeholder 2">
            <a:extLst>
              <a:ext uri="{FF2B5EF4-FFF2-40B4-BE49-F238E27FC236}">
                <a16:creationId xmlns:a16="http://schemas.microsoft.com/office/drawing/2014/main" id="{AE60B6F9-DC27-4A8E-B239-B30A4F4FBA9A}"/>
              </a:ext>
            </a:extLst>
          </p:cNvPr>
          <p:cNvSpPr>
            <a:spLocks noGrp="1"/>
          </p:cNvSpPr>
          <p:nvPr>
            <p:ph type="body" sz="quarter" idx="10"/>
          </p:nvPr>
        </p:nvSpPr>
        <p:spPr>
          <a:xfrm>
            <a:off x="586390" y="1434370"/>
            <a:ext cx="11018520" cy="4481227"/>
          </a:xfrm>
        </p:spPr>
        <p:txBody>
          <a:bodyPr/>
          <a:lstStyle/>
          <a:p>
            <a:r>
              <a:rPr lang="en-US" dirty="0"/>
              <a:t>Tool to facilitate </a:t>
            </a:r>
            <a:r>
              <a:rPr lang="en-US" i="1" dirty="0"/>
              <a:t>dependency injection</a:t>
            </a:r>
            <a:r>
              <a:rPr lang="en-US" dirty="0"/>
              <a:t>.</a:t>
            </a:r>
          </a:p>
          <a:p>
            <a:r>
              <a:rPr lang="en-US" dirty="0"/>
              <a:t>Using a factory to either manually or automatically create types at runtime.</a:t>
            </a:r>
          </a:p>
          <a:p>
            <a:r>
              <a:rPr lang="en-US" dirty="0"/>
              <a:t>Various implementations:</a:t>
            </a:r>
          </a:p>
          <a:p>
            <a:pPr marL="457200" indent="-457200">
              <a:buFont typeface="Arial" panose="020B0604020202020204" pitchFamily="34" charset="0"/>
              <a:buChar char="•"/>
            </a:pPr>
            <a:r>
              <a:rPr lang="en-US" dirty="0" err="1"/>
              <a:t>Microsoft.Extensions.DependencyInjection</a:t>
            </a:r>
            <a:endParaRPr lang="en-US" dirty="0"/>
          </a:p>
          <a:p>
            <a:pPr marL="457200" indent="-457200">
              <a:buFont typeface="Arial" panose="020B0604020202020204" pitchFamily="34" charset="0"/>
              <a:buChar char="•"/>
            </a:pPr>
            <a:r>
              <a:rPr lang="en-US" dirty="0" err="1"/>
              <a:t>Ninject</a:t>
            </a:r>
            <a:endParaRPr lang="en-US" dirty="0"/>
          </a:p>
          <a:p>
            <a:pPr marL="457200" indent="-457200">
              <a:buFont typeface="Arial" panose="020B0604020202020204" pitchFamily="34" charset="0"/>
              <a:buChar char="•"/>
            </a:pPr>
            <a:r>
              <a:rPr lang="en-US" dirty="0"/>
              <a:t>Unity</a:t>
            </a:r>
          </a:p>
          <a:p>
            <a:pPr marL="457200" indent="-457200">
              <a:buFont typeface="Arial" panose="020B0604020202020204" pitchFamily="34" charset="0"/>
              <a:buChar char="•"/>
            </a:pPr>
            <a:r>
              <a:rPr lang="en-US" dirty="0" err="1"/>
              <a:t>AutoFac</a:t>
            </a:r>
            <a:endParaRPr lang="en-US" dirty="0"/>
          </a:p>
          <a:p>
            <a:pPr marL="457200" indent="-457200">
              <a:buFont typeface="Arial" panose="020B0604020202020204" pitchFamily="34" charset="0"/>
              <a:buChar char="•"/>
            </a:pPr>
            <a:r>
              <a:rPr lang="en-US" dirty="0" err="1"/>
              <a:t>StructureMap</a:t>
            </a:r>
            <a:endParaRPr lang="en-US" dirty="0"/>
          </a:p>
        </p:txBody>
      </p:sp>
    </p:spTree>
    <p:extLst>
      <p:ext uri="{BB962C8B-B14F-4D97-AF65-F5344CB8AC3E}">
        <p14:creationId xmlns:p14="http://schemas.microsoft.com/office/powerpoint/2010/main" val="9856690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D2A3-0AF1-42E5-AA03-ECE43847C364}"/>
              </a:ext>
            </a:extLst>
          </p:cNvPr>
          <p:cNvSpPr>
            <a:spLocks noGrp="1"/>
          </p:cNvSpPr>
          <p:nvPr>
            <p:ph type="title"/>
          </p:nvPr>
        </p:nvSpPr>
        <p:spPr>
          <a:xfrm>
            <a:off x="588263" y="457200"/>
            <a:ext cx="11018520" cy="553998"/>
          </a:xfrm>
        </p:spPr>
        <p:txBody>
          <a:bodyPr/>
          <a:lstStyle/>
          <a:p>
            <a:r>
              <a:rPr lang="en-US" dirty="0" err="1"/>
              <a:t>IoC</a:t>
            </a:r>
            <a:r>
              <a:rPr lang="en-US" dirty="0"/>
              <a:t> Container II</a:t>
            </a:r>
          </a:p>
        </p:txBody>
      </p:sp>
      <p:sp>
        <p:nvSpPr>
          <p:cNvPr id="3" name="Text Placeholder 2">
            <a:extLst>
              <a:ext uri="{FF2B5EF4-FFF2-40B4-BE49-F238E27FC236}">
                <a16:creationId xmlns:a16="http://schemas.microsoft.com/office/drawing/2014/main" id="{DCFF06C6-141C-4E16-8340-252F0D631019}"/>
              </a:ext>
            </a:extLst>
          </p:cNvPr>
          <p:cNvSpPr>
            <a:spLocks noGrp="1"/>
          </p:cNvSpPr>
          <p:nvPr>
            <p:ph type="body" sz="quarter" idx="10"/>
          </p:nvPr>
        </p:nvSpPr>
        <p:spPr>
          <a:xfrm>
            <a:off x="586390" y="1434370"/>
            <a:ext cx="11018520" cy="2499146"/>
          </a:xfrm>
        </p:spPr>
        <p:txBody>
          <a:bodyPr/>
          <a:lstStyle/>
          <a:p>
            <a:r>
              <a:rPr lang="en-US" dirty="0"/>
              <a:t>Lifetime:</a:t>
            </a:r>
          </a:p>
          <a:p>
            <a:endParaRPr lang="en-US" dirty="0"/>
          </a:p>
          <a:p>
            <a:r>
              <a:rPr lang="en-US" dirty="0"/>
              <a:t>Transient</a:t>
            </a:r>
          </a:p>
          <a:p>
            <a:r>
              <a:rPr lang="en-US" dirty="0"/>
              <a:t>Scoped</a:t>
            </a:r>
          </a:p>
          <a:p>
            <a:r>
              <a:rPr lang="en-US" dirty="0"/>
              <a:t>Singleton</a:t>
            </a:r>
          </a:p>
        </p:txBody>
      </p:sp>
      <p:sp>
        <p:nvSpPr>
          <p:cNvPr id="4" name="Text Placeholder 2">
            <a:extLst>
              <a:ext uri="{FF2B5EF4-FFF2-40B4-BE49-F238E27FC236}">
                <a16:creationId xmlns:a16="http://schemas.microsoft.com/office/drawing/2014/main" id="{E812DF4D-6632-4E81-A1E4-4D51AD3ECEE8}"/>
              </a:ext>
            </a:extLst>
          </p:cNvPr>
          <p:cNvSpPr txBox="1">
            <a:spLocks/>
          </p:cNvSpPr>
          <p:nvPr/>
        </p:nvSpPr>
        <p:spPr>
          <a:xfrm>
            <a:off x="586390" y="1434370"/>
            <a:ext cx="11018520" cy="249914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Lifetime:</a:t>
            </a:r>
          </a:p>
          <a:p>
            <a:endParaRPr lang="en-US" dirty="0"/>
          </a:p>
          <a:p>
            <a:r>
              <a:rPr lang="en-US" dirty="0"/>
              <a:t>Transient (every time)</a:t>
            </a:r>
          </a:p>
          <a:p>
            <a:r>
              <a:rPr lang="en-US" dirty="0"/>
              <a:t>Scoped (once per request)</a:t>
            </a:r>
          </a:p>
          <a:p>
            <a:r>
              <a:rPr lang="en-US" dirty="0"/>
              <a:t>Singleton (once)</a:t>
            </a:r>
          </a:p>
        </p:txBody>
      </p:sp>
    </p:spTree>
    <p:extLst>
      <p:ext uri="{BB962C8B-B14F-4D97-AF65-F5344CB8AC3E}">
        <p14:creationId xmlns:p14="http://schemas.microsoft.com/office/powerpoint/2010/main" val="16555903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1F24-3C6C-4CB2-8E7B-35FD39E3D81D}"/>
              </a:ext>
            </a:extLst>
          </p:cNvPr>
          <p:cNvSpPr>
            <a:spLocks noGrp="1"/>
          </p:cNvSpPr>
          <p:nvPr>
            <p:ph type="title"/>
          </p:nvPr>
        </p:nvSpPr>
        <p:spPr/>
        <p:txBody>
          <a:bodyPr/>
          <a:lstStyle/>
          <a:p>
            <a:r>
              <a:rPr lang="da-DK" dirty="0"/>
              <a:t>Builder</a:t>
            </a:r>
            <a:endParaRPr lang="LID4096" dirty="0"/>
          </a:p>
        </p:txBody>
      </p:sp>
      <p:sp>
        <p:nvSpPr>
          <p:cNvPr id="3" name="Text Placeholder 2">
            <a:extLst>
              <a:ext uri="{FF2B5EF4-FFF2-40B4-BE49-F238E27FC236}">
                <a16:creationId xmlns:a16="http://schemas.microsoft.com/office/drawing/2014/main" id="{26A5AC53-87BD-4EBB-A249-1D87DE001A48}"/>
              </a:ext>
            </a:extLst>
          </p:cNvPr>
          <p:cNvSpPr>
            <a:spLocks noGrp="1"/>
          </p:cNvSpPr>
          <p:nvPr>
            <p:ph type="body" sz="quarter" idx="10"/>
          </p:nvPr>
        </p:nvSpPr>
        <p:spPr>
          <a:xfrm>
            <a:off x="586390" y="1434370"/>
            <a:ext cx="11018520" cy="2499146"/>
          </a:xfrm>
        </p:spPr>
        <p:txBody>
          <a:bodyPr/>
          <a:lstStyle/>
          <a:p>
            <a:r>
              <a:rPr lang="en-US" dirty="0"/>
              <a:t>Separate the construction of a complex object from its representation</a:t>
            </a:r>
          </a:p>
          <a:p>
            <a:endParaRPr lang="en-US" dirty="0"/>
          </a:p>
          <a:p>
            <a:r>
              <a:rPr lang="da-DK" dirty="0"/>
              <a:t>serviceCollection.AddScoped&lt;,&gt;();</a:t>
            </a:r>
          </a:p>
          <a:p>
            <a:r>
              <a:rPr lang="da-DK" dirty="0"/>
              <a:t>serviceCollection.BuildServiceProvider();</a:t>
            </a:r>
          </a:p>
          <a:p>
            <a:endParaRPr lang="LID4096" dirty="0"/>
          </a:p>
        </p:txBody>
      </p:sp>
      <p:pic>
        <p:nvPicPr>
          <p:cNvPr id="5" name="Picture 4" descr="A close up of a logo&#10;&#10;Description automatically generated">
            <a:extLst>
              <a:ext uri="{FF2B5EF4-FFF2-40B4-BE49-F238E27FC236}">
                <a16:creationId xmlns:a16="http://schemas.microsoft.com/office/drawing/2014/main" id="{D73F0B51-6D2D-4D7E-9F63-B930A13607AD}"/>
              </a:ext>
            </a:extLst>
          </p:cNvPr>
          <p:cNvPicPr>
            <a:picLocks noChangeAspect="1"/>
          </p:cNvPicPr>
          <p:nvPr/>
        </p:nvPicPr>
        <p:blipFill>
          <a:blip r:embed="rId2"/>
          <a:stretch>
            <a:fillRect/>
          </a:stretch>
        </p:blipFill>
        <p:spPr>
          <a:xfrm>
            <a:off x="2591238" y="3429000"/>
            <a:ext cx="9525000" cy="3267075"/>
          </a:xfrm>
          <a:prstGeom prst="rect">
            <a:avLst/>
          </a:prstGeom>
        </p:spPr>
      </p:pic>
    </p:spTree>
    <p:extLst>
      <p:ext uri="{BB962C8B-B14F-4D97-AF65-F5344CB8AC3E}">
        <p14:creationId xmlns:p14="http://schemas.microsoft.com/office/powerpoint/2010/main" val="262374909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7D04-075F-469C-AA7E-0C6FAAD2D5C6}"/>
              </a:ext>
            </a:extLst>
          </p:cNvPr>
          <p:cNvSpPr>
            <a:spLocks noGrp="1"/>
          </p:cNvSpPr>
          <p:nvPr>
            <p:ph type="title"/>
          </p:nvPr>
        </p:nvSpPr>
        <p:spPr/>
        <p:txBody>
          <a:bodyPr/>
          <a:lstStyle/>
          <a:p>
            <a:r>
              <a:rPr lang="en-US" dirty="0"/>
              <a:t>Singleton</a:t>
            </a:r>
          </a:p>
        </p:txBody>
      </p:sp>
      <p:sp>
        <p:nvSpPr>
          <p:cNvPr id="3" name="Text Placeholder 2">
            <a:extLst>
              <a:ext uri="{FF2B5EF4-FFF2-40B4-BE49-F238E27FC236}">
                <a16:creationId xmlns:a16="http://schemas.microsoft.com/office/drawing/2014/main" id="{7D2CCC3C-0EAC-4E8C-9F4D-14A8DA8795C9}"/>
              </a:ext>
            </a:extLst>
          </p:cNvPr>
          <p:cNvSpPr>
            <a:spLocks noGrp="1"/>
          </p:cNvSpPr>
          <p:nvPr>
            <p:ph type="body" sz="quarter" idx="10"/>
          </p:nvPr>
        </p:nvSpPr>
        <p:spPr>
          <a:xfrm>
            <a:off x="586390" y="1434370"/>
            <a:ext cx="11018520" cy="3447098"/>
          </a:xfrm>
        </p:spPr>
        <p:txBody>
          <a:bodyPr/>
          <a:lstStyle/>
          <a:p>
            <a:r>
              <a:rPr lang="en-US" dirty="0"/>
              <a:t>Only ever one single instance of a given type.</a:t>
            </a:r>
          </a:p>
          <a:p>
            <a:endParaRPr lang="en-US" dirty="0"/>
          </a:p>
          <a:p>
            <a:r>
              <a:rPr lang="en-US" dirty="0"/>
              <a:t>Considered an anti-pattern by many, it:</a:t>
            </a:r>
          </a:p>
          <a:p>
            <a:pPr marL="457200" indent="-457200">
              <a:buFont typeface="Arial" panose="020B0604020202020204" pitchFamily="34" charset="0"/>
              <a:buChar char="•"/>
            </a:pPr>
            <a:r>
              <a:rPr lang="en-US" dirty="0"/>
              <a:t>is overused</a:t>
            </a:r>
          </a:p>
          <a:p>
            <a:pPr marL="457200" indent="-457200">
              <a:buFont typeface="Arial" panose="020B0604020202020204" pitchFamily="34" charset="0"/>
              <a:buChar char="•"/>
            </a:pPr>
            <a:r>
              <a:rPr lang="en-US" dirty="0"/>
              <a:t>introduces unnecessary restrictions in situations where a sole instance of a class is not actually required</a:t>
            </a:r>
          </a:p>
          <a:p>
            <a:pPr marL="457200" indent="-457200">
              <a:buFont typeface="Arial" panose="020B0604020202020204" pitchFamily="34" charset="0"/>
              <a:buChar char="•"/>
            </a:pPr>
            <a:r>
              <a:rPr lang="en-US" dirty="0"/>
              <a:t>introduces global state into an application</a:t>
            </a:r>
          </a:p>
        </p:txBody>
      </p:sp>
    </p:spTree>
    <p:extLst>
      <p:ext uri="{BB962C8B-B14F-4D97-AF65-F5344CB8AC3E}">
        <p14:creationId xmlns:p14="http://schemas.microsoft.com/office/powerpoint/2010/main" val="2455976514"/>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397</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Cascadia Code PL</vt:lpstr>
      <vt:lpstr>Consolas</vt:lpstr>
      <vt:lpstr>Segoe UI</vt:lpstr>
      <vt:lpstr>Segoe UI Semibold</vt:lpstr>
      <vt:lpstr>Wingdings</vt:lpstr>
      <vt:lpstr>White Template</vt:lpstr>
      <vt:lpstr>C♯ ASP.NET Core Web API part deux</vt:lpstr>
      <vt:lpstr>Remember: Project meeting with TAs this afternoon</vt:lpstr>
      <vt:lpstr>Agenda</vt:lpstr>
      <vt:lpstr>Completing the CharactersController</vt:lpstr>
      <vt:lpstr>Design Patterns in Practice</vt:lpstr>
      <vt:lpstr>IoC Container</vt:lpstr>
      <vt:lpstr>IoC Container II</vt:lpstr>
      <vt:lpstr>Builder</vt:lpstr>
      <vt:lpstr>Singleton</vt:lpstr>
      <vt:lpstr>Singleton II</vt:lpstr>
      <vt:lpstr>Iterator</vt:lpstr>
      <vt:lpstr>Bridge</vt:lpstr>
      <vt:lpstr>Docker &amp; Docker Compose</vt:lpstr>
      <vt:lpstr>gRPC</vt:lpstr>
      <vt:lpstr>gRPC Remote Procedure Calls</vt:lpstr>
      <vt:lpstr>GraphQL</vt:lpstr>
      <vt:lpstr>GraphQL</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Rasmus Lystrøm</dc:creator>
  <cp:keywords/>
  <dc:description/>
  <cp:lastModifiedBy>Rasmus Lystrøm</cp:lastModifiedBy>
  <cp:revision>174</cp:revision>
  <dcterms:created xsi:type="dcterms:W3CDTF">2021-09-02T18:23:40Z</dcterms:created>
  <dcterms:modified xsi:type="dcterms:W3CDTF">2021-10-29T07:21:14Z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2021-09-08T17:39:52Z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0df8b392-09a8-4061-93e7-1bcbbc7908bf</vt:lpwstr>
  </property>
  <property fmtid="{D5CDD505-2E9C-101B-9397-08002B2CF9AE}" pid="8" name="MSIP_Label_f42aa342-8706-4288-bd11-ebb85995028c_ContentBits">
    <vt:lpwstr>0</vt:lpwstr>
  </property>
</Properties>
</file>