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3"/>
  </p:notesMasterIdLst>
  <p:handoutMasterIdLst>
    <p:handoutMasterId r:id="rId14"/>
  </p:handoutMasterIdLst>
  <p:sldIdLst>
    <p:sldId id="1663" r:id="rId2"/>
    <p:sldId id="1664" r:id="rId3"/>
    <p:sldId id="1666" r:id="rId4"/>
    <p:sldId id="1667" r:id="rId5"/>
    <p:sldId id="1671" r:id="rId6"/>
    <p:sldId id="1669" r:id="rId7"/>
    <p:sldId id="1684" r:id="rId8"/>
    <p:sldId id="1685" r:id="rId9"/>
    <p:sldId id="1670" r:id="rId10"/>
    <p:sldId id="1672" r:id="rId11"/>
    <p:sldId id="166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2F2"/>
    <a:srgbClr val="FFFFFF"/>
    <a:srgbClr val="50E6FF"/>
    <a:srgbClr val="0F780F"/>
    <a:srgbClr val="2F2F2F"/>
    <a:srgbClr val="666666"/>
    <a:srgbClr val="000000"/>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6242" autoAdjust="0"/>
  </p:normalViewPr>
  <p:slideViewPr>
    <p:cSldViewPr snapToGrid="0">
      <p:cViewPr varScale="1">
        <p:scale>
          <a:sx n="100" d="100"/>
          <a:sy n="100" d="100"/>
        </p:scale>
        <p:origin x="72" y="174"/>
      </p:cViewPr>
      <p:guideLst>
        <p:guide orient="horz" pos="640"/>
        <p:guide pos="3840"/>
      </p:guideLst>
    </p:cSldViewPr>
  </p:slideViewPr>
  <p:outlineViewPr>
    <p:cViewPr>
      <p:scale>
        <a:sx n="33" d="100"/>
        <a:sy n="33" d="100"/>
      </p:scale>
      <p:origin x="0" y="-1567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10/7/2021 8:29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10/7/2021 8:29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10/7/2021 8:29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5449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8823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7"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11.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The 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DBE-77FD-4CA1-A3B3-E784B2A8CC6C}"/>
              </a:ext>
            </a:extLst>
          </p:cNvPr>
          <p:cNvSpPr>
            <a:spLocks noGrp="1"/>
          </p:cNvSpPr>
          <p:nvPr>
            <p:ph type="title"/>
          </p:nvPr>
        </p:nvSpPr>
        <p:spPr/>
        <p:txBody>
          <a:bodyPr/>
          <a:lstStyle/>
          <a:p>
            <a:r>
              <a:rPr lang="en-US" dirty="0"/>
              <a:t>.NET Watcher</a:t>
            </a:r>
          </a:p>
        </p:txBody>
      </p:sp>
      <p:sp>
        <p:nvSpPr>
          <p:cNvPr id="3" name="Text Placeholder 2">
            <a:extLst>
              <a:ext uri="{FF2B5EF4-FFF2-40B4-BE49-F238E27FC236}">
                <a16:creationId xmlns:a16="http://schemas.microsoft.com/office/drawing/2014/main" id="{6CD141C0-5336-4220-A5FA-769A9A5752C3}"/>
              </a:ext>
            </a:extLst>
          </p:cNvPr>
          <p:cNvSpPr>
            <a:spLocks noGrp="1"/>
          </p:cNvSpPr>
          <p:nvPr>
            <p:ph type="body" sz="quarter" idx="10"/>
          </p:nvPr>
        </p:nvSpPr>
        <p:spPr/>
        <p:txBody>
          <a:bodyPr/>
          <a:lstStyle/>
          <a:p>
            <a:r>
              <a:rPr lang="en-US" dirty="0"/>
              <a:t>From the tests folder:</a:t>
            </a:r>
          </a:p>
        </p:txBody>
      </p:sp>
      <p:sp>
        <p:nvSpPr>
          <p:cNvPr id="4" name="Text Placeholder 2">
            <a:extLst>
              <a:ext uri="{FF2B5EF4-FFF2-40B4-BE49-F238E27FC236}">
                <a16:creationId xmlns:a16="http://schemas.microsoft.com/office/drawing/2014/main" id="{55D1D149-9F17-4BA5-81DD-E57287367BDD}"/>
              </a:ext>
            </a:extLst>
          </p:cNvPr>
          <p:cNvSpPr txBox="1">
            <a:spLocks/>
          </p:cNvSpPr>
          <p:nvPr/>
        </p:nvSpPr>
        <p:spPr>
          <a:xfrm>
            <a:off x="586740" y="238464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dotnet watch test /p:CollectCoverage=true</a:t>
            </a:r>
          </a:p>
          <a:p>
            <a:endParaRPr lang="en-US" dirty="0"/>
          </a:p>
        </p:txBody>
      </p:sp>
    </p:spTree>
    <p:extLst>
      <p:ext uri="{BB962C8B-B14F-4D97-AF65-F5344CB8AC3E}">
        <p14:creationId xmlns:p14="http://schemas.microsoft.com/office/powerpoint/2010/main" val="581262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a:t>
            </a:r>
            <a:r>
              <a:rPr lang="en-US"/>
              <a:t>original Gilded </a:t>
            </a:r>
            <a:r>
              <a:rPr lang="en-US" dirty="0"/>
              <a:t>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mputer script on a screen">
            <a:extLst>
              <a:ext uri="{FF2B5EF4-FFF2-40B4-BE49-F238E27FC236}">
                <a16:creationId xmlns:a16="http://schemas.microsoft.com/office/drawing/2014/main" id="{E449F642-5E6A-4768-A40E-39A257F59899}"/>
              </a:ext>
            </a:extLst>
          </p:cNvPr>
          <p:cNvPicPr>
            <a:picLocks noChangeAspect="1"/>
          </p:cNvPicPr>
          <p:nvPr/>
        </p:nvPicPr>
        <p:blipFill rotWithShape="1">
          <a:blip r:embed="rId2"/>
          <a:srcRect r="32909" b="-1"/>
          <a:stretch/>
        </p:blipFill>
        <p:spPr>
          <a:xfrm>
            <a:off x="20" y="10"/>
            <a:ext cx="6892905" cy="6857990"/>
          </a:xfrm>
          <a:prstGeom prst="rect">
            <a:avLst/>
          </a:prstGeom>
          <a:noFill/>
        </p:spPr>
      </p:pic>
      <p:sp>
        <p:nvSpPr>
          <p:cNvPr id="4" name="Title 3">
            <a:extLst>
              <a:ext uri="{FF2B5EF4-FFF2-40B4-BE49-F238E27FC236}">
                <a16:creationId xmlns:a16="http://schemas.microsoft.com/office/drawing/2014/main" id="{788FD1A4-EFAC-45D7-BC7F-B509F7BE96C3}"/>
              </a:ext>
            </a:extLst>
          </p:cNvPr>
          <p:cNvSpPr>
            <a:spLocks noGrp="1"/>
          </p:cNvSpPr>
          <p:nvPr>
            <p:ph type="title" idx="4294967295"/>
          </p:nvPr>
        </p:nvSpPr>
        <p:spPr>
          <a:xfrm>
            <a:off x="7192963" y="457200"/>
            <a:ext cx="4416425" cy="553998"/>
          </a:xfrm>
        </p:spPr>
        <p:txBody>
          <a:bodyPr wrap="square" anchor="t">
            <a:normAutofit/>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1"/>
          </p:nvPr>
        </p:nvSpPr>
        <p:spPr>
          <a:xfrm>
            <a:off x="7192963" y="1436688"/>
            <a:ext cx="3470275" cy="4049712"/>
          </a:xfrm>
        </p:spPr>
        <p:txBody>
          <a:bodyPr wrap="square">
            <a:normAutofit/>
          </a:bodyPr>
          <a:lstStyle/>
          <a:p>
            <a:r>
              <a:rPr lang="en-US" dirty="0"/>
              <a:t>Refactoring kata</a:t>
            </a:r>
          </a:p>
          <a:p>
            <a:r>
              <a:rPr lang="en-US" dirty="0"/>
              <a:t>The 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a:xfrm>
            <a:off x="585215" y="3033223"/>
            <a:ext cx="10633527" cy="498598"/>
          </a:xfrm>
        </p:spPr>
        <p:txBody>
          <a:bodyPr>
            <a:noAutofit/>
          </a:bodyPr>
          <a:lstStyle/>
          <a:p>
            <a:r>
              <a:rPr lang="en-US" dirty="0"/>
              <a:t>“</a:t>
            </a:r>
            <a:r>
              <a:rPr lang="en-US" i="1" dirty="0"/>
              <a:t>make the change easy (warning: this may be hard), then make the easy change</a:t>
            </a:r>
            <a:r>
              <a:rPr lang="en-US" dirty="0"/>
              <a:t>”</a:t>
            </a:r>
          </a:p>
        </p:txBody>
      </p:sp>
      <p:sp>
        <p:nvSpPr>
          <p:cNvPr id="5" name="Text Placeholder 4">
            <a:extLst>
              <a:ext uri="{FF2B5EF4-FFF2-40B4-BE49-F238E27FC236}">
                <a16:creationId xmlns:a16="http://schemas.microsoft.com/office/drawing/2014/main" id="{E21EA3FD-13F8-4F46-BA13-7923E82E895A}"/>
              </a:ext>
            </a:extLst>
          </p:cNvPr>
          <p:cNvSpPr>
            <a:spLocks noGrp="1"/>
          </p:cNvSpPr>
          <p:nvPr>
            <p:ph type="body" sz="quarter" idx="12"/>
          </p:nvPr>
        </p:nvSpPr>
        <p:spPr/>
        <p:txBody>
          <a:bodyPr/>
          <a:lstStyle/>
          <a:p>
            <a:pPr algn="r"/>
            <a:r>
              <a:rPr lang="en-US" dirty="0"/>
              <a:t>Kent Beck, 2012</a:t>
            </a:r>
          </a:p>
        </p:txBody>
      </p:sp>
    </p:spTree>
    <p:extLst>
      <p:ext uri="{BB962C8B-B14F-4D97-AF65-F5344CB8AC3E}">
        <p14:creationId xmlns:p14="http://schemas.microsoft.com/office/powerpoint/2010/main" val="1217310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Refactoring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567404"/>
          </a:xfrm>
        </p:spPr>
        <p:txBody>
          <a:bodyPr/>
          <a:lstStyle/>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Now fix!</a:t>
            </a:r>
          </a:p>
          <a:p>
            <a:endParaRPr lang="en-US" dirty="0"/>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2142467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coverlet.collector</a:t>
            </a:r>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coverlet.msbuild</a:t>
            </a:r>
            <a:endParaRPr lang="en-US" dirty="0">
              <a:latin typeface="Cascadia Code PL" panose="020B0609020000020004" pitchFamily="49" charset="0"/>
              <a:cs typeface="Cascadia Code PL" panose="020B0609020000020004" pitchFamily="49" charset="0"/>
            </a:endParaRP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test /</a:t>
            </a:r>
            <a:r>
              <a:rPr lang="en-US" dirty="0" err="1">
                <a:latin typeface="Cascadia Code PL" panose="020B0609020000020004" pitchFamily="49" charset="0"/>
                <a:cs typeface="Cascadia Code PL" panose="020B0609020000020004" pitchFamily="49" charset="0"/>
              </a:rPr>
              <a:t>p:CollectCoverage</a:t>
            </a:r>
            <a:r>
              <a:rPr lang="en-US" dirty="0">
                <a:latin typeface="Cascadia Code PL" panose="020B0609020000020004" pitchFamily="49" charset="0"/>
                <a:cs typeface="Cascadia Code PL" panose="020B0609020000020004" pitchFamily="49" charset="0"/>
              </a:rPr>
              <a:t>=true</a:t>
            </a: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Module                | Line | Branch | Method |</a:t>
            </a: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a:t>
            </a:r>
            <a:r>
              <a:rPr lang="en-US" dirty="0" err="1">
                <a:latin typeface="Cascadia Code PL" panose="020B0609020000020004" pitchFamily="49" charset="0"/>
                <a:cs typeface="Cascadia Code PL" panose="020B0609020000020004" pitchFamily="49" charset="0"/>
              </a:rPr>
              <a:t>GildedRose</a:t>
            </a:r>
            <a:r>
              <a:rPr lang="en-US" dirty="0">
                <a:latin typeface="Cascadia Code PL" panose="020B0609020000020004" pitchFamily="49" charset="0"/>
                <a:cs typeface="Cascadia Code PL" panose="020B0609020000020004" pitchFamily="49" charset="0"/>
              </a:rPr>
              <a:t>            | 0%   | 0%     | 0%     |</a:t>
            </a:r>
          </a:p>
          <a:p>
            <a:r>
              <a:rPr lang="en-US" dirty="0">
                <a:latin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366768068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608</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Cascadia Code PL</vt:lpstr>
      <vt:lpstr>Consolas</vt:lpstr>
      <vt:lpstr>Segoe UI</vt:lpstr>
      <vt:lpstr>Segoe UI Semibold</vt:lpstr>
      <vt:lpstr>Wingdings</vt:lpstr>
      <vt:lpstr>White Template</vt:lpstr>
      <vt:lpstr>C♯ The Gilded Rose</vt:lpstr>
      <vt:lpstr>Agenda</vt:lpstr>
      <vt:lpstr>Refactoring kata</vt:lpstr>
      <vt:lpstr>Gilded Rose background</vt:lpstr>
      <vt:lpstr>Gilded Rose specification</vt:lpstr>
      <vt:lpstr>Implement “Conjured”</vt:lpstr>
      <vt:lpstr>“make the change easy (warning: this may be hard), then make the easy change”</vt:lpstr>
      <vt:lpstr>Refactoring</vt:lpstr>
      <vt:lpstr>Code Coverage</vt:lpstr>
      <vt:lpstr>.NET Watcher</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140</cp:revision>
  <dcterms:created xsi:type="dcterms:W3CDTF">2021-09-02T18:23:40Z</dcterms:created>
  <dcterms:modified xsi:type="dcterms:W3CDTF">2021-10-07T18:30:41Z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