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9"/>
  </p:notesMasterIdLst>
  <p:handoutMasterIdLst>
    <p:handoutMasterId r:id="rId10"/>
  </p:handoutMasterIdLst>
  <p:sldIdLst>
    <p:sldId id="2076138457" r:id="rId2"/>
    <p:sldId id="2076138514" r:id="rId3"/>
    <p:sldId id="2076138517" r:id="rId4"/>
    <p:sldId id="1739" r:id="rId5"/>
    <p:sldId id="1740" r:id="rId6"/>
    <p:sldId id="2076138515" r:id="rId7"/>
    <p:sldId id="2076138516"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6F2F2"/>
    <a:srgbClr val="FFFFFF"/>
    <a:srgbClr val="50E6FF"/>
    <a:srgbClr val="0F780F"/>
    <a:srgbClr val="2F2F2F"/>
    <a:srgbClr val="666666"/>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5" autoAdjust="0"/>
    <p:restoredTop sz="96242" autoAdjust="0"/>
  </p:normalViewPr>
  <p:slideViewPr>
    <p:cSldViewPr snapToGrid="0">
      <p:cViewPr varScale="1">
        <p:scale>
          <a:sx n="103" d="100"/>
          <a:sy n="103" d="100"/>
        </p:scale>
        <p:origin x="72" y="126"/>
      </p:cViewPr>
      <p:guideLst>
        <p:guide orient="horz" pos="640"/>
        <p:guide pos="3840"/>
      </p:guideLst>
    </p:cSldViewPr>
  </p:slideViewPr>
  <p:outlineViewPr>
    <p:cViewPr>
      <p:scale>
        <a:sx n="33" d="100"/>
        <a:sy n="33" d="100"/>
      </p:scale>
      <p:origin x="0" y="-26628"/>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10/27/2021 7:04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10/27/2021 7:04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1166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7866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5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5084474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52562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 id="2147485407" r:id="rId118"/>
    <p:sldLayoutId id="2147485408" r:id="rId119"/>
    <p:sldLayoutId id="2147485409"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mbeo52/468513562/" TargetMode="External"/><Relationship Id="rId2" Type="http://schemas.openxmlformats.org/officeDocument/2006/relationships/image" Target="../media/image23.jpg"/><Relationship Id="rId1" Type="http://schemas.openxmlformats.org/officeDocument/2006/relationships/slideLayout" Target="../slideLayouts/slideLayout42.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quelledergnade.de/deutsch/agenda/" TargetMode="External"/><Relationship Id="rId2" Type="http://schemas.openxmlformats.org/officeDocument/2006/relationships/image" Target="../media/image24.jpg"/><Relationship Id="rId1" Type="http://schemas.openxmlformats.org/officeDocument/2006/relationships/slideLayout" Target="../slideLayouts/slideLayout46.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grpc/grpc"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7.xml.rels><?xml version="1.0" encoding="UTF-8" standalone="yes"?>
<Relationships xmlns="http://schemas.openxmlformats.org/package/2006/relationships"><Relationship Id="rId2" Type="http://schemas.openxmlformats.org/officeDocument/2006/relationships/hyperlink" Target="https://graphql.org/"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588963"/>
            <a:ext cx="4158362" cy="2535236"/>
          </a:xfrm>
        </p:spPr>
        <p:txBody>
          <a:bodyPr wrap="square" anchor="b">
            <a:normAutofit/>
          </a:bodyPr>
          <a:lstStyle/>
          <a:p>
            <a:pPr>
              <a:lnSpc>
                <a:spcPct val="90000"/>
              </a:lnSpc>
            </a:pPr>
            <a:r>
              <a:rPr lang="en-US" noProof="0" dirty="0"/>
              <a:t>C</a:t>
            </a:r>
            <a:r>
              <a:rPr lang="en-US" baseline="30000" noProof="0" dirty="0"/>
              <a:t>♯</a:t>
            </a:r>
            <a:br>
              <a:rPr lang="en-US" baseline="30000" noProof="0" dirty="0"/>
            </a:br>
            <a:r>
              <a:rPr lang="en-US" noProof="0" dirty="0"/>
              <a:t>ASP.NET Core Web API part deux</a:t>
            </a:r>
            <a:endParaRPr lang="en-US" baseline="30000" noProof="0" dirty="0"/>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0"/>
          </p:nvPr>
        </p:nvSpPr>
        <p:spPr>
          <a:xfrm>
            <a:off x="584200" y="3535540"/>
            <a:ext cx="4162425" cy="2733497"/>
          </a:xfrm>
        </p:spPr>
        <p:txBody>
          <a:bodyPr wrap="square">
            <a:normAutofit/>
          </a:bodyPr>
          <a:lstStyle/>
          <a:p>
            <a:r>
              <a:rPr lang="en-US" noProof="0" dirty="0"/>
              <a:t>Rasmus Lystrøm</a:t>
            </a:r>
          </a:p>
          <a:p>
            <a:r>
              <a:rPr lang="en-US" noProof="0" dirty="0"/>
              <a:t>Associate Professor</a:t>
            </a:r>
          </a:p>
          <a:p>
            <a:r>
              <a:rPr lang="en-US" noProof="0" dirty="0"/>
              <a:t>ITU</a:t>
            </a:r>
          </a:p>
        </p:txBody>
      </p:sp>
      <p:pic>
        <p:nvPicPr>
          <p:cNvPr id="7" name="Picture Placeholder 6">
            <a:extLst>
              <a:ext uri="{FF2B5EF4-FFF2-40B4-BE49-F238E27FC236}">
                <a16:creationId xmlns:a16="http://schemas.microsoft.com/office/drawing/2014/main" id="{868BE5B2-155F-4E92-AC93-C6275C6A84DD}"/>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l="16699" r="16699"/>
          <a:stretch/>
        </p:blipFill>
        <p:spPr>
          <a:xfrm>
            <a:off x="5334000" y="0"/>
            <a:ext cx="6858000" cy="6858000"/>
          </a:xfrm>
        </p:spPr>
      </p:pic>
      <p:sp>
        <p:nvSpPr>
          <p:cNvPr id="8" name="TextBox 7">
            <a:extLst>
              <a:ext uri="{FF2B5EF4-FFF2-40B4-BE49-F238E27FC236}">
                <a16:creationId xmlns:a16="http://schemas.microsoft.com/office/drawing/2014/main" id="{07DE1371-9B22-48BD-940A-F55775D67766}"/>
              </a:ext>
            </a:extLst>
          </p:cNvPr>
          <p:cNvSpPr txBox="1"/>
          <p:nvPr/>
        </p:nvSpPr>
        <p:spPr>
          <a:xfrm>
            <a:off x="5334000" y="6858000"/>
            <a:ext cx="6858000" cy="138499"/>
          </a:xfrm>
          <a:prstGeom prst="rect">
            <a:avLst/>
          </a:prstGeom>
          <a:noFill/>
        </p:spPr>
        <p:txBody>
          <a:bodyPr wrap="square" lIns="0" tIns="0" rIns="0" bIns="0" rtlCol="0">
            <a:spAutoFit/>
          </a:bodyPr>
          <a:lstStyle/>
          <a:p>
            <a:r>
              <a:rPr lang="en-US" sz="900" dirty="0">
                <a:hlinkClick r:id="rId3" tooltip="https://www.flickr.com/photos/mbeo52/468513562/"/>
              </a:rPr>
              <a:t>This Photo</a:t>
            </a:r>
            <a:r>
              <a:rPr lang="en-US" sz="900" dirty="0"/>
              <a:t> by Unknown Author is licensed under </a:t>
            </a:r>
            <a:r>
              <a:rPr lang="en-US" sz="900" dirty="0">
                <a:hlinkClick r:id="rId4" tooltip="https://creativecommons.org/licenses/by-nc-sa/3.0/"/>
              </a:rPr>
              <a:t>CC BY-SA-NC</a:t>
            </a:r>
            <a:endParaRPr lang="en-US" sz="900" dirty="0"/>
          </a:p>
        </p:txBody>
      </p:sp>
    </p:spTree>
    <p:extLst>
      <p:ext uri="{BB962C8B-B14F-4D97-AF65-F5344CB8AC3E}">
        <p14:creationId xmlns:p14="http://schemas.microsoft.com/office/powerpoint/2010/main" val="11118584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ncil on a piece of paper&#10;&#10;Description automatically generated with medium confidence">
            <a:extLst>
              <a:ext uri="{FF2B5EF4-FFF2-40B4-BE49-F238E27FC236}">
                <a16:creationId xmlns:a16="http://schemas.microsoft.com/office/drawing/2014/main" id="{1ABFD933-2F81-46D6-A8CF-E96873320AB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1176" b="33785"/>
          <a:stretch/>
        </p:blipFill>
        <p:spPr>
          <a:xfrm>
            <a:off x="0" y="-106832"/>
            <a:ext cx="12191999" cy="6964832"/>
          </a:xfrm>
          <a:prstGeom prst="rect">
            <a:avLst/>
          </a:prstGeom>
          <a:noFill/>
        </p:spPr>
      </p:pic>
      <p:sp>
        <p:nvSpPr>
          <p:cNvPr id="5" name="Title 4">
            <a:extLst>
              <a:ext uri="{FF2B5EF4-FFF2-40B4-BE49-F238E27FC236}">
                <a16:creationId xmlns:a16="http://schemas.microsoft.com/office/drawing/2014/main" id="{142EE401-AC4D-4251-8214-E1246F6CC9E3}"/>
              </a:ext>
            </a:extLst>
          </p:cNvPr>
          <p:cNvSpPr>
            <a:spLocks noGrp="1"/>
          </p:cNvSpPr>
          <p:nvPr>
            <p:ph type="title" idx="4294967295"/>
          </p:nvPr>
        </p:nvSpPr>
        <p:spPr>
          <a:xfrm>
            <a:off x="584200" y="457200"/>
            <a:ext cx="4416425" cy="553998"/>
          </a:xfrm>
        </p:spPr>
        <p:txBody>
          <a:bodyPr wrap="square" anchor="t">
            <a:normAutofit/>
          </a:bodyPr>
          <a:lstStyle/>
          <a:p>
            <a:r>
              <a:rPr lang="en-US" noProof="0" dirty="0"/>
              <a:t>Agenda</a:t>
            </a:r>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1"/>
          </p:nvPr>
        </p:nvSpPr>
        <p:spPr>
          <a:xfrm>
            <a:off x="584200" y="1436688"/>
            <a:ext cx="4567222" cy="4049712"/>
          </a:xfrm>
        </p:spPr>
        <p:txBody>
          <a:bodyPr wrap="square">
            <a:normAutofit/>
          </a:bodyPr>
          <a:lstStyle/>
          <a:p>
            <a:r>
              <a:rPr lang="en-US" dirty="0"/>
              <a:t>Completing the </a:t>
            </a:r>
            <a:r>
              <a:rPr lang="en-US" dirty="0" err="1"/>
              <a:t>CharactersController</a:t>
            </a:r>
            <a:endParaRPr lang="en-US" dirty="0"/>
          </a:p>
          <a:p>
            <a:r>
              <a:rPr lang="en-US" noProof="0" dirty="0" err="1"/>
              <a:t>gRPC</a:t>
            </a:r>
            <a:endParaRPr lang="en-US" noProof="0" dirty="0"/>
          </a:p>
          <a:p>
            <a:r>
              <a:rPr lang="en-US" noProof="0" dirty="0" err="1"/>
              <a:t>GraphQL</a:t>
            </a:r>
            <a:endParaRPr lang="en-US" noProof="0" dirty="0"/>
          </a:p>
          <a:p>
            <a:r>
              <a:rPr lang="en-US" noProof="0" dirty="0"/>
              <a:t>Docker and Docker Compose</a:t>
            </a:r>
          </a:p>
          <a:p>
            <a:r>
              <a:rPr lang="en-US" dirty="0"/>
              <a:t>Integration Testing ASP.NET Core</a:t>
            </a:r>
          </a:p>
          <a:p>
            <a:r>
              <a:rPr lang="en-US" noProof="0" dirty="0"/>
              <a:t>(Gilded Rose Recap)</a:t>
            </a:r>
          </a:p>
        </p:txBody>
      </p:sp>
      <p:sp>
        <p:nvSpPr>
          <p:cNvPr id="12" name="TextBox 11">
            <a:extLst>
              <a:ext uri="{FF2B5EF4-FFF2-40B4-BE49-F238E27FC236}">
                <a16:creationId xmlns:a16="http://schemas.microsoft.com/office/drawing/2014/main" id="{0FCD991C-C174-4CF3-A5B0-C992EB49D0F8}"/>
              </a:ext>
            </a:extLst>
          </p:cNvPr>
          <p:cNvSpPr txBox="1"/>
          <p:nvPr/>
        </p:nvSpPr>
        <p:spPr>
          <a:xfrm>
            <a:off x="9581417" y="7188608"/>
            <a:ext cx="2511906" cy="107722"/>
          </a:xfrm>
          <a:prstGeom prst="rect">
            <a:avLst/>
          </a:prstGeom>
          <a:solidFill>
            <a:srgbClr val="000000"/>
          </a:solidFill>
        </p:spPr>
        <p:txBody>
          <a:bodyPr wrap="none" lIns="0" tIns="0" rIns="0" bIns="0" rtlCol="0">
            <a:spAutoFit/>
          </a:bodyPr>
          <a:lstStyle/>
          <a:p>
            <a:pPr algn="r">
              <a:spcAft>
                <a:spcPts val="600"/>
              </a:spcAft>
            </a:pPr>
            <a:r>
              <a:rPr lang="LID4096" sz="700" dirty="0">
                <a:solidFill>
                  <a:srgbClr val="FFFFFF"/>
                </a:solidFill>
                <a:hlinkClick r:id="rId3" tooltip="https://www.quelledergnade.de/deutsch/agenda/">
                  <a:extLst>
                    <a:ext uri="{A12FA001-AC4F-418D-AE19-62706E023703}">
                      <ahyp:hlinkClr xmlns:ahyp="http://schemas.microsoft.com/office/drawing/2018/hyperlinkcolor" val="tx"/>
                    </a:ext>
                  </a:extLst>
                </a:hlinkClick>
              </a:rPr>
              <a:t>This Photo</a:t>
            </a:r>
            <a:r>
              <a:rPr lang="LID4096" sz="700" dirty="0">
                <a:solidFill>
                  <a:srgbClr val="FFFFFF"/>
                </a:solidFill>
              </a:rPr>
              <a:t> by Unknown Author is licensed under </a:t>
            </a:r>
            <a:r>
              <a:rPr lang="LID4096"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LID4096" sz="700" dirty="0">
              <a:solidFill>
                <a:srgbClr val="FFFFFF"/>
              </a:solidFill>
            </a:endParaRPr>
          </a:p>
        </p:txBody>
      </p:sp>
    </p:spTree>
    <p:extLst>
      <p:ext uri="{BB962C8B-B14F-4D97-AF65-F5344CB8AC3E}">
        <p14:creationId xmlns:p14="http://schemas.microsoft.com/office/powerpoint/2010/main" val="23029806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079ADF-3123-4038-9206-31F7578B1753}"/>
              </a:ext>
            </a:extLst>
          </p:cNvPr>
          <p:cNvSpPr>
            <a:spLocks noGrp="1"/>
          </p:cNvSpPr>
          <p:nvPr>
            <p:ph type="title"/>
          </p:nvPr>
        </p:nvSpPr>
        <p:spPr/>
        <p:txBody>
          <a:bodyPr/>
          <a:lstStyle/>
          <a:p>
            <a:r>
              <a:rPr lang="en-US" dirty="0"/>
              <a:t>Completing the </a:t>
            </a:r>
            <a:r>
              <a:rPr lang="en-US" dirty="0" err="1"/>
              <a:t>CharactersController</a:t>
            </a:r>
            <a:endParaRPr lang="en-US" dirty="0"/>
          </a:p>
        </p:txBody>
      </p:sp>
      <p:sp>
        <p:nvSpPr>
          <p:cNvPr id="6" name="Text Placeholder 5">
            <a:extLst>
              <a:ext uri="{FF2B5EF4-FFF2-40B4-BE49-F238E27FC236}">
                <a16:creationId xmlns:a16="http://schemas.microsoft.com/office/drawing/2014/main" id="{97CCEBA9-83DC-43FD-977A-5A918C333B66}"/>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92635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noProof="0" dirty="0" err="1"/>
              <a:t>gRPC</a:t>
            </a:r>
            <a:endParaRPr lang="en-US" noProof="0" dirty="0"/>
          </a:p>
        </p:txBody>
      </p:sp>
    </p:spTree>
    <p:extLst>
      <p:ext uri="{BB962C8B-B14F-4D97-AF65-F5344CB8AC3E}">
        <p14:creationId xmlns:p14="http://schemas.microsoft.com/office/powerpoint/2010/main" val="183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noProof="0" dirty="0" err="1"/>
              <a:t>gRPC</a:t>
            </a:r>
            <a:r>
              <a:rPr lang="en-US" noProof="0" dirty="0"/>
              <a:t> Remote Procedure Calls</a:t>
            </a:r>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757678"/>
          </a:xfrm>
        </p:spPr>
        <p:txBody>
          <a:bodyPr/>
          <a:lstStyle/>
          <a:p>
            <a:r>
              <a:rPr lang="en-US" noProof="0" dirty="0" err="1"/>
              <a:t>gRPC</a:t>
            </a:r>
            <a:r>
              <a:rPr lang="en-US" noProof="0" dirty="0"/>
              <a:t> is a modern, open source, high-performance remote procedure call (RPC) framework that can run anywhere. </a:t>
            </a:r>
            <a:r>
              <a:rPr lang="en-US" noProof="0" dirty="0" err="1"/>
              <a:t>gRPC</a:t>
            </a:r>
            <a:r>
              <a:rPr lang="en-US" noProof="0" dirty="0"/>
              <a:t> enables client and server applications to communicate transparently, and simplifies the building of connected systems.</a:t>
            </a:r>
          </a:p>
          <a:p>
            <a:endParaRPr lang="en-US" noProof="0" dirty="0"/>
          </a:p>
          <a:p>
            <a:r>
              <a:rPr lang="en-US" noProof="0" dirty="0">
                <a:latin typeface="Cascadia Code PL" panose="020B0609020000020004" pitchFamily="49" charset="0"/>
                <a:cs typeface="Cascadia Code PL" panose="020B0609020000020004" pitchFamily="49" charset="0"/>
              </a:rPr>
              <a:t>$ dotnet new </a:t>
            </a:r>
            <a:r>
              <a:rPr lang="en-US" noProof="0" dirty="0" err="1">
                <a:latin typeface="Cascadia Code PL" panose="020B0609020000020004" pitchFamily="49" charset="0"/>
                <a:cs typeface="Cascadia Code PL" panose="020B0609020000020004" pitchFamily="49" charset="0"/>
              </a:rPr>
              <a:t>grpc</a:t>
            </a:r>
            <a:endParaRPr lang="en-US" noProof="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https://github.com/grpc/grpc</a:t>
            </a:r>
            <a:endParaRPr lang="LID4096" dirty="0"/>
          </a:p>
        </p:txBody>
      </p:sp>
    </p:spTree>
    <p:extLst>
      <p:ext uri="{BB962C8B-B14F-4D97-AF65-F5344CB8AC3E}">
        <p14:creationId xmlns:p14="http://schemas.microsoft.com/office/powerpoint/2010/main" val="5466383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noProof="0" dirty="0" err="1"/>
              <a:t>GraphQL</a:t>
            </a:r>
            <a:endParaRPr lang="en-US" noProof="0" dirty="0"/>
          </a:p>
        </p:txBody>
      </p:sp>
    </p:spTree>
    <p:extLst>
      <p:ext uri="{BB962C8B-B14F-4D97-AF65-F5344CB8AC3E}">
        <p14:creationId xmlns:p14="http://schemas.microsoft.com/office/powerpoint/2010/main" val="23483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noProof="0" dirty="0" err="1"/>
              <a:t>GraphQL</a:t>
            </a:r>
            <a:endParaRPr lang="en-US" noProof="0" dirty="0"/>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585323"/>
          </a:xfrm>
        </p:spPr>
        <p:txBody>
          <a:bodyPr/>
          <a:lstStyle/>
          <a:p>
            <a:r>
              <a:rPr lang="en-US" noProof="0" dirty="0" err="1"/>
              <a:t>GraphQL</a:t>
            </a:r>
            <a:r>
              <a:rPr lang="en-US" noProof="0" dirty="0"/>
              <a:t> is a query language for APIs and a runtime for fulfilling those queries with your existing data. </a:t>
            </a:r>
            <a:r>
              <a:rPr lang="en-US" noProof="0" dirty="0" err="1"/>
              <a:t>GraphQL</a:t>
            </a:r>
            <a:r>
              <a:rPr lang="en-US" noProof="0" dirty="0"/>
              <a:t> provides a complete and understandable description of the data in your API, gives clients the power to ask for exactly what they need and nothing more, makes it easier to evolve APIs over time, and enables powerful developer tools.</a:t>
            </a:r>
            <a:endParaRPr lang="en-US" noProof="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https://graphql.org/</a:t>
            </a:r>
            <a:endParaRPr lang="LID4096" dirty="0"/>
          </a:p>
        </p:txBody>
      </p:sp>
    </p:spTree>
    <p:extLst>
      <p:ext uri="{BB962C8B-B14F-4D97-AF65-F5344CB8AC3E}">
        <p14:creationId xmlns:p14="http://schemas.microsoft.com/office/powerpoint/2010/main" val="1898730967"/>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193</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Cascadia Code PL</vt:lpstr>
      <vt:lpstr>Consolas</vt:lpstr>
      <vt:lpstr>Segoe UI</vt:lpstr>
      <vt:lpstr>Segoe UI Semibold</vt:lpstr>
      <vt:lpstr>Wingdings</vt:lpstr>
      <vt:lpstr>White Template</vt:lpstr>
      <vt:lpstr>C♯ ASP.NET Core Web API part deux</vt:lpstr>
      <vt:lpstr>Agenda</vt:lpstr>
      <vt:lpstr>Completing the CharactersController</vt:lpstr>
      <vt:lpstr>gRPC</vt:lpstr>
      <vt:lpstr>gRPC Remote Procedure Calls</vt:lpstr>
      <vt:lpstr>GraphQL</vt:lpstr>
      <vt:lpstr>GraphQL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169</cp:revision>
  <dcterms:created xsi:type="dcterms:W3CDTF">2021-09-02T18:23:40Z</dcterms:created>
  <dcterms:modified xsi:type="dcterms:W3CDTF">2021-10-27T17:09:47Z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