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4ce249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4ce249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4ce249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4ce249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4ce249f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4ce249f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64ce249f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64ce249f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4ce249f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64ce249f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4ce249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64ce249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64ce249f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64ce249f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4ce249f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64ce249f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4ce249f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64ce249f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4ce249f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64ce249f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4ce24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4ce24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4ce249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4ce24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4ce249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4ce249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4ce249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4ce249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4ce249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4ce249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4ce249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4ce249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4ce249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4ce249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4ce249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4ce249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32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Support Vector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Dual Problem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SVM - Bài toán đối ngẫu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55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Chuẩn bị tham số: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25" y="476725"/>
            <a:ext cx="555047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675" y="1339900"/>
            <a:ext cx="289408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50" y="1339900"/>
            <a:ext cx="29337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940100"/>
            <a:ext cx="2781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5975" y="4187200"/>
            <a:ext cx="284797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>
            <a:stCxn id="163" idx="2"/>
            <a:endCxn id="166" idx="0"/>
          </p:cNvCxnSpPr>
          <p:nvPr/>
        </p:nvCxnSpPr>
        <p:spPr>
          <a:xfrm flipH="1">
            <a:off x="4879915" y="2353750"/>
            <a:ext cx="919800" cy="18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>
            <a:stCxn id="165" idx="3"/>
            <a:endCxn id="166" idx="0"/>
          </p:cNvCxnSpPr>
          <p:nvPr/>
        </p:nvCxnSpPr>
        <p:spPr>
          <a:xfrm>
            <a:off x="2933700" y="3116312"/>
            <a:ext cx="1946400" cy="10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88" y="3198538"/>
            <a:ext cx="45720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55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Chuẩn bị tham số: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525" y="476725"/>
            <a:ext cx="555047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088" y="1615763"/>
            <a:ext cx="28289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9988" y="1615763"/>
            <a:ext cx="3435111" cy="152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27431" t="0"/>
          <a:stretch/>
        </p:blipFill>
        <p:spPr>
          <a:xfrm>
            <a:off x="244375" y="1369300"/>
            <a:ext cx="3905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25" y="1369300"/>
            <a:ext cx="39052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5">
            <a:alphaModFix/>
          </a:blip>
          <a:srcRect b="0" l="0" r="23977" t="0"/>
          <a:stretch/>
        </p:blipFill>
        <p:spPr>
          <a:xfrm>
            <a:off x="244375" y="2905025"/>
            <a:ext cx="3905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729450" y="552925"/>
            <a:ext cx="221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ìm alpha</a:t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2296975"/>
            <a:ext cx="221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ính W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525" y="2724050"/>
            <a:ext cx="3524250" cy="10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>
            <a:stCxn id="187" idx="1"/>
            <a:endCxn id="184" idx="3"/>
          </p:cNvCxnSpPr>
          <p:nvPr/>
        </p:nvCxnSpPr>
        <p:spPr>
          <a:xfrm rot="10800000">
            <a:off x="4149625" y="3238400"/>
            <a:ext cx="7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4"/>
          <p:cNvPicPr preferRelativeResize="0"/>
          <p:nvPr/>
        </p:nvPicPr>
        <p:blipFill rotWithShape="1">
          <a:blip r:embed="rId7">
            <a:alphaModFix/>
          </a:blip>
          <a:srcRect b="0" l="0" r="14937" t="0"/>
          <a:stretch/>
        </p:blipFill>
        <p:spPr>
          <a:xfrm>
            <a:off x="4879523" y="4060425"/>
            <a:ext cx="4002849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3602575"/>
            <a:ext cx="221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b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375" y="4117900"/>
            <a:ext cx="3686175" cy="91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4"/>
          <p:cNvCxnSpPr>
            <a:stCxn id="189" idx="1"/>
            <a:endCxn id="191" idx="3"/>
          </p:cNvCxnSpPr>
          <p:nvPr/>
        </p:nvCxnSpPr>
        <p:spPr>
          <a:xfrm rot="10800000">
            <a:off x="3930623" y="4574775"/>
            <a:ext cx="9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</a:t>
            </a:r>
            <a:r>
              <a:rPr lang="vi"/>
              <a:t>ẽ đường thẳng: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37984" t="0"/>
          <a:stretch/>
        </p:blipFill>
        <p:spPr>
          <a:xfrm>
            <a:off x="729450" y="1511000"/>
            <a:ext cx="34023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175" y="1270450"/>
            <a:ext cx="4707424" cy="349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537075"/>
            <a:ext cx="34023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765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ài toán có lỗi 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50" y="1284600"/>
            <a:ext cx="5065497" cy="36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5" y="1482700"/>
            <a:ext cx="35623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5" y="3068475"/>
            <a:ext cx="1905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" y="1461250"/>
            <a:ext cx="49149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075" y="1461250"/>
            <a:ext cx="3686975" cy="20568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type="title"/>
          </p:nvPr>
        </p:nvSpPr>
        <p:spPr>
          <a:xfrm>
            <a:off x="727650" y="6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ổ sung ràng buộc: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650900" y="669325"/>
            <a:ext cx="12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latin typeface="Lato"/>
                <a:ea typeface="Lato"/>
                <a:cs typeface="Lato"/>
                <a:sym typeface="Lato"/>
              </a:rPr>
              <a:t>c = 10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937725"/>
            <a:ext cx="57054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175" y="847725"/>
            <a:ext cx="59721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650900" y="669325"/>
            <a:ext cx="12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latin typeface="Lato"/>
                <a:ea typeface="Lato"/>
                <a:cs typeface="Lato"/>
                <a:sym typeface="Lato"/>
              </a:rPr>
              <a:t>c = 100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650900" y="669325"/>
            <a:ext cx="12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latin typeface="Lato"/>
                <a:ea typeface="Lato"/>
                <a:cs typeface="Lato"/>
                <a:sym typeface="Lato"/>
              </a:rPr>
              <a:t>c = 1000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25" y="859875"/>
            <a:ext cx="57150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9450" y="58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</a:t>
            </a:r>
            <a:r>
              <a:rPr lang="vi"/>
              <a:t>ernel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175" y="2531550"/>
            <a:ext cx="32861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175" y="1348275"/>
            <a:ext cx="3286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ài toán đối ngẫu là gì 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33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L</a:t>
            </a:r>
            <a:r>
              <a:rPr lang="vi"/>
              <a:t>à thay vì giải trực tiếp trên bài toán gốc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Thì ta sẽ giải bài toán đó trên một không gian mới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Không gian mới sẽ lợi thế hơn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Có thể xuất hiện một số tính chất mà không gian gốc không có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81663"/>
            <a:ext cx="75819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6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</a:t>
            </a:r>
            <a:r>
              <a:rPr lang="vi"/>
              <a:t>ường hợp khả tách tuyến tính ( không lỗi)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0950"/>
            <a:ext cx="38340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75" y="2673188"/>
            <a:ext cx="456657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338" y="4099275"/>
            <a:ext cx="1583899" cy="53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>
            <a:stCxn id="104" idx="3"/>
            <a:endCxn id="105" idx="1"/>
          </p:cNvCxnSpPr>
          <p:nvPr/>
        </p:nvCxnSpPr>
        <p:spPr>
          <a:xfrm>
            <a:off x="3834025" y="3180113"/>
            <a:ext cx="82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>
            <p:ph type="title"/>
          </p:nvPr>
        </p:nvSpPr>
        <p:spPr>
          <a:xfrm>
            <a:off x="788075" y="1870875"/>
            <a:ext cx="209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640"/>
              <a:t>B</a:t>
            </a:r>
            <a:r>
              <a:rPr lang="vi" sz="1640"/>
              <a:t>ài toán gốc</a:t>
            </a:r>
            <a:endParaRPr sz="1640"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5784813" y="1870875"/>
            <a:ext cx="209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640"/>
              <a:t>Bài t</a:t>
            </a:r>
            <a:r>
              <a:rPr lang="vi" sz="1640"/>
              <a:t>oán</a:t>
            </a:r>
            <a:r>
              <a:rPr lang="vi" sz="1640"/>
              <a:t> </a:t>
            </a:r>
            <a:r>
              <a:rPr lang="vi" sz="1640"/>
              <a:t>đối ngẫu</a:t>
            </a:r>
            <a:endParaRPr sz="16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89925"/>
            <a:ext cx="392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</a:t>
            </a:r>
            <a:r>
              <a:rPr lang="vi"/>
              <a:t>ông qua phép biến đổi: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25" y="3155625"/>
            <a:ext cx="5050141" cy="12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813" y="1781763"/>
            <a:ext cx="4566575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6" idx="2"/>
            <a:endCxn id="115" idx="0"/>
          </p:cNvCxnSpPr>
          <p:nvPr/>
        </p:nvCxnSpPr>
        <p:spPr>
          <a:xfrm>
            <a:off x="4308100" y="2795613"/>
            <a:ext cx="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425" y="1523475"/>
            <a:ext cx="4856575" cy="30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3476"/>
            <a:ext cx="4287425" cy="30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89925"/>
            <a:ext cx="392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Đưa về dạng ma trận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1431013"/>
            <a:ext cx="730567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75" y="484925"/>
            <a:ext cx="5943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46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ài toán khả tách tuyến tính: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25" y="997775"/>
            <a:ext cx="4999163" cy="3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5" y="1546825"/>
            <a:ext cx="35052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51775"/>
            <a:ext cx="35052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360825" y="1222825"/>
            <a:ext cx="23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Dữ liệu: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68475" y="2670775"/>
            <a:ext cx="23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Vẽ lên trục tọa độ: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5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</a:t>
            </a:r>
            <a:r>
              <a:rPr lang="vi"/>
              <a:t>uẩn bị tham số: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25" y="476725"/>
            <a:ext cx="555047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125" y="1088125"/>
            <a:ext cx="3727875" cy="11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175" y="3880150"/>
            <a:ext cx="38773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0" y="1451150"/>
            <a:ext cx="40671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0" y="4074513"/>
            <a:ext cx="426788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3175" y="2659250"/>
            <a:ext cx="40671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>
            <a:stCxn id="147" idx="1"/>
            <a:endCxn id="149" idx="3"/>
          </p:cNvCxnSpPr>
          <p:nvPr/>
        </p:nvCxnSpPr>
        <p:spPr>
          <a:xfrm flipH="1">
            <a:off x="4134825" y="1679600"/>
            <a:ext cx="1281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 rot="10800000">
            <a:off x="5476150" y="3169550"/>
            <a:ext cx="22497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48" idx="1"/>
            <a:endCxn id="150" idx="3"/>
          </p:cNvCxnSpPr>
          <p:nvPr/>
        </p:nvCxnSpPr>
        <p:spPr>
          <a:xfrm rot="10800000">
            <a:off x="4335475" y="4342113"/>
            <a:ext cx="7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49" idx="2"/>
            <a:endCxn id="150" idx="0"/>
          </p:cNvCxnSpPr>
          <p:nvPr/>
        </p:nvCxnSpPr>
        <p:spPr>
          <a:xfrm>
            <a:off x="2101088" y="1927400"/>
            <a:ext cx="100500" cy="21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1" idx="1"/>
          </p:cNvCxnSpPr>
          <p:nvPr/>
        </p:nvCxnSpPr>
        <p:spPr>
          <a:xfrm flipH="1">
            <a:off x="2716675" y="2873563"/>
            <a:ext cx="2416500" cy="11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