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65" r:id="rId3"/>
    <p:sldId id="413" r:id="rId4"/>
    <p:sldId id="422" r:id="rId5"/>
    <p:sldId id="415" r:id="rId6"/>
    <p:sldId id="416" r:id="rId7"/>
    <p:sldId id="417" r:id="rId8"/>
    <p:sldId id="418" r:id="rId9"/>
    <p:sldId id="419" r:id="rId10"/>
    <p:sldId id="421" r:id="rId11"/>
    <p:sldId id="398" r:id="rId12"/>
    <p:sldId id="411" r:id="rId13"/>
    <p:sldId id="39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339"/>
    <a:srgbClr val="A78672"/>
    <a:srgbClr val="D8E5ED"/>
    <a:srgbClr val="D1C4B6"/>
    <a:srgbClr val="D9A77B"/>
    <a:srgbClr val="FEE599"/>
    <a:srgbClr val="0000FF"/>
    <a:srgbClr val="C5A667"/>
    <a:srgbClr val="999BFF"/>
    <a:srgbClr val="7B7B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21" autoAdjust="0"/>
    <p:restoredTop sz="79174" autoAdjust="0"/>
  </p:normalViewPr>
  <p:slideViewPr>
    <p:cSldViewPr snapToGrid="0">
      <p:cViewPr varScale="1">
        <p:scale>
          <a:sx n="90" d="100"/>
          <a:sy n="90" d="100"/>
        </p:scale>
        <p:origin x="1668" y="96"/>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DFD45C-204D-49D0-AA7B-31A6035D5E91}" type="datetimeFigureOut">
              <a:rPr lang="en-US" smtClean="0"/>
              <a:t>8/10/2016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E5CF5-7271-4C13-8455-0600239432B5}" type="slidenum">
              <a:rPr lang="en-US" smtClean="0"/>
              <a:t>‹#›</a:t>
            </a:fld>
            <a:endParaRPr lang="en-US"/>
          </a:p>
        </p:txBody>
      </p:sp>
    </p:spTree>
    <p:extLst>
      <p:ext uri="{BB962C8B-B14F-4D97-AF65-F5344CB8AC3E}">
        <p14:creationId xmlns:p14="http://schemas.microsoft.com/office/powerpoint/2010/main" val="261637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icons use </a:t>
            </a:r>
            <a:r>
              <a:rPr lang="en-US" dirty="0" err="1"/>
              <a:t>FontAwesome</a:t>
            </a:r>
            <a:r>
              <a:rPr lang="en-US" dirty="0"/>
              <a:t>. If they appear to be missing, try installing the font from here: http://fortawesome.github.io/Font-Awesome/</a:t>
            </a:r>
          </a:p>
        </p:txBody>
      </p:sp>
      <p:sp>
        <p:nvSpPr>
          <p:cNvPr id="4" name="Slide Number Placeholder 3"/>
          <p:cNvSpPr>
            <a:spLocks noGrp="1"/>
          </p:cNvSpPr>
          <p:nvPr>
            <p:ph type="sldNum" sz="quarter" idx="10"/>
          </p:nvPr>
        </p:nvSpPr>
        <p:spPr/>
        <p:txBody>
          <a:bodyPr/>
          <a:lstStyle/>
          <a:p>
            <a:fld id="{C16E5CF5-7271-4C13-8455-0600239432B5}" type="slidenum">
              <a:rPr lang="en-US" smtClean="0"/>
              <a:t>1</a:t>
            </a:fld>
            <a:endParaRPr lang="en-US"/>
          </a:p>
        </p:txBody>
      </p:sp>
    </p:spTree>
    <p:extLst>
      <p:ext uri="{BB962C8B-B14F-4D97-AF65-F5344CB8AC3E}">
        <p14:creationId xmlns:p14="http://schemas.microsoft.com/office/powerpoint/2010/main" val="1836379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a:t>
            </a:r>
            <a:r>
              <a:rPr lang="en-US" baseline="0" dirty="0"/>
              <a:t> in mind that when ASP.NET Membership shipped, it pre-dated things like MVC which didn’t release until much later. So this was a solution that made sense at the time.</a:t>
            </a:r>
            <a:endParaRPr lang="en-US" dirty="0"/>
          </a:p>
          <a:p>
            <a:r>
              <a:rPr lang="en-US" dirty="0"/>
              <a:t>Really only worked with SQL server. Other relational databases (even MySQL) required custom providers, and trying to write a custom provider for a non-relational database was very difficult</a:t>
            </a:r>
          </a:p>
          <a:p>
            <a:r>
              <a:rPr lang="en-US" dirty="0"/>
              <a:t>Things like roles and passwords were a requirement of the system. This meant no compatibility with things like OAuth, Claims based authentication, etc.</a:t>
            </a:r>
          </a:p>
          <a:p>
            <a:r>
              <a:rPr lang="en-US" dirty="0"/>
              <a:t>Adding fields to users was difficult. The mechanism was user profiles, but they way they worked was weird. Because of the tight coupling with SQL and a specific database schema, additional fields were all stored in a single column, in a relatively cryptic format. Nothing as neat as JSON or even XML. This made querying or reporting on user data overly complicated. And forget about doing SQL joins to any of that.</a:t>
            </a:r>
          </a:p>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5</a:t>
            </a:fld>
            <a:endParaRPr lang="en-US"/>
          </a:p>
        </p:txBody>
      </p:sp>
    </p:spTree>
    <p:extLst>
      <p:ext uri="{BB962C8B-B14F-4D97-AF65-F5344CB8AC3E}">
        <p14:creationId xmlns:p14="http://schemas.microsoft.com/office/powerpoint/2010/main" val="2463631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11</a:t>
            </a:fld>
            <a:endParaRPr lang="en-US"/>
          </a:p>
        </p:txBody>
      </p:sp>
    </p:spTree>
    <p:extLst>
      <p:ext uri="{BB962C8B-B14F-4D97-AF65-F5344CB8AC3E}">
        <p14:creationId xmlns:p14="http://schemas.microsoft.com/office/powerpoint/2010/main" val="2378242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8/10/2016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8/10/2016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8/10/2016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8/10/2016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8/10/2016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8/10/2016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8/10/2016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8/10/2016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8/10/2016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a:bodyPr>
          <a:lstStyle/>
          <a:p>
            <a:pPr algn="ctr"/>
            <a:r>
              <a:rPr lang="en-US" sz="7200" dirty="0"/>
              <a:t>Identity Management</a:t>
            </a:r>
            <a:br>
              <a:rPr lang="en-US" sz="7200" dirty="0"/>
            </a:br>
            <a:r>
              <a:rPr lang="en-US" sz="6000" dirty="0"/>
              <a:t>in </a:t>
            </a:r>
            <a:br>
              <a:rPr lang="en-US" sz="6600" dirty="0"/>
            </a:br>
            <a:r>
              <a:rPr lang="en-US" sz="7200" dirty="0"/>
              <a:t>ASP.NET Core</a:t>
            </a:r>
            <a:endParaRPr lang="en-US" sz="4400" dirty="0"/>
          </a:p>
        </p:txBody>
      </p:sp>
      <p:sp>
        <p:nvSpPr>
          <p:cNvPr id="3" name="Subtitle 2"/>
          <p:cNvSpPr>
            <a:spLocks noGrp="1"/>
          </p:cNvSpPr>
          <p:nvPr>
            <p:ph type="subTitle" idx="1"/>
          </p:nvPr>
        </p:nvSpPr>
        <p:spPr>
          <a:xfrm>
            <a:off x="1085536" y="4462878"/>
            <a:ext cx="4146863" cy="1143000"/>
          </a:xfrm>
        </p:spPr>
        <p:txBody>
          <a:bodyPr numCol="1">
            <a:normAutofit/>
          </a:bodyPr>
          <a:lstStyle/>
          <a:p>
            <a:r>
              <a:rPr lang="en-US" sz="4800" dirty="0"/>
              <a:t>Ondrej balas</a:t>
            </a:r>
            <a:endParaRPr lang="en-US" sz="3500" dirty="0"/>
          </a:p>
        </p:txBody>
      </p:sp>
      <p:sp>
        <p:nvSpPr>
          <p:cNvPr id="4" name="Subtitle 2"/>
          <p:cNvSpPr txBox="1">
            <a:spLocks/>
          </p:cNvSpPr>
          <p:nvPr/>
        </p:nvSpPr>
        <p:spPr>
          <a:xfrm>
            <a:off x="5410774" y="4455621"/>
            <a:ext cx="5910942" cy="1143000"/>
          </a:xfrm>
          <a:prstGeom prst="rect">
            <a:avLst/>
          </a:prstGeom>
        </p:spPr>
        <p:txBody>
          <a:bodyPr vert="horz" lIns="91440" tIns="45720" rIns="91440" bIns="45720" numCol="1"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dirty="0"/>
              <a:t>@ondrejbalas </a:t>
            </a:r>
            <a:r>
              <a:rPr lang="en-US" dirty="0">
                <a:latin typeface="FontAwesome" pitchFamily="2" charset="0"/>
              </a:rPr>
              <a:t></a:t>
            </a:r>
            <a:br>
              <a:rPr lang="en-US" dirty="0"/>
            </a:br>
            <a:r>
              <a:rPr lang="en-US" dirty="0"/>
              <a:t>www.ondrejbalas.com </a:t>
            </a:r>
            <a:r>
              <a:rPr lang="en-US" dirty="0">
                <a:latin typeface="FontAwesome" pitchFamily="2" charset="0"/>
              </a:rPr>
              <a:t></a:t>
            </a:r>
            <a:br>
              <a:rPr lang="en-US" dirty="0"/>
            </a:br>
            <a:r>
              <a:rPr lang="en-US" dirty="0"/>
              <a:t>Ondrej@ondrejbalas.com</a:t>
            </a:r>
            <a:r>
              <a:rPr lang="en-US" dirty="0">
                <a:latin typeface="FontAwesome" pitchFamily="2" charset="0"/>
              </a:rPr>
              <a:t> </a:t>
            </a:r>
            <a:endParaRPr lang="en-US" dirty="0"/>
          </a:p>
        </p:txBody>
      </p:sp>
    </p:spTree>
    <p:extLst>
      <p:ext uri="{BB962C8B-B14F-4D97-AF65-F5344CB8AC3E}">
        <p14:creationId xmlns:p14="http://schemas.microsoft.com/office/powerpoint/2010/main" val="2305317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Not Covering</a:t>
            </a:r>
          </a:p>
        </p:txBody>
      </p:sp>
      <p:sp>
        <p:nvSpPr>
          <p:cNvPr id="3" name="Content Placeholder 2"/>
          <p:cNvSpPr>
            <a:spLocks noGrp="1"/>
          </p:cNvSpPr>
          <p:nvPr>
            <p:ph idx="1"/>
          </p:nvPr>
        </p:nvSpPr>
        <p:spPr>
          <a:xfrm>
            <a:off x="752474" y="1845734"/>
            <a:ext cx="10810875" cy="4023360"/>
          </a:xfrm>
        </p:spPr>
        <p:txBody>
          <a:bodyPr>
            <a:noAutofit/>
          </a:bodyPr>
          <a:lstStyle/>
          <a:p>
            <a:pPr algn="ctr">
              <a:lnSpc>
                <a:spcPct val="150000"/>
              </a:lnSpc>
            </a:pPr>
            <a:r>
              <a:rPr lang="en-US" sz="2400" dirty="0" err="1"/>
              <a:t>WebForms</a:t>
            </a:r>
            <a:endParaRPr lang="en-US" sz="2400" dirty="0"/>
          </a:p>
          <a:p>
            <a:pPr algn="ctr">
              <a:lnSpc>
                <a:spcPct val="150000"/>
              </a:lnSpc>
            </a:pPr>
            <a:r>
              <a:rPr lang="en-US" sz="2400" dirty="0" err="1"/>
              <a:t>EntityFramework</a:t>
            </a:r>
            <a:endParaRPr lang="en-US" sz="2400" dirty="0"/>
          </a:p>
        </p:txBody>
      </p:sp>
    </p:spTree>
    <p:extLst>
      <p:ext uri="{BB962C8B-B14F-4D97-AF65-F5344CB8AC3E}">
        <p14:creationId xmlns:p14="http://schemas.microsoft.com/office/powerpoint/2010/main" val="249708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Samples</a:t>
            </a:r>
          </a:p>
        </p:txBody>
      </p:sp>
      <p:sp>
        <p:nvSpPr>
          <p:cNvPr id="3" name="Content Placeholder 2"/>
          <p:cNvSpPr>
            <a:spLocks noGrp="1"/>
          </p:cNvSpPr>
          <p:nvPr>
            <p:ph idx="1"/>
          </p:nvPr>
        </p:nvSpPr>
        <p:spPr/>
        <p:txBody>
          <a:bodyPr>
            <a:normAutofit/>
          </a:bodyPr>
          <a:lstStyle/>
          <a:p>
            <a:r>
              <a:rPr lang="en-US" sz="2400" dirty="0"/>
              <a:t>All code samples are created in </a:t>
            </a:r>
            <a:r>
              <a:rPr lang="en-US" sz="2400" b="1" dirty="0">
                <a:solidFill>
                  <a:srgbClr val="0000FF"/>
                </a:solidFill>
              </a:rPr>
              <a:t>Visual Studio 2015</a:t>
            </a:r>
            <a:r>
              <a:rPr lang="en-US" sz="2400" dirty="0"/>
              <a:t>.</a:t>
            </a:r>
          </a:p>
          <a:p>
            <a:r>
              <a:rPr lang="en-US" sz="2400" dirty="0"/>
              <a:t>The project template is the </a:t>
            </a:r>
            <a:r>
              <a:rPr lang="en-US" sz="2400" b="1" dirty="0">
                <a:solidFill>
                  <a:srgbClr val="0000FF"/>
                </a:solidFill>
              </a:rPr>
              <a:t>ASP.NET Core Web Application (.NET Framework)</a:t>
            </a:r>
            <a:r>
              <a:rPr lang="en-US" sz="2400" dirty="0"/>
              <a:t> under </a:t>
            </a:r>
            <a:r>
              <a:rPr lang="en-US" sz="2400" b="1" dirty="0">
                <a:solidFill>
                  <a:srgbClr val="0000FF"/>
                </a:solidFill>
              </a:rPr>
              <a:t>.NET Framework 4.6.2</a:t>
            </a:r>
            <a:r>
              <a:rPr lang="en-US" sz="2400" dirty="0"/>
              <a:t>, and using the </a:t>
            </a:r>
            <a:r>
              <a:rPr lang="en-US" sz="2400" b="1" dirty="0">
                <a:solidFill>
                  <a:srgbClr val="0000FF"/>
                </a:solidFill>
              </a:rPr>
              <a:t>MVC</a:t>
            </a:r>
            <a:r>
              <a:rPr lang="en-US" sz="2400" dirty="0"/>
              <a:t> template with </a:t>
            </a:r>
            <a:r>
              <a:rPr lang="en-US" sz="2400" b="1" dirty="0">
                <a:solidFill>
                  <a:srgbClr val="0000FF"/>
                </a:solidFill>
              </a:rPr>
              <a:t>No Authentication</a:t>
            </a:r>
            <a:r>
              <a:rPr lang="en-US" sz="2400" dirty="0"/>
              <a:t>.</a:t>
            </a:r>
          </a:p>
          <a:p>
            <a:r>
              <a:rPr lang="en-US" sz="2400" dirty="0"/>
              <a:t>I chose to use </a:t>
            </a:r>
            <a:r>
              <a:rPr lang="en-US" sz="2400" b="1" dirty="0">
                <a:solidFill>
                  <a:srgbClr val="0000FF"/>
                </a:solidFill>
              </a:rPr>
              <a:t>No Authentication</a:t>
            </a:r>
            <a:r>
              <a:rPr lang="en-US" sz="2400" dirty="0"/>
              <a:t> because the templates including authentication are coupled with EF, including some implementations sitting in the </a:t>
            </a:r>
            <a:r>
              <a:rPr lang="en-US" sz="2400" dirty="0" err="1"/>
              <a:t>Microsoft.AspNetCore.Identity.EntityFrameworkCore</a:t>
            </a:r>
            <a:r>
              <a:rPr lang="en-US" sz="2400" dirty="0"/>
              <a:t> namespace. This muddies the waters and makes it difficult to see the separation between Identity and the data layer.</a:t>
            </a:r>
          </a:p>
          <a:p>
            <a:r>
              <a:rPr lang="en-US" sz="2400" dirty="0"/>
              <a:t>Let’s code!</a:t>
            </a:r>
          </a:p>
          <a:p>
            <a:endParaRPr lang="en-US" sz="2400" dirty="0"/>
          </a:p>
          <a:p>
            <a:pPr marL="0" indent="0">
              <a:buNone/>
            </a:pPr>
            <a:endParaRPr lang="en-US" sz="2400" dirty="0"/>
          </a:p>
          <a:p>
            <a:endParaRPr lang="en-US" sz="2400" dirty="0"/>
          </a:p>
        </p:txBody>
      </p:sp>
    </p:spTree>
    <p:extLst>
      <p:ext uri="{BB962C8B-B14F-4D97-AF65-F5344CB8AC3E}">
        <p14:creationId xmlns:p14="http://schemas.microsoft.com/office/powerpoint/2010/main" val="4062784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488050" y="858983"/>
            <a:ext cx="3209729" cy="4990540"/>
          </a:xfrm>
          <a:prstGeom prst="rect">
            <a:avLst/>
          </a:prstGeom>
          <a:solidFill>
            <a:srgbClr val="D9A77B"/>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000" b="1" dirty="0">
                <a:solidFill>
                  <a:srgbClr val="4D4339"/>
                </a:solidFill>
              </a:rPr>
              <a:t>Managers</a:t>
            </a:r>
          </a:p>
        </p:txBody>
      </p:sp>
      <p:sp>
        <p:nvSpPr>
          <p:cNvPr id="7" name="Rectangle 6"/>
          <p:cNvSpPr/>
          <p:nvPr/>
        </p:nvSpPr>
        <p:spPr>
          <a:xfrm>
            <a:off x="1694261" y="1818625"/>
            <a:ext cx="2772609" cy="1066565"/>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Consolas" panose="020B0609020204030204" pitchFamily="49" charset="0"/>
              </a:rPr>
              <a:t>UserManager</a:t>
            </a:r>
            <a:endParaRPr lang="en-US" sz="2800" b="1" dirty="0">
              <a:solidFill>
                <a:schemeClr val="tx1"/>
              </a:solidFill>
            </a:endParaRPr>
          </a:p>
        </p:txBody>
      </p:sp>
      <p:sp>
        <p:nvSpPr>
          <p:cNvPr id="8" name="Rectangle 7"/>
          <p:cNvSpPr/>
          <p:nvPr/>
        </p:nvSpPr>
        <p:spPr>
          <a:xfrm>
            <a:off x="1706609" y="3124036"/>
            <a:ext cx="2772609" cy="1066565"/>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Consolas" panose="020B0609020204030204" pitchFamily="49" charset="0"/>
              </a:rPr>
              <a:t>RoleManager</a:t>
            </a:r>
            <a:endParaRPr lang="en-US" sz="2800" b="1" dirty="0">
              <a:solidFill>
                <a:schemeClr val="tx1"/>
              </a:solidFill>
            </a:endParaRPr>
          </a:p>
        </p:txBody>
      </p:sp>
      <p:sp>
        <p:nvSpPr>
          <p:cNvPr id="9" name="Rectangle 8"/>
          <p:cNvSpPr/>
          <p:nvPr/>
        </p:nvSpPr>
        <p:spPr>
          <a:xfrm>
            <a:off x="1706609" y="4429447"/>
            <a:ext cx="2772609" cy="1066565"/>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Consolas" panose="020B0609020204030204" pitchFamily="49" charset="0"/>
              </a:rPr>
              <a:t>SignInManager</a:t>
            </a:r>
            <a:endParaRPr lang="en-US" sz="2800" b="1" dirty="0">
              <a:solidFill>
                <a:schemeClr val="tx1"/>
              </a:solidFill>
            </a:endParaRPr>
          </a:p>
        </p:txBody>
      </p:sp>
      <p:cxnSp>
        <p:nvCxnSpPr>
          <p:cNvPr id="11" name="Straight Arrow Connector 10"/>
          <p:cNvCxnSpPr/>
          <p:nvPr/>
        </p:nvCxnSpPr>
        <p:spPr>
          <a:xfrm>
            <a:off x="-4525" y="2365817"/>
            <a:ext cx="1698786" cy="1"/>
          </a:xfrm>
          <a:prstGeom prst="straightConnector1">
            <a:avLst/>
          </a:prstGeom>
          <a:ln w="1143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525" y="3687212"/>
            <a:ext cx="1698786" cy="1"/>
          </a:xfrm>
          <a:prstGeom prst="straightConnector1">
            <a:avLst/>
          </a:prstGeom>
          <a:ln w="1143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7708" y="4987866"/>
            <a:ext cx="1698786" cy="1"/>
          </a:xfrm>
          <a:prstGeom prst="straightConnector1">
            <a:avLst/>
          </a:prstGeom>
          <a:ln w="1143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819404" y="858983"/>
            <a:ext cx="3209729" cy="4990540"/>
          </a:xfrm>
          <a:prstGeom prst="rect">
            <a:avLst/>
          </a:prstGeom>
          <a:solidFill>
            <a:srgbClr val="D9A77B"/>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000" b="1" dirty="0">
                <a:solidFill>
                  <a:srgbClr val="4D4339"/>
                </a:solidFill>
              </a:rPr>
              <a:t>Stores</a:t>
            </a:r>
          </a:p>
        </p:txBody>
      </p:sp>
      <p:pic>
        <p:nvPicPr>
          <p:cNvPr id="16" name="Picture 15"/>
          <p:cNvPicPr>
            <a:picLocks noChangeAspect="1"/>
          </p:cNvPicPr>
          <p:nvPr/>
        </p:nvPicPr>
        <p:blipFill>
          <a:blip r:embed="rId2"/>
          <a:stretch>
            <a:fillRect/>
          </a:stretch>
        </p:blipFill>
        <p:spPr>
          <a:xfrm>
            <a:off x="10067634" y="2269053"/>
            <a:ext cx="2057027" cy="2057873"/>
          </a:xfrm>
          <a:prstGeom prst="rect">
            <a:avLst/>
          </a:prstGeom>
        </p:spPr>
      </p:pic>
      <p:sp>
        <p:nvSpPr>
          <p:cNvPr id="17" name="Rectangle 16"/>
          <p:cNvSpPr/>
          <p:nvPr/>
        </p:nvSpPr>
        <p:spPr>
          <a:xfrm>
            <a:off x="6037961" y="1564202"/>
            <a:ext cx="2772609" cy="535588"/>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latin typeface="Consolas" panose="020B0609020204030204" pitchFamily="49" charset="0"/>
              </a:rPr>
              <a:t>IUserStore</a:t>
            </a:r>
            <a:endParaRPr lang="en-US" sz="2000" b="1" dirty="0">
              <a:solidFill>
                <a:schemeClr val="tx1"/>
              </a:solidFill>
            </a:endParaRPr>
          </a:p>
        </p:txBody>
      </p:sp>
      <p:sp>
        <p:nvSpPr>
          <p:cNvPr id="18" name="Rectangle 17"/>
          <p:cNvSpPr/>
          <p:nvPr/>
        </p:nvSpPr>
        <p:spPr>
          <a:xfrm>
            <a:off x="6037960" y="2269053"/>
            <a:ext cx="2772609" cy="535588"/>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latin typeface="Consolas" panose="020B0609020204030204" pitchFamily="49" charset="0"/>
              </a:rPr>
              <a:t>IUserLoginStore</a:t>
            </a:r>
            <a:endParaRPr lang="en-US" sz="2000" b="1" dirty="0">
              <a:solidFill>
                <a:schemeClr val="tx1"/>
              </a:solidFill>
            </a:endParaRPr>
          </a:p>
        </p:txBody>
      </p:sp>
      <p:sp>
        <p:nvSpPr>
          <p:cNvPr id="19" name="Rectangle 18"/>
          <p:cNvSpPr/>
          <p:nvPr/>
        </p:nvSpPr>
        <p:spPr>
          <a:xfrm>
            <a:off x="6037959" y="2973904"/>
            <a:ext cx="2772609" cy="535588"/>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latin typeface="Consolas" panose="020B0609020204030204" pitchFamily="49" charset="0"/>
              </a:rPr>
              <a:t>IUserClaimStore</a:t>
            </a:r>
            <a:endParaRPr lang="en-US" sz="2000" b="1" dirty="0">
              <a:solidFill>
                <a:schemeClr val="tx1"/>
              </a:solidFill>
            </a:endParaRPr>
          </a:p>
        </p:txBody>
      </p:sp>
      <p:sp>
        <p:nvSpPr>
          <p:cNvPr id="20" name="Rectangle 19"/>
          <p:cNvSpPr/>
          <p:nvPr/>
        </p:nvSpPr>
        <p:spPr>
          <a:xfrm>
            <a:off x="6037958" y="3676103"/>
            <a:ext cx="2772609" cy="535588"/>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latin typeface="Consolas" panose="020B0609020204030204" pitchFamily="49" charset="0"/>
              </a:rPr>
              <a:t>IUserRoleStore</a:t>
            </a:r>
            <a:endParaRPr lang="en-US" sz="2000" b="1" dirty="0">
              <a:solidFill>
                <a:schemeClr val="tx1"/>
              </a:solidFill>
            </a:endParaRPr>
          </a:p>
        </p:txBody>
      </p:sp>
      <p:sp>
        <p:nvSpPr>
          <p:cNvPr id="21" name="Rectangle 20"/>
          <p:cNvSpPr/>
          <p:nvPr/>
        </p:nvSpPr>
        <p:spPr>
          <a:xfrm>
            <a:off x="6037957" y="4378302"/>
            <a:ext cx="2772609" cy="535588"/>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latin typeface="Consolas" panose="020B0609020204030204" pitchFamily="49" charset="0"/>
              </a:rPr>
              <a:t>IRoleStore</a:t>
            </a:r>
            <a:endParaRPr lang="en-US" sz="2000" b="1" dirty="0">
              <a:solidFill>
                <a:schemeClr val="tx1"/>
              </a:solidFill>
            </a:endParaRPr>
          </a:p>
        </p:txBody>
      </p:sp>
      <p:sp>
        <p:nvSpPr>
          <p:cNvPr id="22" name="Rectangle 21"/>
          <p:cNvSpPr/>
          <p:nvPr/>
        </p:nvSpPr>
        <p:spPr>
          <a:xfrm>
            <a:off x="6037957" y="5080501"/>
            <a:ext cx="2772609" cy="535588"/>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latin typeface="Consolas" panose="020B0609020204030204" pitchFamily="49" charset="0"/>
              </a:rPr>
              <a:t>IUserPasswordStore</a:t>
            </a:r>
            <a:endParaRPr lang="en-US" sz="2000" b="1" dirty="0">
              <a:solidFill>
                <a:schemeClr val="tx1"/>
              </a:solidFill>
            </a:endParaRPr>
          </a:p>
        </p:txBody>
      </p:sp>
      <p:cxnSp>
        <p:nvCxnSpPr>
          <p:cNvPr id="26" name="Straight Arrow Connector 25"/>
          <p:cNvCxnSpPr>
            <a:stCxn id="6" idx="3"/>
            <a:endCxn id="14" idx="1"/>
          </p:cNvCxnSpPr>
          <p:nvPr/>
        </p:nvCxnSpPr>
        <p:spPr>
          <a:xfrm>
            <a:off x="4697779" y="3354253"/>
            <a:ext cx="1121625" cy="0"/>
          </a:xfrm>
          <a:prstGeom prst="straightConnector1">
            <a:avLst/>
          </a:prstGeom>
          <a:ln w="336550">
            <a:solidFill>
              <a:schemeClr val="accent1">
                <a:lumMod val="50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029133" y="3312363"/>
            <a:ext cx="1121625" cy="0"/>
          </a:xfrm>
          <a:prstGeom prst="straightConnector1">
            <a:avLst/>
          </a:prstGeom>
          <a:ln w="336550">
            <a:solidFill>
              <a:schemeClr val="accent1">
                <a:lumMod val="50000"/>
              </a:schemeClr>
            </a:solidFill>
            <a:tailEnd type="triangl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515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635127"/>
            <a:ext cx="10058400" cy="1069848"/>
          </a:xfrm>
        </p:spPr>
        <p:txBody>
          <a:bodyPr anchor="t">
            <a:normAutofit/>
          </a:bodyPr>
          <a:lstStyle/>
          <a:p>
            <a:pPr algn="ctr"/>
            <a:r>
              <a:rPr lang="en-US" sz="7200" dirty="0"/>
              <a:t>Thanks!</a:t>
            </a:r>
          </a:p>
        </p:txBody>
      </p:sp>
      <p:sp>
        <p:nvSpPr>
          <p:cNvPr id="3" name="Subtitle 2"/>
          <p:cNvSpPr>
            <a:spLocks noGrp="1"/>
          </p:cNvSpPr>
          <p:nvPr>
            <p:ph type="subTitle" idx="1"/>
          </p:nvPr>
        </p:nvSpPr>
        <p:spPr>
          <a:xfrm>
            <a:off x="1085536" y="4462878"/>
            <a:ext cx="4146863" cy="1143000"/>
          </a:xfrm>
        </p:spPr>
        <p:txBody>
          <a:bodyPr numCol="1">
            <a:normAutofit/>
          </a:bodyPr>
          <a:lstStyle/>
          <a:p>
            <a:r>
              <a:rPr lang="en-US" sz="4800" dirty="0"/>
              <a:t>Ondrej balas</a:t>
            </a:r>
            <a:endParaRPr lang="en-US" sz="3500" dirty="0"/>
          </a:p>
        </p:txBody>
      </p:sp>
      <p:sp>
        <p:nvSpPr>
          <p:cNvPr id="4" name="Subtitle 2"/>
          <p:cNvSpPr txBox="1">
            <a:spLocks/>
          </p:cNvSpPr>
          <p:nvPr/>
        </p:nvSpPr>
        <p:spPr>
          <a:xfrm>
            <a:off x="5410774" y="4455621"/>
            <a:ext cx="5910942" cy="1143000"/>
          </a:xfrm>
          <a:prstGeom prst="rect">
            <a:avLst/>
          </a:prstGeom>
        </p:spPr>
        <p:txBody>
          <a:bodyPr vert="horz" lIns="91440" tIns="45720" rIns="91440" bIns="45720" numCol="1"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dirty="0"/>
              <a:t>www.ondrejbalas.com </a:t>
            </a:r>
            <a:r>
              <a:rPr lang="en-US" dirty="0">
                <a:latin typeface="FontAwesome" pitchFamily="2" charset="0"/>
              </a:rPr>
              <a:t></a:t>
            </a:r>
            <a:br>
              <a:rPr lang="en-US" dirty="0"/>
            </a:br>
            <a:r>
              <a:rPr lang="en-US" dirty="0"/>
              <a:t>Ondrej@ondrejbalas.com</a:t>
            </a:r>
            <a:r>
              <a:rPr lang="en-US" dirty="0">
                <a:latin typeface="FontAwesome" pitchFamily="2" charset="0"/>
              </a:rPr>
              <a:t> </a:t>
            </a:r>
            <a:endParaRPr lang="en-US" dirty="0"/>
          </a:p>
        </p:txBody>
      </p:sp>
      <p:sp>
        <p:nvSpPr>
          <p:cNvPr id="5" name="Subtitle 2"/>
          <p:cNvSpPr txBox="1">
            <a:spLocks/>
          </p:cNvSpPr>
          <p:nvPr/>
        </p:nvSpPr>
        <p:spPr>
          <a:xfrm>
            <a:off x="2279650" y="2163271"/>
            <a:ext cx="8323580" cy="1903904"/>
          </a:xfrm>
          <a:prstGeom prst="rect">
            <a:avLst/>
          </a:prstGeom>
        </p:spPr>
        <p:txBody>
          <a:bodyPr vert="horz" lIns="91440" tIns="45720" rIns="91440" bIns="45720" numCol="1"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4400" b="1" dirty="0">
                <a:latin typeface="FontAwesome" pitchFamily="2" charset="0"/>
              </a:rPr>
              <a:t> </a:t>
            </a:r>
            <a:r>
              <a:rPr lang="en-US" sz="4400" b="1" dirty="0"/>
              <a:t>@ondrejbalas</a:t>
            </a:r>
            <a:br>
              <a:rPr lang="en-US" sz="4400" b="1" dirty="0"/>
            </a:br>
            <a:endParaRPr lang="en-US" sz="1800" b="1" dirty="0">
              <a:latin typeface="FontAwesome" pitchFamily="2" charset="0"/>
            </a:endParaRPr>
          </a:p>
          <a:p>
            <a:r>
              <a:rPr lang="en-US" sz="4400" b="1" dirty="0">
                <a:latin typeface="FontAwesome" pitchFamily="2" charset="0"/>
              </a:rPr>
              <a:t> </a:t>
            </a:r>
            <a:r>
              <a:rPr lang="en-US" sz="4400" b="1" dirty="0"/>
              <a:t>github.com/ondrejbalas</a:t>
            </a:r>
          </a:p>
        </p:txBody>
      </p:sp>
    </p:spTree>
    <p:extLst>
      <p:ext uri="{BB962C8B-B14F-4D97-AF65-F5344CB8AC3E}">
        <p14:creationId xmlns:p14="http://schemas.microsoft.com/office/powerpoint/2010/main" val="137618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9973" y="218949"/>
            <a:ext cx="10639605" cy="1403169"/>
          </a:xfrm>
        </p:spPr>
        <p:txBody>
          <a:bodyPr numCol="1">
            <a:normAutofit/>
          </a:bodyPr>
          <a:lstStyle/>
          <a:p>
            <a:r>
              <a:rPr lang="en-US" sz="8000" dirty="0"/>
              <a:t>Ondrej  balas</a:t>
            </a:r>
            <a:endParaRPr lang="en-US" sz="5400" dirty="0"/>
          </a:p>
        </p:txBody>
      </p:sp>
      <p:pic>
        <p:nvPicPr>
          <p:cNvPr id="6" name="Picture 3" descr="J:\UTD\Logo\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527" y="4388693"/>
            <a:ext cx="2667000" cy="20005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nullquest.com/img/obala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5975" y="1187827"/>
            <a:ext cx="2814365" cy="281436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timradney.com/wp-content/uploads/2014/06/1780-mvp_horizontal_fullcolor-550x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0662" y="4834443"/>
            <a:ext cx="2889678" cy="1166379"/>
          </a:xfrm>
          <a:prstGeom prst="rect">
            <a:avLst/>
          </a:prstGeom>
          <a:noFill/>
          <a:extLst>
            <a:ext uri="{909E8E84-426E-40DD-AFC4-6F175D3DCCD1}">
              <a14:hiddenFill xmlns:a14="http://schemas.microsoft.com/office/drawing/2010/main">
                <a:solidFill>
                  <a:srgbClr val="FFFFFF"/>
                </a:solidFill>
              </a14:hiddenFill>
            </a:ext>
          </a:extLst>
        </p:spPr>
      </p:pic>
      <p:sp>
        <p:nvSpPr>
          <p:cNvPr id="12" name="Subtitle 2"/>
          <p:cNvSpPr txBox="1">
            <a:spLocks/>
          </p:cNvSpPr>
          <p:nvPr/>
        </p:nvSpPr>
        <p:spPr>
          <a:xfrm>
            <a:off x="1293091" y="1627292"/>
            <a:ext cx="7825509" cy="2374900"/>
          </a:xfrm>
          <a:prstGeom prst="rect">
            <a:avLst/>
          </a:prstGeom>
        </p:spPr>
        <p:txBody>
          <a:bodyPr vert="horz" lIns="91440" tIns="45720" rIns="91440" bIns="45720" numCol="1"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cap="none" dirty="0">
                <a:latin typeface="FontAwesome" pitchFamily="50" charset="0"/>
              </a:rPr>
              <a:t></a:t>
            </a:r>
            <a:r>
              <a:rPr lang="en-US" cap="none" dirty="0"/>
              <a:t> </a:t>
            </a:r>
            <a:r>
              <a:rPr lang="en-US" b="1" cap="none" dirty="0"/>
              <a:t>Microsoft MVP in Visual Studio</a:t>
            </a:r>
          </a:p>
          <a:p>
            <a:r>
              <a:rPr lang="en-US" cap="none" dirty="0">
                <a:latin typeface="FontAwesome" pitchFamily="50" charset="0"/>
              </a:rPr>
              <a:t></a:t>
            </a:r>
            <a:r>
              <a:rPr lang="en-US" cap="none" dirty="0"/>
              <a:t> </a:t>
            </a:r>
            <a:r>
              <a:rPr lang="en-US" b="1" cap="none" dirty="0"/>
              <a:t>Writer for Visual Studio Magazine</a:t>
            </a:r>
          </a:p>
          <a:p>
            <a:r>
              <a:rPr lang="en-US" dirty="0">
                <a:latin typeface="FontAwesome" pitchFamily="50" charset="0"/>
              </a:rPr>
              <a:t></a:t>
            </a:r>
            <a:r>
              <a:rPr lang="en-US" cap="none" dirty="0"/>
              <a:t> </a:t>
            </a:r>
            <a:r>
              <a:rPr lang="en-US" b="1" cap="none" dirty="0"/>
              <a:t>Owner of UseTech Design</a:t>
            </a:r>
          </a:p>
          <a:p>
            <a:r>
              <a:rPr lang="en-US" dirty="0">
                <a:latin typeface="FontAwesome" pitchFamily="50" charset="0"/>
              </a:rPr>
              <a:t></a:t>
            </a:r>
            <a:r>
              <a:rPr lang="en-US" dirty="0"/>
              <a:t> </a:t>
            </a:r>
            <a:r>
              <a:rPr lang="en-US" b="1" cap="none" dirty="0"/>
              <a:t>Building software that drives business</a:t>
            </a:r>
            <a:endParaRPr lang="en-US" sz="1800" b="1" dirty="0"/>
          </a:p>
        </p:txBody>
      </p:sp>
      <p:sp>
        <p:nvSpPr>
          <p:cNvPr id="15" name="Subtitle 2"/>
          <p:cNvSpPr txBox="1">
            <a:spLocks/>
          </p:cNvSpPr>
          <p:nvPr/>
        </p:nvSpPr>
        <p:spPr>
          <a:xfrm>
            <a:off x="4135264" y="4951122"/>
            <a:ext cx="3917661" cy="1144878"/>
          </a:xfrm>
          <a:prstGeom prst="rect">
            <a:avLst/>
          </a:prstGeom>
        </p:spPr>
        <p:txBody>
          <a:bodyPr vert="horz" lIns="91440" tIns="45720" rIns="91440" bIns="45720" numCol="1"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nSpc>
                <a:spcPct val="50000"/>
              </a:lnSpc>
            </a:pPr>
            <a:r>
              <a:rPr lang="en-US" sz="2000" dirty="0">
                <a:latin typeface="FontAwesome" pitchFamily="2" charset="0"/>
              </a:rPr>
              <a:t></a:t>
            </a:r>
            <a:r>
              <a:rPr lang="en-US" dirty="0">
                <a:latin typeface="FontAwesome" pitchFamily="2" charset="0"/>
              </a:rPr>
              <a:t> </a:t>
            </a:r>
            <a:r>
              <a:rPr lang="en-US" sz="1800" dirty="0"/>
              <a:t>www.ondrejbalas.com</a:t>
            </a:r>
          </a:p>
          <a:p>
            <a:pPr>
              <a:lnSpc>
                <a:spcPct val="50000"/>
              </a:lnSpc>
            </a:pPr>
            <a:r>
              <a:rPr lang="en-US" sz="2000" dirty="0">
                <a:latin typeface="FontAwesome" pitchFamily="2" charset="0"/>
              </a:rPr>
              <a:t></a:t>
            </a:r>
            <a:r>
              <a:rPr lang="en-US" dirty="0">
                <a:latin typeface="FontAwesome" pitchFamily="2" charset="0"/>
              </a:rPr>
              <a:t> </a:t>
            </a:r>
            <a:r>
              <a:rPr lang="en-US" sz="1800" dirty="0"/>
              <a:t>Ondrej@ondrejbalas.com</a:t>
            </a:r>
          </a:p>
          <a:p>
            <a:pPr>
              <a:lnSpc>
                <a:spcPct val="50000"/>
              </a:lnSpc>
            </a:pPr>
            <a:r>
              <a:rPr lang="en-US" sz="1800" dirty="0">
                <a:latin typeface="FontAwesome" pitchFamily="50" charset="0"/>
              </a:rPr>
              <a:t></a:t>
            </a:r>
            <a:r>
              <a:rPr lang="en-US" sz="1800" dirty="0"/>
              <a:t> @ondrejbalas</a:t>
            </a:r>
          </a:p>
          <a:p>
            <a:pPr>
              <a:lnSpc>
                <a:spcPct val="50000"/>
              </a:lnSpc>
            </a:pPr>
            <a:endParaRPr lang="en-US" sz="1800" dirty="0"/>
          </a:p>
        </p:txBody>
      </p:sp>
    </p:spTree>
    <p:extLst>
      <p:ext uri="{BB962C8B-B14F-4D97-AF65-F5344CB8AC3E}">
        <p14:creationId xmlns:p14="http://schemas.microsoft.com/office/powerpoint/2010/main" val="643858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AspNet.Identity</a:t>
            </a:r>
          </a:p>
        </p:txBody>
      </p:sp>
      <p:sp>
        <p:nvSpPr>
          <p:cNvPr id="3" name="Content Placeholder 2"/>
          <p:cNvSpPr>
            <a:spLocks noGrp="1"/>
          </p:cNvSpPr>
          <p:nvPr>
            <p:ph idx="1"/>
          </p:nvPr>
        </p:nvSpPr>
        <p:spPr>
          <a:xfrm>
            <a:off x="752474" y="1845734"/>
            <a:ext cx="10810875" cy="4023360"/>
          </a:xfrm>
        </p:spPr>
        <p:txBody>
          <a:bodyPr>
            <a:noAutofit/>
          </a:bodyPr>
          <a:lstStyle/>
          <a:p>
            <a:pPr algn="ctr">
              <a:lnSpc>
                <a:spcPct val="150000"/>
              </a:lnSpc>
            </a:pPr>
            <a:br>
              <a:rPr lang="en-US" sz="200" dirty="0"/>
            </a:br>
            <a:r>
              <a:rPr lang="en-US" sz="2400" dirty="0"/>
              <a:t>Access Control (Authentication &amp; Authorization)</a:t>
            </a:r>
          </a:p>
          <a:p>
            <a:pPr algn="ctr">
              <a:lnSpc>
                <a:spcPct val="150000"/>
              </a:lnSpc>
            </a:pPr>
            <a:r>
              <a:rPr lang="en-US" sz="2400" dirty="0"/>
              <a:t>First released as NuGet packages, compatible with .NET 4.5 and higher</a:t>
            </a:r>
          </a:p>
          <a:p>
            <a:pPr algn="ctr">
              <a:lnSpc>
                <a:spcPct val="150000"/>
              </a:lnSpc>
            </a:pPr>
            <a:r>
              <a:rPr lang="en-US" sz="2400" dirty="0"/>
              <a:t>The MVC 5 “Individual Accounts” templates use Identity 2</a:t>
            </a:r>
          </a:p>
          <a:p>
            <a:pPr algn="ctr">
              <a:lnSpc>
                <a:spcPct val="150000"/>
              </a:lnSpc>
            </a:pPr>
            <a:r>
              <a:rPr lang="en-US" sz="2400" dirty="0"/>
              <a:t>MVC 6 templates use Identity 3</a:t>
            </a:r>
          </a:p>
        </p:txBody>
      </p:sp>
    </p:spTree>
    <p:extLst>
      <p:ext uri="{BB962C8B-B14F-4D97-AF65-F5344CB8AC3E}">
        <p14:creationId xmlns:p14="http://schemas.microsoft.com/office/powerpoint/2010/main" val="353860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AspNetCore.Identity</a:t>
            </a:r>
            <a:endParaRPr lang="en-US" dirty="0"/>
          </a:p>
        </p:txBody>
      </p:sp>
      <p:sp>
        <p:nvSpPr>
          <p:cNvPr id="3" name="Content Placeholder 2"/>
          <p:cNvSpPr>
            <a:spLocks noGrp="1"/>
          </p:cNvSpPr>
          <p:nvPr>
            <p:ph idx="1"/>
          </p:nvPr>
        </p:nvSpPr>
        <p:spPr>
          <a:xfrm>
            <a:off x="752474" y="1845734"/>
            <a:ext cx="10810875" cy="4023360"/>
          </a:xfrm>
        </p:spPr>
        <p:txBody>
          <a:bodyPr>
            <a:noAutofit/>
          </a:bodyPr>
          <a:lstStyle/>
          <a:p>
            <a:pPr algn="ctr">
              <a:lnSpc>
                <a:spcPct val="150000"/>
              </a:lnSpc>
            </a:pPr>
            <a:br>
              <a:rPr lang="en-US" sz="200" dirty="0"/>
            </a:br>
            <a:r>
              <a:rPr lang="en-US" sz="2400" dirty="0"/>
              <a:t>Access Control (Authentication &amp; Authorization)</a:t>
            </a:r>
          </a:p>
          <a:p>
            <a:pPr algn="ctr">
              <a:lnSpc>
                <a:spcPct val="150000"/>
              </a:lnSpc>
            </a:pPr>
            <a:r>
              <a:rPr lang="en-US" sz="2400" dirty="0"/>
              <a:t>First released as NuGet packages, compatible with .NET 4.5 and higher</a:t>
            </a:r>
          </a:p>
          <a:p>
            <a:pPr algn="ctr">
              <a:lnSpc>
                <a:spcPct val="150000"/>
              </a:lnSpc>
            </a:pPr>
            <a:r>
              <a:rPr lang="en-US" sz="2400" dirty="0"/>
              <a:t>The MVC 5 “Individual Accounts” templates use Identity 2</a:t>
            </a:r>
          </a:p>
          <a:p>
            <a:pPr marL="0" indent="0" algn="ctr">
              <a:lnSpc>
                <a:spcPct val="150000"/>
              </a:lnSpc>
              <a:buNone/>
            </a:pPr>
            <a:r>
              <a:rPr lang="en-US" sz="2400" strike="sngStrike" dirty="0"/>
              <a:t>MVC 6</a:t>
            </a:r>
            <a:r>
              <a:rPr lang="en-US" sz="2400" dirty="0"/>
              <a:t> </a:t>
            </a:r>
            <a:r>
              <a:rPr lang="en-US" sz="2400" b="1" dirty="0"/>
              <a:t>ASP.NET Core MVC 1.0</a:t>
            </a:r>
            <a:r>
              <a:rPr lang="en-US" sz="2400" dirty="0"/>
              <a:t> templates use </a:t>
            </a:r>
            <a:r>
              <a:rPr lang="en-US" sz="2400" strike="sngStrike" dirty="0"/>
              <a:t>Identity 3</a:t>
            </a:r>
            <a:r>
              <a:rPr lang="en-US" sz="2400" dirty="0"/>
              <a:t> </a:t>
            </a:r>
            <a:r>
              <a:rPr lang="en-US" sz="2400" b="1" dirty="0"/>
              <a:t>ASP.NET Core Identity 1.0</a:t>
            </a:r>
          </a:p>
        </p:txBody>
      </p:sp>
    </p:spTree>
    <p:extLst>
      <p:ext uri="{BB962C8B-B14F-4D97-AF65-F5344CB8AC3E}">
        <p14:creationId xmlns:p14="http://schemas.microsoft.com/office/powerpoint/2010/main" val="381197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ASP.NET Membership (2005)</a:t>
            </a:r>
          </a:p>
        </p:txBody>
      </p:sp>
      <p:sp>
        <p:nvSpPr>
          <p:cNvPr id="3" name="Content Placeholder 2"/>
          <p:cNvSpPr>
            <a:spLocks noGrp="1"/>
          </p:cNvSpPr>
          <p:nvPr>
            <p:ph idx="1"/>
          </p:nvPr>
        </p:nvSpPr>
        <p:spPr>
          <a:xfrm>
            <a:off x="628073" y="1845734"/>
            <a:ext cx="11175999" cy="4023360"/>
          </a:xfrm>
        </p:spPr>
        <p:txBody>
          <a:bodyPr>
            <a:noAutofit/>
          </a:bodyPr>
          <a:lstStyle/>
          <a:p>
            <a:pPr algn="ctr">
              <a:lnSpc>
                <a:spcPct val="150000"/>
              </a:lnSpc>
            </a:pPr>
            <a:br>
              <a:rPr lang="en-US" sz="200" dirty="0"/>
            </a:br>
            <a:r>
              <a:rPr lang="en-US" sz="2400" dirty="0"/>
              <a:t>Tightly coupled to SQL Server (with a specific schema)</a:t>
            </a:r>
          </a:p>
          <a:p>
            <a:pPr algn="ctr">
              <a:lnSpc>
                <a:spcPct val="150000"/>
              </a:lnSpc>
            </a:pPr>
            <a:r>
              <a:rPr lang="en-US" sz="2400" dirty="0"/>
              <a:t>Even other relational databases like MySQL required a complicated custom provider</a:t>
            </a:r>
          </a:p>
          <a:p>
            <a:pPr algn="ctr">
              <a:lnSpc>
                <a:spcPct val="150000"/>
              </a:lnSpc>
            </a:pPr>
            <a:r>
              <a:rPr lang="en-US" sz="2400" dirty="0"/>
              <a:t>Roles and passwords are required. (OAuth &amp; claims-based become difficult or impossible)</a:t>
            </a:r>
          </a:p>
          <a:p>
            <a:pPr algn="ctr">
              <a:lnSpc>
                <a:spcPct val="150000"/>
              </a:lnSpc>
            </a:pPr>
            <a:r>
              <a:rPr lang="en-US" sz="2400" dirty="0"/>
              <a:t>Custom user profile fields were a PAIN!</a:t>
            </a:r>
          </a:p>
        </p:txBody>
      </p:sp>
    </p:spTree>
    <p:extLst>
      <p:ext uri="{BB962C8B-B14F-4D97-AF65-F5344CB8AC3E}">
        <p14:creationId xmlns:p14="http://schemas.microsoft.com/office/powerpoint/2010/main" val="232687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Simple Membership (2012)</a:t>
            </a:r>
          </a:p>
        </p:txBody>
      </p:sp>
      <p:sp>
        <p:nvSpPr>
          <p:cNvPr id="3" name="Content Placeholder 2"/>
          <p:cNvSpPr>
            <a:spLocks noGrp="1"/>
          </p:cNvSpPr>
          <p:nvPr>
            <p:ph idx="1"/>
          </p:nvPr>
        </p:nvSpPr>
        <p:spPr>
          <a:xfrm>
            <a:off x="752474" y="1744135"/>
            <a:ext cx="10810875" cy="4592009"/>
          </a:xfrm>
        </p:spPr>
        <p:txBody>
          <a:bodyPr>
            <a:noAutofit/>
          </a:bodyPr>
          <a:lstStyle/>
          <a:p>
            <a:pPr algn="ctr">
              <a:lnSpc>
                <a:spcPct val="150000"/>
              </a:lnSpc>
            </a:pPr>
            <a:br>
              <a:rPr lang="en-US" sz="200" dirty="0"/>
            </a:br>
            <a:r>
              <a:rPr lang="en-US" sz="2400" dirty="0"/>
              <a:t>Supports a custom database schema</a:t>
            </a:r>
          </a:p>
          <a:p>
            <a:pPr algn="ctr">
              <a:lnSpc>
                <a:spcPct val="150000"/>
              </a:lnSpc>
            </a:pPr>
            <a:r>
              <a:rPr lang="en-US" sz="2400" dirty="0"/>
              <a:t>You can choose the ID and username columns</a:t>
            </a:r>
          </a:p>
          <a:p>
            <a:pPr algn="ctr">
              <a:lnSpc>
                <a:spcPct val="150000"/>
              </a:lnSpc>
            </a:pPr>
            <a:r>
              <a:rPr lang="en-US" sz="2400" dirty="0"/>
              <a:t>There are extensions making OAuth and </a:t>
            </a:r>
            <a:r>
              <a:rPr lang="en-US" sz="2400" dirty="0" err="1"/>
              <a:t>OpenID</a:t>
            </a:r>
            <a:r>
              <a:rPr lang="en-US" sz="2400" dirty="0"/>
              <a:t> support possible</a:t>
            </a:r>
          </a:p>
          <a:p>
            <a:pPr algn="ctr">
              <a:lnSpc>
                <a:spcPct val="150000"/>
              </a:lnSpc>
            </a:pPr>
            <a:r>
              <a:rPr lang="en-US" sz="2400" dirty="0"/>
              <a:t>Supports account reset token by default</a:t>
            </a:r>
          </a:p>
          <a:p>
            <a:pPr algn="ctr">
              <a:lnSpc>
                <a:spcPct val="150000"/>
              </a:lnSpc>
            </a:pPr>
            <a:r>
              <a:rPr lang="en-US" sz="2400" dirty="0"/>
              <a:t>Built on top of ASP.NET Membership so there is still a tight coupling to SQL Server</a:t>
            </a:r>
          </a:p>
          <a:p>
            <a:pPr algn="ctr">
              <a:lnSpc>
                <a:spcPct val="150000"/>
              </a:lnSpc>
            </a:pPr>
            <a:r>
              <a:rPr lang="en-US" sz="2400" dirty="0"/>
              <a:t>Making changes to persistence means rewriting things like password hashing too</a:t>
            </a:r>
          </a:p>
        </p:txBody>
      </p:sp>
    </p:spTree>
    <p:extLst>
      <p:ext uri="{BB962C8B-B14F-4D97-AF65-F5344CB8AC3E}">
        <p14:creationId xmlns:p14="http://schemas.microsoft.com/office/powerpoint/2010/main" val="324663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AspNet.Identity</a:t>
            </a:r>
          </a:p>
        </p:txBody>
      </p:sp>
      <p:sp>
        <p:nvSpPr>
          <p:cNvPr id="3" name="Content Placeholder 2"/>
          <p:cNvSpPr>
            <a:spLocks noGrp="1"/>
          </p:cNvSpPr>
          <p:nvPr>
            <p:ph idx="1"/>
          </p:nvPr>
        </p:nvSpPr>
        <p:spPr>
          <a:xfrm>
            <a:off x="752474" y="1845734"/>
            <a:ext cx="10810875" cy="4023360"/>
          </a:xfrm>
        </p:spPr>
        <p:txBody>
          <a:bodyPr>
            <a:noAutofit/>
          </a:bodyPr>
          <a:lstStyle/>
          <a:p>
            <a:pPr algn="ctr">
              <a:lnSpc>
                <a:spcPct val="150000"/>
              </a:lnSpc>
            </a:pPr>
            <a:r>
              <a:rPr lang="en-US" sz="2400" dirty="0"/>
              <a:t>OAuth &amp; OpenID (Facebook, Google, Microsoft Live, LinkedIn, etc..)</a:t>
            </a:r>
          </a:p>
          <a:p>
            <a:pPr algn="ctr">
              <a:lnSpc>
                <a:spcPct val="150000"/>
              </a:lnSpc>
            </a:pPr>
            <a:r>
              <a:rPr lang="en-US" sz="2400" dirty="0"/>
              <a:t>Custom Data Stores (even NoSQL!) are easy to implement </a:t>
            </a:r>
          </a:p>
          <a:p>
            <a:pPr algn="ctr">
              <a:lnSpc>
                <a:spcPct val="150000"/>
              </a:lnSpc>
            </a:pPr>
            <a:r>
              <a:rPr lang="en-US" sz="2400" dirty="0"/>
              <a:t>Roles, Claims, or Both</a:t>
            </a:r>
          </a:p>
          <a:p>
            <a:pPr algn="ctr">
              <a:lnSpc>
                <a:spcPct val="150000"/>
              </a:lnSpc>
            </a:pPr>
            <a:r>
              <a:rPr lang="en-US" sz="2400" dirty="0"/>
              <a:t>Organizational Accounts Too (Active Directory, Azure AD, Office 365)</a:t>
            </a:r>
          </a:p>
          <a:p>
            <a:pPr algn="ctr">
              <a:lnSpc>
                <a:spcPct val="150000"/>
              </a:lnSpc>
            </a:pPr>
            <a:r>
              <a:rPr lang="en-US" sz="2400" dirty="0"/>
              <a:t>Happiness</a:t>
            </a:r>
          </a:p>
        </p:txBody>
      </p:sp>
    </p:spTree>
    <p:extLst>
      <p:ext uri="{BB962C8B-B14F-4D97-AF65-F5344CB8AC3E}">
        <p14:creationId xmlns:p14="http://schemas.microsoft.com/office/powerpoint/2010/main" val="82982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Claims</a:t>
            </a:r>
          </a:p>
        </p:txBody>
      </p:sp>
      <p:sp>
        <p:nvSpPr>
          <p:cNvPr id="3" name="Content Placeholder 2"/>
          <p:cNvSpPr>
            <a:spLocks noGrp="1"/>
          </p:cNvSpPr>
          <p:nvPr>
            <p:ph idx="1"/>
          </p:nvPr>
        </p:nvSpPr>
        <p:spPr>
          <a:xfrm>
            <a:off x="752474" y="1845734"/>
            <a:ext cx="10810875" cy="4023360"/>
          </a:xfrm>
        </p:spPr>
        <p:txBody>
          <a:bodyPr>
            <a:noAutofit/>
          </a:bodyPr>
          <a:lstStyle/>
          <a:p>
            <a:pPr algn="ctr">
              <a:lnSpc>
                <a:spcPct val="150000"/>
              </a:lnSpc>
            </a:pPr>
            <a:r>
              <a:rPr lang="en-US" sz="2400" dirty="0"/>
              <a:t>Additional bits of information</a:t>
            </a:r>
          </a:p>
          <a:p>
            <a:pPr algn="ctr">
              <a:lnSpc>
                <a:spcPct val="150000"/>
              </a:lnSpc>
            </a:pPr>
            <a:r>
              <a:rPr lang="en-US" sz="2400" dirty="0"/>
              <a:t>More granular than roles</a:t>
            </a:r>
          </a:p>
          <a:p>
            <a:pPr algn="ctr">
              <a:lnSpc>
                <a:spcPct val="150000"/>
              </a:lnSpc>
            </a:pPr>
            <a:r>
              <a:rPr lang="en-US" sz="2400" dirty="0"/>
              <a:t>A </a:t>
            </a:r>
            <a:r>
              <a:rPr lang="en-US" sz="2400" dirty="0" err="1"/>
              <a:t>KeyValue</a:t>
            </a:r>
            <a:r>
              <a:rPr lang="en-US" sz="2400" dirty="0"/>
              <a:t> store that lives with the user</a:t>
            </a:r>
          </a:p>
          <a:p>
            <a:pPr algn="ctr">
              <a:lnSpc>
                <a:spcPct val="150000"/>
              </a:lnSpc>
            </a:pPr>
            <a:r>
              <a:rPr lang="en-US" sz="2400" dirty="0"/>
              <a:t>Stored in the user’s (encrypted) cookie</a:t>
            </a:r>
          </a:p>
        </p:txBody>
      </p:sp>
    </p:spTree>
    <p:extLst>
      <p:ext uri="{BB962C8B-B14F-4D97-AF65-F5344CB8AC3E}">
        <p14:creationId xmlns:p14="http://schemas.microsoft.com/office/powerpoint/2010/main" val="405767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Demonstrating</a:t>
            </a:r>
          </a:p>
        </p:txBody>
      </p:sp>
      <p:sp>
        <p:nvSpPr>
          <p:cNvPr id="3" name="Content Placeholder 2"/>
          <p:cNvSpPr>
            <a:spLocks noGrp="1"/>
          </p:cNvSpPr>
          <p:nvPr>
            <p:ph idx="1"/>
          </p:nvPr>
        </p:nvSpPr>
        <p:spPr>
          <a:xfrm>
            <a:off x="752474" y="1799553"/>
            <a:ext cx="10810875" cy="4471937"/>
          </a:xfrm>
        </p:spPr>
        <p:txBody>
          <a:bodyPr>
            <a:noAutofit/>
          </a:bodyPr>
          <a:lstStyle/>
          <a:p>
            <a:pPr algn="ctr">
              <a:lnSpc>
                <a:spcPct val="150000"/>
              </a:lnSpc>
            </a:pPr>
            <a:r>
              <a:rPr lang="en-US" sz="2400" dirty="0"/>
              <a:t>Authentication under the hood</a:t>
            </a:r>
          </a:p>
          <a:p>
            <a:pPr algn="ctr">
              <a:lnSpc>
                <a:spcPct val="150000"/>
              </a:lnSpc>
            </a:pPr>
            <a:r>
              <a:rPr lang="en-US" sz="2400" dirty="0"/>
              <a:t>Bare-bones no-password authentication</a:t>
            </a:r>
          </a:p>
          <a:p>
            <a:pPr algn="ctr">
              <a:lnSpc>
                <a:spcPct val="150000"/>
              </a:lnSpc>
            </a:pPr>
            <a:r>
              <a:rPr lang="en-US" sz="2400" dirty="0"/>
              <a:t>Adding the Identity bits</a:t>
            </a:r>
          </a:p>
          <a:p>
            <a:pPr algn="ctr">
              <a:lnSpc>
                <a:spcPct val="150000"/>
              </a:lnSpc>
            </a:pPr>
            <a:r>
              <a:rPr lang="en-US" sz="2400" dirty="0"/>
              <a:t>Managers &amp; Stores</a:t>
            </a:r>
          </a:p>
          <a:p>
            <a:pPr algn="ctr">
              <a:lnSpc>
                <a:spcPct val="150000"/>
              </a:lnSpc>
            </a:pPr>
            <a:r>
              <a:rPr lang="en-US" sz="2400" dirty="0"/>
              <a:t>Custom code for password validation</a:t>
            </a:r>
          </a:p>
        </p:txBody>
      </p:sp>
    </p:spTree>
    <p:extLst>
      <p:ext uri="{BB962C8B-B14F-4D97-AF65-F5344CB8AC3E}">
        <p14:creationId xmlns:p14="http://schemas.microsoft.com/office/powerpoint/2010/main" val="165582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20492</TotalTime>
  <Words>453</Words>
  <Application>Microsoft Office PowerPoint</Application>
  <PresentationFormat>Widescreen</PresentationFormat>
  <Paragraphs>83</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Calibri Light</vt:lpstr>
      <vt:lpstr>Consolas</vt:lpstr>
      <vt:lpstr>FontAwesome</vt:lpstr>
      <vt:lpstr>Retrospect</vt:lpstr>
      <vt:lpstr>Identity Management in  ASP.NET Core</vt:lpstr>
      <vt:lpstr>PowerPoint Presentation</vt:lpstr>
      <vt:lpstr>AspNet.Identity</vt:lpstr>
      <vt:lpstr>AspNetCore.Identity</vt:lpstr>
      <vt:lpstr>ASP.NET Membership (2005)</vt:lpstr>
      <vt:lpstr>Simple Membership (2012)</vt:lpstr>
      <vt:lpstr>AspNet.Identity</vt:lpstr>
      <vt:lpstr>Claims</vt:lpstr>
      <vt:lpstr>Demonstrating</vt:lpstr>
      <vt:lpstr>Not Covering</vt:lpstr>
      <vt:lpstr>Code Samples</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AspNet.Identity</dc:title>
  <dc:creator>Ondrej Balas</dc:creator>
  <cp:lastModifiedBy>Ondrej Balas</cp:lastModifiedBy>
  <cp:revision>232</cp:revision>
  <dcterms:created xsi:type="dcterms:W3CDTF">2014-09-29T15:14:13Z</dcterms:created>
  <dcterms:modified xsi:type="dcterms:W3CDTF">2016-08-10T19:50:32Z</dcterms:modified>
</cp:coreProperties>
</file>