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5" r:id="rId3"/>
    <p:sldId id="422" r:id="rId4"/>
    <p:sldId id="433" r:id="rId5"/>
    <p:sldId id="415" r:id="rId6"/>
    <p:sldId id="416" r:id="rId7"/>
    <p:sldId id="417" r:id="rId8"/>
    <p:sldId id="418" r:id="rId9"/>
    <p:sldId id="419" r:id="rId10"/>
    <p:sldId id="421" r:id="rId11"/>
    <p:sldId id="425" r:id="rId12"/>
    <p:sldId id="424" r:id="rId13"/>
    <p:sldId id="429" r:id="rId14"/>
    <p:sldId id="430" r:id="rId15"/>
    <p:sldId id="426" r:id="rId16"/>
    <p:sldId id="427" r:id="rId17"/>
    <p:sldId id="428" r:id="rId18"/>
    <p:sldId id="398" r:id="rId19"/>
    <p:sldId id="431" r:id="rId20"/>
    <p:sldId id="411" r:id="rId21"/>
    <p:sldId id="3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339"/>
    <a:srgbClr val="A78672"/>
    <a:srgbClr val="D8E5ED"/>
    <a:srgbClr val="D1C4B6"/>
    <a:srgbClr val="D9A77B"/>
    <a:srgbClr val="FEE599"/>
    <a:srgbClr val="0000FF"/>
    <a:srgbClr val="C5A667"/>
    <a:srgbClr val="999BFF"/>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1" autoAdjust="0"/>
    <p:restoredTop sz="85597" autoAdjust="0"/>
  </p:normalViewPr>
  <p:slideViewPr>
    <p:cSldViewPr snapToGrid="0">
      <p:cViewPr varScale="1">
        <p:scale>
          <a:sx n="98" d="100"/>
          <a:sy n="98" d="100"/>
        </p:scale>
        <p:origin x="1350" y="7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FD45C-204D-49D0-AA7B-31A6035D5E91}" type="datetimeFigureOut">
              <a:rPr lang="en-US" smtClean="0"/>
              <a:t>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E5CF5-7271-4C13-8455-0600239432B5}" type="slidenum">
              <a:rPr lang="en-US" smtClean="0"/>
              <a:t>‹#›</a:t>
            </a:fld>
            <a:endParaRPr lang="en-US"/>
          </a:p>
        </p:txBody>
      </p:sp>
    </p:spTree>
    <p:extLst>
      <p:ext uri="{BB962C8B-B14F-4D97-AF65-F5344CB8AC3E}">
        <p14:creationId xmlns:p14="http://schemas.microsoft.com/office/powerpoint/2010/main" val="261637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icons use </a:t>
            </a:r>
            <a:r>
              <a:rPr lang="en-US" dirty="0" err="1"/>
              <a:t>FontAwesome</a:t>
            </a:r>
            <a:r>
              <a:rPr lang="en-US" dirty="0"/>
              <a:t>. If they appear to be missing, try installing the font from here: http://fortawesome.github.io/Font-Awesome/</a:t>
            </a:r>
          </a:p>
          <a:p>
            <a:endParaRPr lang="en-US" dirty="0"/>
          </a:p>
          <a:p>
            <a:r>
              <a:rPr lang="en-US" dirty="0"/>
              <a:t>The</a:t>
            </a:r>
            <a:r>
              <a:rPr lang="en-US" baseline="0" dirty="0"/>
              <a:t> slides &amp; code for this presentation are </a:t>
            </a:r>
            <a:r>
              <a:rPr lang="en-US" baseline="0"/>
              <a:t>available online.</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a:t>
            </a:fld>
            <a:endParaRPr lang="en-US"/>
          </a:p>
        </p:txBody>
      </p:sp>
    </p:spTree>
    <p:extLst>
      <p:ext uri="{BB962C8B-B14F-4D97-AF65-F5344CB8AC3E}">
        <p14:creationId xmlns:p14="http://schemas.microsoft.com/office/powerpoint/2010/main" val="1836379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302 has contains no body (content), only a URL of the next page to request. The browser will then make the next request, to the login page, and get the 200 (OK) response back from the server. </a:t>
            </a:r>
            <a:r>
              <a:rPr lang="en-US" dirty="0"/>
              <a:t>At the login</a:t>
            </a:r>
            <a:r>
              <a:rPr lang="en-US" baseline="0" dirty="0"/>
              <a:t> page, the user will type in their username and password, and then hit the login (or “Meow” in this case) button. </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15</a:t>
            </a:fld>
            <a:endParaRPr lang="en-US"/>
          </a:p>
        </p:txBody>
      </p:sp>
    </p:spTree>
    <p:extLst>
      <p:ext uri="{BB962C8B-B14F-4D97-AF65-F5344CB8AC3E}">
        <p14:creationId xmlns:p14="http://schemas.microsoft.com/office/powerpoint/2010/main" val="99676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 will trigger the browser to make an HTTP POST request, with the body containing the values you entered. This Is where SSL comes in handy! The server will respond with a 302 back to the protected page, but this time with a “Set-Cookie” header.</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16</a:t>
            </a:fld>
            <a:endParaRPr lang="en-US"/>
          </a:p>
        </p:txBody>
      </p:sp>
    </p:spTree>
    <p:extLst>
      <p:ext uri="{BB962C8B-B14F-4D97-AF65-F5344CB8AC3E}">
        <p14:creationId xmlns:p14="http://schemas.microsoft.com/office/powerpoint/2010/main" val="272595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login</a:t>
            </a:r>
            <a:r>
              <a:rPr lang="en-US" baseline="0" dirty="0"/>
              <a:t> page, the user will type in their username and password, and then hit the login (or “Meow” in this case) button. That will trigger the browser to make an HTTP POST request, with the body containing the values you entered. This Is where SSL comes in handy! The server will respond with a 302 back to the protected page, but this time with a “Set-Cookie” header.</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17</a:t>
            </a:fld>
            <a:endParaRPr lang="en-US"/>
          </a:p>
        </p:txBody>
      </p:sp>
    </p:spTree>
    <p:extLst>
      <p:ext uri="{BB962C8B-B14F-4D97-AF65-F5344CB8AC3E}">
        <p14:creationId xmlns:p14="http://schemas.microsoft.com/office/powerpoint/2010/main" val="395987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18</a:t>
            </a:fld>
            <a:endParaRPr lang="en-US"/>
          </a:p>
        </p:txBody>
      </p:sp>
    </p:spTree>
    <p:extLst>
      <p:ext uri="{BB962C8B-B14F-4D97-AF65-F5344CB8AC3E}">
        <p14:creationId xmlns:p14="http://schemas.microsoft.com/office/powerpoint/2010/main" val="2378242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noticed the [Authorize] attribute on the About action of the </a:t>
            </a:r>
            <a:r>
              <a:rPr lang="en-US" dirty="0" err="1"/>
              <a:t>HomeController</a:t>
            </a:r>
            <a:r>
              <a:rPr lang="en-US" dirty="0"/>
              <a:t>. In the past, the Authorize attribute was often used in conjunction with roles, only authorizing a user to execute an action if they were in that role. But now we have something called Authorization Policies: a way to use more complex logic than just a simple "are you in this role?"</a:t>
            </a:r>
          </a:p>
        </p:txBody>
      </p:sp>
      <p:sp>
        <p:nvSpPr>
          <p:cNvPr id="4" name="Slide Number Placeholder 3"/>
          <p:cNvSpPr>
            <a:spLocks noGrp="1"/>
          </p:cNvSpPr>
          <p:nvPr>
            <p:ph type="sldNum" sz="quarter" idx="10"/>
          </p:nvPr>
        </p:nvSpPr>
        <p:spPr/>
        <p:txBody>
          <a:bodyPr/>
          <a:lstStyle/>
          <a:p>
            <a:fld id="{C16E5CF5-7271-4C13-8455-0600239432B5}" type="slidenum">
              <a:rPr lang="en-US" smtClean="0"/>
              <a:t>20</a:t>
            </a:fld>
            <a:endParaRPr lang="en-US"/>
          </a:p>
        </p:txBody>
      </p:sp>
    </p:spTree>
    <p:extLst>
      <p:ext uri="{BB962C8B-B14F-4D97-AF65-F5344CB8AC3E}">
        <p14:creationId xmlns:p14="http://schemas.microsoft.com/office/powerpoint/2010/main" val="284088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a:t>
            </a:fld>
            <a:endParaRPr lang="en-US"/>
          </a:p>
        </p:txBody>
      </p:sp>
    </p:spTree>
    <p:extLst>
      <p:ext uri="{BB962C8B-B14F-4D97-AF65-F5344CB8AC3E}">
        <p14:creationId xmlns:p14="http://schemas.microsoft.com/office/powerpoint/2010/main" val="285450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4</a:t>
            </a:fld>
            <a:endParaRPr lang="en-US"/>
          </a:p>
        </p:txBody>
      </p:sp>
    </p:spTree>
    <p:extLst>
      <p:ext uri="{BB962C8B-B14F-4D97-AF65-F5344CB8AC3E}">
        <p14:creationId xmlns:p14="http://schemas.microsoft.com/office/powerpoint/2010/main" val="167430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a:t>
            </a:r>
            <a:r>
              <a:rPr lang="en-US" baseline="0" dirty="0"/>
              <a:t> in mind that when ASP.NET Membership shipped, it pre-dated things like MVC which didn’t release until much later. So this was a solution that made sense at the time.</a:t>
            </a:r>
            <a:endParaRPr lang="en-US" dirty="0"/>
          </a:p>
          <a:p>
            <a:r>
              <a:rPr lang="en-US" dirty="0"/>
              <a:t>Really only worked with SQL server. Other relational databases (even MySQL) required custom providers, and trying to write a custom provider for a non-relational database was very difficult</a:t>
            </a:r>
          </a:p>
          <a:p>
            <a:r>
              <a:rPr lang="en-US" dirty="0"/>
              <a:t>Things like roles and passwords were a requirement of the system. This meant no compatibility with things like OAuth, Claims based authentication, etc.</a:t>
            </a:r>
          </a:p>
          <a:p>
            <a:r>
              <a:rPr lang="en-US" dirty="0"/>
              <a:t>Adding fields to users was difficult. The mechanism was user profiles, but they way they worked was weird. Because of the tight coupling with SQL and a specific database schema, additional fields were all stored in a single column, in a relatively cryptic format. Nothing as neat as JSON or even XML. This made querying or reporting on user data overly complicated. And forget about doing SQL joins to any of that.</a:t>
            </a:r>
          </a:p>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5</a:t>
            </a:fld>
            <a:endParaRPr lang="en-US"/>
          </a:p>
        </p:txBody>
      </p:sp>
    </p:spTree>
    <p:extLst>
      <p:ext uri="{BB962C8B-B14F-4D97-AF65-F5344CB8AC3E}">
        <p14:creationId xmlns:p14="http://schemas.microsoft.com/office/powerpoint/2010/main" val="246363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9</a:t>
            </a:fld>
            <a:endParaRPr lang="en-US"/>
          </a:p>
        </p:txBody>
      </p:sp>
    </p:spTree>
    <p:extLst>
      <p:ext uri="{BB962C8B-B14F-4D97-AF65-F5344CB8AC3E}">
        <p14:creationId xmlns:p14="http://schemas.microsoft.com/office/powerpoint/2010/main" val="1064917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a:t>
            </a:r>
            <a:r>
              <a:rPr lang="en-US" baseline="0" dirty="0"/>
              <a:t> all starts when you go to your browser and type in the url to your favorite website. Behind the scenes, your browser will make a request, and the website will respond with an HTTP 200 (OK). The body of the response will contain the HTML needed to construct the page in your browser.</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11</a:t>
            </a:fld>
            <a:endParaRPr lang="en-US"/>
          </a:p>
        </p:txBody>
      </p:sp>
    </p:spTree>
    <p:extLst>
      <p:ext uri="{BB962C8B-B14F-4D97-AF65-F5344CB8AC3E}">
        <p14:creationId xmlns:p14="http://schemas.microsoft.com/office/powerpoint/2010/main" val="3989136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then click on a link that takes you to a protected part of the website. You can think of</a:t>
            </a:r>
            <a:r>
              <a:rPr lang="en-US" baseline="0" dirty="0"/>
              <a:t> this as being an Action with an [Authorize] attribute surrounding it. The server will examine the request and determine if it’s an authenticated request. Using cookie authentication, it is looking for a specific cookie that should contain some kind of token that it can correlate to a user and validate. Since this request has no cookie, authentication fails, and the server responds with a 302 (redirect) to the login page.</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12</a:t>
            </a:fld>
            <a:endParaRPr lang="en-US"/>
          </a:p>
        </p:txBody>
      </p:sp>
    </p:spTree>
    <p:extLst>
      <p:ext uri="{BB962C8B-B14F-4D97-AF65-F5344CB8AC3E}">
        <p14:creationId xmlns:p14="http://schemas.microsoft.com/office/powerpoint/2010/main" val="349935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then click on a link that takes you to a protected part of the website. You can think of</a:t>
            </a:r>
            <a:r>
              <a:rPr lang="en-US" baseline="0" dirty="0"/>
              <a:t> this as being an Action with an [Authorize] attribute surrounding it. The server will examine the request and determine if it’s an authenticated request. Using cookie authentication, it is looking for a specific cookie that should contain some kind of token that it can correlate to a user and validate. Since this request has no cookie, authentication fails, and the server responds with a 302 (redirect) to the login page.</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13</a:t>
            </a:fld>
            <a:endParaRPr lang="en-US"/>
          </a:p>
        </p:txBody>
      </p:sp>
    </p:spTree>
    <p:extLst>
      <p:ext uri="{BB962C8B-B14F-4D97-AF65-F5344CB8AC3E}">
        <p14:creationId xmlns:p14="http://schemas.microsoft.com/office/powerpoint/2010/main" val="3113043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then click on a link that takes you to a protected part of the website. You can think of</a:t>
            </a:r>
            <a:r>
              <a:rPr lang="en-US" baseline="0" dirty="0"/>
              <a:t> this as being an Action with an [Authorize] attribute surrounding it. The server will examine the request and determine if it’s an authenticated request. Using cookie authentication, it is looking for a specific cookie that should contain some kind of token that it can correlate to a user and validate. Since this request has no cookie, authentication fails, and the server responds with a 302 (redirect) to the login page.</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14</a:t>
            </a:fld>
            <a:endParaRPr lang="en-US"/>
          </a:p>
        </p:txBody>
      </p:sp>
    </p:spTree>
    <p:extLst>
      <p:ext uri="{BB962C8B-B14F-4D97-AF65-F5344CB8AC3E}">
        <p14:creationId xmlns:p14="http://schemas.microsoft.com/office/powerpoint/2010/main" val="340733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1/14/2017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1/14/2017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6.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6.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png"/><Relationship Id="rId5" Type="http://schemas.openxmlformats.org/officeDocument/2006/relationships/image" Target="../media/image6.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9.png"/><Relationship Id="rId5" Type="http://schemas.openxmlformats.org/officeDocument/2006/relationships/image" Target="../media/image6.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7200" dirty="0"/>
              <a:t>Identity Management</a:t>
            </a:r>
            <a:br>
              <a:rPr lang="en-US" sz="7200" dirty="0"/>
            </a:br>
            <a:r>
              <a:rPr lang="en-US" sz="6000" dirty="0"/>
              <a:t>in </a:t>
            </a:r>
            <a:br>
              <a:rPr lang="en-US" sz="6600" dirty="0"/>
            </a:br>
            <a:r>
              <a:rPr lang="en-US" sz="7200" dirty="0"/>
              <a:t>ASP.NET Core</a:t>
            </a:r>
            <a:endParaRPr lang="en-US" sz="4400" dirty="0"/>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@ondrejbalas </a:t>
            </a:r>
            <a:r>
              <a:rPr lang="en-US" dirty="0">
                <a:latin typeface="FontAwesome" pitchFamily="2" charset="0"/>
              </a:rPr>
              <a:t></a:t>
            </a:r>
            <a:br>
              <a:rPr lang="en-US" dirty="0"/>
            </a:b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Tree>
    <p:extLst>
      <p:ext uri="{BB962C8B-B14F-4D97-AF65-F5344CB8AC3E}">
        <p14:creationId xmlns:p14="http://schemas.microsoft.com/office/powerpoint/2010/main" val="230531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 Covering</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err="1"/>
              <a:t>WebForms</a:t>
            </a:r>
            <a:endParaRPr lang="en-US" sz="2400" dirty="0"/>
          </a:p>
          <a:p>
            <a:pPr algn="ctr">
              <a:lnSpc>
                <a:spcPct val="150000"/>
              </a:lnSpc>
            </a:pPr>
            <a:r>
              <a:rPr lang="en-US" sz="2400" dirty="0" err="1"/>
              <a:t>EntityFramework</a:t>
            </a:r>
            <a:endParaRPr lang="en-US" sz="2400" dirty="0"/>
          </a:p>
        </p:txBody>
      </p:sp>
    </p:spTree>
    <p:extLst>
      <p:ext uri="{BB962C8B-B14F-4D97-AF65-F5344CB8AC3E}">
        <p14:creationId xmlns:p14="http://schemas.microsoft.com/office/powerpoint/2010/main" val="249708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3093"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261884"/>
          </a:xfrm>
          <a:prstGeom prst="rect">
            <a:avLst/>
          </a:prstGeom>
          <a:noFill/>
        </p:spPr>
        <p:txBody>
          <a:bodyPr wrap="square" rtlCol="0">
            <a:spAutoFit/>
          </a:bodyPr>
          <a:lstStyle/>
          <a:p>
            <a:pPr algn="ctr"/>
            <a:r>
              <a:rPr lang="en-US" sz="4000" b="1" dirty="0"/>
              <a:t>Response</a:t>
            </a:r>
          </a:p>
          <a:p>
            <a:pPr algn="ctr"/>
            <a:r>
              <a:rPr lang="en-US" sz="3600" dirty="0"/>
              <a:t>HTTP 200 (OK)</a:t>
            </a:r>
          </a:p>
        </p:txBody>
      </p:sp>
      <p:pic>
        <p:nvPicPr>
          <p:cNvPr id="14" name="Picture 13"/>
          <p:cNvPicPr>
            <a:picLocks noChangeAspect="1"/>
          </p:cNvPicPr>
          <p:nvPr/>
        </p:nvPicPr>
        <p:blipFill>
          <a:blip r:embed="rId6"/>
          <a:stretch>
            <a:fillRect/>
          </a:stretch>
        </p:blipFill>
        <p:spPr>
          <a:xfrm>
            <a:off x="1281543" y="1413127"/>
            <a:ext cx="3857625" cy="3819525"/>
          </a:xfrm>
          <a:prstGeom prst="rect">
            <a:avLst/>
          </a:prstGeom>
        </p:spPr>
      </p:pic>
      <p:pic>
        <p:nvPicPr>
          <p:cNvPr id="2" name="Picture 1"/>
          <p:cNvPicPr>
            <a:picLocks noChangeAspect="1"/>
          </p:cNvPicPr>
          <p:nvPr/>
        </p:nvPicPr>
        <p:blipFill>
          <a:blip r:embed="rId7"/>
          <a:stretch>
            <a:fillRect/>
          </a:stretch>
        </p:blipFill>
        <p:spPr>
          <a:xfrm>
            <a:off x="1281542" y="1413126"/>
            <a:ext cx="3857625" cy="3819525"/>
          </a:xfrm>
          <a:prstGeom prst="rect">
            <a:avLst/>
          </a:prstGeom>
        </p:spPr>
      </p:pic>
    </p:spTree>
    <p:extLst>
      <p:ext uri="{BB962C8B-B14F-4D97-AF65-F5344CB8AC3E}">
        <p14:creationId xmlns:p14="http://schemas.microsoft.com/office/powerpoint/2010/main" val="108536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extLst>
              <p:ext uri="{D42A27DB-BD31-4B8C-83A1-F6EECF244321}">
                <p14:modId xmlns:p14="http://schemas.microsoft.com/office/powerpoint/2010/main" val="2318117395"/>
              </p:ext>
            </p:extLst>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2070"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pic>
        <p:nvPicPr>
          <p:cNvPr id="22" name="Picture 21"/>
          <p:cNvPicPr>
            <a:picLocks noChangeAspect="1"/>
          </p:cNvPicPr>
          <p:nvPr/>
        </p:nvPicPr>
        <p:blipFill>
          <a:blip r:embed="rId6"/>
          <a:stretch>
            <a:fillRect/>
          </a:stretch>
        </p:blipFill>
        <p:spPr>
          <a:xfrm>
            <a:off x="1281542" y="1413126"/>
            <a:ext cx="3857625" cy="3819525"/>
          </a:xfrm>
          <a:prstGeom prst="rect">
            <a:avLst/>
          </a:prstGeom>
        </p:spPr>
      </p:pic>
    </p:spTree>
    <p:extLst>
      <p:ext uri="{BB962C8B-B14F-4D97-AF65-F5344CB8AC3E}">
        <p14:creationId xmlns:p14="http://schemas.microsoft.com/office/powerpoint/2010/main" val="338142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stretch>
            <a:fillRect/>
          </a:stretch>
        </p:blipFill>
        <p:spPr>
          <a:xfrm>
            <a:off x="1281542" y="1413126"/>
            <a:ext cx="3857625" cy="3819525"/>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616386377"/>
              </p:ext>
            </p:extLst>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7186" name="Image" r:id="rId5" imgW="1993320" imgH="2298240" progId="Photoshop.Image.16">
                  <p:embed/>
                </p:oleObj>
              </mc:Choice>
              <mc:Fallback>
                <p:oleObj name="Image" r:id="rId5" imgW="1993320" imgH="2298240" progId="Photoshop.Image.16">
                  <p:embed/>
                  <p:pic>
                    <p:nvPicPr>
                      <p:cNvPr id="23" name="Object 22"/>
                      <p:cNvPicPr/>
                      <p:nvPr/>
                    </p:nvPicPr>
                    <p:blipFill>
                      <a:blip r:embed="rId6"/>
                      <a:stretch>
                        <a:fillRect/>
                      </a:stretch>
                    </p:blipFill>
                    <p:spPr>
                      <a:xfrm>
                        <a:off x="8698283" y="1781952"/>
                        <a:ext cx="2673230" cy="3081877"/>
                      </a:xfrm>
                      <a:prstGeom prst="rect">
                        <a:avLst/>
                      </a:prstGeom>
                    </p:spPr>
                  </p:pic>
                </p:oleObj>
              </mc:Fallback>
            </mc:AlternateContent>
          </a:graphicData>
        </a:graphic>
      </p:graphicFrame>
      <p:cxnSp>
        <p:nvCxnSpPr>
          <p:cNvPr id="12" name="Straight Arrow Connector 11"/>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sp>
        <p:nvSpPr>
          <p:cNvPr id="2" name="Rectangle 1"/>
          <p:cNvSpPr/>
          <p:nvPr/>
        </p:nvSpPr>
        <p:spPr>
          <a:xfrm>
            <a:off x="602901" y="683288"/>
            <a:ext cx="11374733" cy="5576835"/>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87922" y="1355184"/>
            <a:ext cx="10464981" cy="3385542"/>
          </a:xfrm>
          <a:prstGeom prst="rect">
            <a:avLst/>
          </a:prstGeom>
        </p:spPr>
        <p:txBody>
          <a:bodyPr wrap="square">
            <a:spAutoFit/>
          </a:bodyPr>
          <a:lstStyle/>
          <a:p>
            <a:pPr>
              <a:lnSpc>
                <a:spcPct val="107000"/>
              </a:lnSpc>
            </a:pP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4000" b="1" dirty="0">
                <a:solidFill>
                  <a:srgbClr val="2B91AF"/>
                </a:solidFill>
                <a:latin typeface="Consolas" panose="020B0609020204030204" pitchFamily="49" charset="0"/>
                <a:ea typeface="Calibri" panose="020F0502020204030204" pitchFamily="34" charset="0"/>
                <a:cs typeface="Consolas" panose="020B0609020204030204" pitchFamily="49" charset="0"/>
              </a:rPr>
              <a:t>Authorize</a:t>
            </a: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40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40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IActionResult</a:t>
            </a: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40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ProtectedPage</a:t>
            </a: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4000" b="1"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4786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1281542" y="1413126"/>
            <a:ext cx="3857625" cy="3819525"/>
          </a:xfrm>
          <a:prstGeom prst="rect">
            <a:avLst/>
          </a:prstGeom>
        </p:spPr>
      </p:pic>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8210" name="Image" r:id="rId5" imgW="1993320" imgH="2298240" progId="Photoshop.Image.16">
                  <p:embed/>
                </p:oleObj>
              </mc:Choice>
              <mc:Fallback>
                <p:oleObj name="Image" r:id="rId5" imgW="1993320" imgH="2298240" progId="Photoshop.Image.16">
                  <p:embed/>
                  <p:pic>
                    <p:nvPicPr>
                      <p:cNvPr id="23" name="Object 22"/>
                      <p:cNvPicPr/>
                      <p:nvPr/>
                    </p:nvPicPr>
                    <p:blipFill>
                      <a:blip r:embed="rId6"/>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815882"/>
          </a:xfrm>
          <a:prstGeom prst="rect">
            <a:avLst/>
          </a:prstGeom>
          <a:noFill/>
        </p:spPr>
        <p:txBody>
          <a:bodyPr wrap="square" rtlCol="0">
            <a:spAutoFit/>
          </a:bodyPr>
          <a:lstStyle/>
          <a:p>
            <a:pPr algn="ctr"/>
            <a:r>
              <a:rPr lang="en-US" sz="4000" b="1" dirty="0"/>
              <a:t>Response</a:t>
            </a:r>
          </a:p>
          <a:p>
            <a:pPr algn="ctr"/>
            <a:r>
              <a:rPr lang="en-US" sz="3600" dirty="0"/>
              <a:t>HTTP 302 (redirect) </a:t>
            </a:r>
            <a:br>
              <a:rPr lang="en-US" sz="3600" dirty="0"/>
            </a:br>
            <a:r>
              <a:rPr lang="en-US" sz="3600" dirty="0"/>
              <a:t>to login page</a:t>
            </a:r>
          </a:p>
        </p:txBody>
      </p:sp>
    </p:spTree>
    <p:extLst>
      <p:ext uri="{BB962C8B-B14F-4D97-AF65-F5344CB8AC3E}">
        <p14:creationId xmlns:p14="http://schemas.microsoft.com/office/powerpoint/2010/main" val="224593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4118"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261884"/>
          </a:xfrm>
          <a:prstGeom prst="rect">
            <a:avLst/>
          </a:prstGeom>
          <a:noFill/>
        </p:spPr>
        <p:txBody>
          <a:bodyPr wrap="square" rtlCol="0">
            <a:spAutoFit/>
          </a:bodyPr>
          <a:lstStyle/>
          <a:p>
            <a:pPr algn="ctr"/>
            <a:r>
              <a:rPr lang="en-US" sz="4000" b="1" dirty="0"/>
              <a:t>Response</a:t>
            </a:r>
          </a:p>
          <a:p>
            <a:pPr algn="ctr"/>
            <a:r>
              <a:rPr lang="en-US" sz="3600" dirty="0"/>
              <a:t>HTTP 200 (OK)</a:t>
            </a:r>
          </a:p>
        </p:txBody>
      </p:sp>
      <p:pic>
        <p:nvPicPr>
          <p:cNvPr id="11" name="Picture 10"/>
          <p:cNvPicPr>
            <a:picLocks noChangeAspect="1"/>
          </p:cNvPicPr>
          <p:nvPr/>
        </p:nvPicPr>
        <p:blipFill>
          <a:blip r:embed="rId6"/>
          <a:stretch>
            <a:fillRect/>
          </a:stretch>
        </p:blipFill>
        <p:spPr>
          <a:xfrm>
            <a:off x="1281542" y="1413126"/>
            <a:ext cx="3857625" cy="3819525"/>
          </a:xfrm>
          <a:prstGeom prst="rect">
            <a:avLst/>
          </a:prstGeom>
        </p:spPr>
      </p:pic>
      <p:pic>
        <p:nvPicPr>
          <p:cNvPr id="2" name="Picture 1"/>
          <p:cNvPicPr>
            <a:picLocks noChangeAspect="1"/>
          </p:cNvPicPr>
          <p:nvPr/>
        </p:nvPicPr>
        <p:blipFill>
          <a:blip r:embed="rId7"/>
          <a:stretch>
            <a:fillRect/>
          </a:stretch>
        </p:blipFill>
        <p:spPr>
          <a:xfrm>
            <a:off x="1281541" y="1413127"/>
            <a:ext cx="3857625" cy="3819525"/>
          </a:xfrm>
          <a:prstGeom prst="rect">
            <a:avLst/>
          </a:prstGeom>
        </p:spPr>
      </p:pic>
    </p:spTree>
    <p:extLst>
      <p:ext uri="{BB962C8B-B14F-4D97-AF65-F5344CB8AC3E}">
        <p14:creationId xmlns:p14="http://schemas.microsoft.com/office/powerpoint/2010/main" val="252974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5140"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sp>
        <p:nvSpPr>
          <p:cNvPr id="6" name="TextBox 5"/>
          <p:cNvSpPr txBox="1"/>
          <p:nvPr/>
        </p:nvSpPr>
        <p:spPr>
          <a:xfrm>
            <a:off x="4526844" y="336418"/>
            <a:ext cx="5320022" cy="707886"/>
          </a:xfrm>
          <a:prstGeom prst="rect">
            <a:avLst/>
          </a:prstGeom>
          <a:noFill/>
        </p:spPr>
        <p:txBody>
          <a:bodyPr wrap="square" rtlCol="0">
            <a:spAutoFit/>
          </a:bodyPr>
          <a:lstStyle/>
          <a:p>
            <a:pPr algn="ctr"/>
            <a:r>
              <a:rPr lang="en-US" sz="4000" b="1" dirty="0">
                <a:solidFill>
                  <a:schemeClr val="tx1">
                    <a:lumMod val="65000"/>
                    <a:lumOff val="35000"/>
                  </a:schemeClr>
                </a:solidFill>
                <a:latin typeface="Consolas" panose="020B0609020204030204" pitchFamily="49" charset="0"/>
              </a:rPr>
              <a:t>user=</a:t>
            </a:r>
            <a:r>
              <a:rPr lang="en-US" sz="4000" b="1" dirty="0" err="1">
                <a:solidFill>
                  <a:schemeClr val="tx1">
                    <a:lumMod val="65000"/>
                    <a:lumOff val="35000"/>
                  </a:schemeClr>
                </a:solidFill>
                <a:latin typeface="Consolas" panose="020B0609020204030204" pitchFamily="49" charset="0"/>
              </a:rPr>
              <a:t>cat&amp;pw</a:t>
            </a:r>
            <a:r>
              <a:rPr lang="en-US" sz="4000" b="1" dirty="0">
                <a:solidFill>
                  <a:schemeClr val="tx1">
                    <a:lumMod val="65000"/>
                    <a:lumOff val="35000"/>
                  </a:schemeClr>
                </a:solidFill>
                <a:latin typeface="Consolas" panose="020B0609020204030204" pitchFamily="49" charset="0"/>
              </a:rPr>
              <a:t>=meow</a:t>
            </a:r>
          </a:p>
        </p:txBody>
      </p:sp>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815882"/>
          </a:xfrm>
          <a:prstGeom prst="rect">
            <a:avLst/>
          </a:prstGeom>
          <a:noFill/>
        </p:spPr>
        <p:txBody>
          <a:bodyPr wrap="square" rtlCol="0">
            <a:spAutoFit/>
          </a:bodyPr>
          <a:lstStyle/>
          <a:p>
            <a:pPr algn="ctr"/>
            <a:r>
              <a:rPr lang="en-US" sz="4000" b="1" dirty="0"/>
              <a:t>Response</a:t>
            </a:r>
          </a:p>
          <a:p>
            <a:pPr algn="ctr"/>
            <a:r>
              <a:rPr lang="en-US" sz="3600" dirty="0"/>
              <a:t>HTTP 302 (redirect)</a:t>
            </a:r>
          </a:p>
          <a:p>
            <a:pPr algn="ctr"/>
            <a:r>
              <a:rPr lang="en-US" sz="3600" dirty="0"/>
              <a:t>to protected page</a:t>
            </a:r>
          </a:p>
        </p:txBody>
      </p:sp>
      <p:pic>
        <p:nvPicPr>
          <p:cNvPr id="2" name="Picture 1"/>
          <p:cNvPicPr>
            <a:picLocks noChangeAspect="1"/>
          </p:cNvPicPr>
          <p:nvPr/>
        </p:nvPicPr>
        <p:blipFill>
          <a:blip r:embed="rId6"/>
          <a:stretch>
            <a:fillRect/>
          </a:stretch>
        </p:blipFill>
        <p:spPr>
          <a:xfrm>
            <a:off x="1281541" y="1413127"/>
            <a:ext cx="3857625" cy="3819525"/>
          </a:xfrm>
          <a:prstGeom prst="rect">
            <a:avLst/>
          </a:prstGeom>
        </p:spPr>
      </p:pic>
      <p:sp>
        <p:nvSpPr>
          <p:cNvPr id="11" name="TextBox 10"/>
          <p:cNvSpPr txBox="1"/>
          <p:nvPr/>
        </p:nvSpPr>
        <p:spPr>
          <a:xfrm>
            <a:off x="5432750" y="1430825"/>
            <a:ext cx="3265533" cy="707886"/>
          </a:xfrm>
          <a:prstGeom prst="rect">
            <a:avLst/>
          </a:prstGeom>
          <a:noFill/>
        </p:spPr>
        <p:txBody>
          <a:bodyPr wrap="square" rtlCol="0">
            <a:spAutoFit/>
          </a:bodyPr>
          <a:lstStyle/>
          <a:p>
            <a:pPr algn="ctr"/>
            <a:r>
              <a:rPr lang="en-US" sz="4000" b="1" dirty="0"/>
              <a:t>POST Request</a:t>
            </a:r>
          </a:p>
        </p:txBody>
      </p:sp>
      <p:sp>
        <p:nvSpPr>
          <p:cNvPr id="12" name="TextBox 11"/>
          <p:cNvSpPr txBox="1"/>
          <p:nvPr/>
        </p:nvSpPr>
        <p:spPr>
          <a:xfrm>
            <a:off x="100483" y="6123930"/>
            <a:ext cx="11937442" cy="707886"/>
          </a:xfrm>
          <a:prstGeom prst="rect">
            <a:avLst/>
          </a:prstGeom>
          <a:noFill/>
        </p:spPr>
        <p:txBody>
          <a:bodyPr wrap="square" rtlCol="0">
            <a:spAutoFit/>
          </a:bodyPr>
          <a:lstStyle/>
          <a:p>
            <a:pPr algn="ctr"/>
            <a:r>
              <a:rPr lang="en-US" sz="4000" b="1" dirty="0">
                <a:solidFill>
                  <a:schemeClr val="tx1">
                    <a:lumMod val="65000"/>
                    <a:lumOff val="35000"/>
                  </a:schemeClr>
                </a:solidFill>
                <a:latin typeface="Consolas" panose="020B0609020204030204" pitchFamily="49" charset="0"/>
              </a:rPr>
              <a:t>Set-Cookie: login=</a:t>
            </a:r>
            <a:r>
              <a:rPr lang="en-US" sz="4000" b="1" dirty="0" err="1">
                <a:solidFill>
                  <a:schemeClr val="tx1">
                    <a:lumMod val="65000"/>
                    <a:lumOff val="35000"/>
                  </a:schemeClr>
                </a:solidFill>
                <a:latin typeface="Consolas" panose="020B0609020204030204" pitchFamily="49" charset="0"/>
              </a:rPr>
              <a:t>somelongtoken</a:t>
            </a:r>
            <a:r>
              <a:rPr lang="en-US" sz="4000" b="1" dirty="0">
                <a:solidFill>
                  <a:schemeClr val="tx1">
                    <a:lumMod val="65000"/>
                    <a:lumOff val="35000"/>
                  </a:schemeClr>
                </a:solidFill>
                <a:latin typeface="Consolas" panose="020B0609020204030204" pitchFamily="49" charset="0"/>
              </a:rPr>
              <a:t>; path=/</a:t>
            </a:r>
          </a:p>
        </p:txBody>
      </p:sp>
    </p:spTree>
    <p:extLst>
      <p:ext uri="{BB962C8B-B14F-4D97-AF65-F5344CB8AC3E}">
        <p14:creationId xmlns:p14="http://schemas.microsoft.com/office/powerpoint/2010/main" val="285054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6163"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261884"/>
          </a:xfrm>
          <a:prstGeom prst="rect">
            <a:avLst/>
          </a:prstGeom>
          <a:noFill/>
        </p:spPr>
        <p:txBody>
          <a:bodyPr wrap="square" rtlCol="0">
            <a:spAutoFit/>
          </a:bodyPr>
          <a:lstStyle/>
          <a:p>
            <a:pPr algn="ctr"/>
            <a:r>
              <a:rPr lang="en-US" sz="4000" b="1" dirty="0"/>
              <a:t>Response</a:t>
            </a:r>
          </a:p>
          <a:p>
            <a:pPr algn="ctr"/>
            <a:r>
              <a:rPr lang="en-US" sz="3600" dirty="0"/>
              <a:t>HTTP 200 (OK)</a:t>
            </a:r>
          </a:p>
        </p:txBody>
      </p:sp>
      <p:pic>
        <p:nvPicPr>
          <p:cNvPr id="2" name="Picture 1"/>
          <p:cNvPicPr>
            <a:picLocks noChangeAspect="1"/>
          </p:cNvPicPr>
          <p:nvPr/>
        </p:nvPicPr>
        <p:blipFill>
          <a:blip r:embed="rId6"/>
          <a:stretch>
            <a:fillRect/>
          </a:stretch>
        </p:blipFill>
        <p:spPr>
          <a:xfrm>
            <a:off x="1281541" y="1413127"/>
            <a:ext cx="3857625" cy="3819525"/>
          </a:xfrm>
          <a:prstGeom prst="rect">
            <a:avLst/>
          </a:prstGeom>
        </p:spPr>
      </p:pic>
      <p:sp>
        <p:nvSpPr>
          <p:cNvPr id="11" name="TextBox 10"/>
          <p:cNvSpPr txBox="1"/>
          <p:nvPr/>
        </p:nvSpPr>
        <p:spPr>
          <a:xfrm>
            <a:off x="5432750" y="1430825"/>
            <a:ext cx="2233703" cy="707886"/>
          </a:xfrm>
          <a:prstGeom prst="rect">
            <a:avLst/>
          </a:prstGeom>
          <a:noFill/>
        </p:spPr>
        <p:txBody>
          <a:bodyPr wrap="square" rtlCol="0">
            <a:spAutoFit/>
          </a:bodyPr>
          <a:lstStyle/>
          <a:p>
            <a:pPr algn="ctr"/>
            <a:r>
              <a:rPr lang="en-US" sz="4000" b="1" dirty="0"/>
              <a:t>Request</a:t>
            </a:r>
          </a:p>
        </p:txBody>
      </p:sp>
      <p:sp>
        <p:nvSpPr>
          <p:cNvPr id="12" name="TextBox 11"/>
          <p:cNvSpPr txBox="1"/>
          <p:nvPr/>
        </p:nvSpPr>
        <p:spPr>
          <a:xfrm>
            <a:off x="254558" y="-7249"/>
            <a:ext cx="11937442" cy="707886"/>
          </a:xfrm>
          <a:prstGeom prst="rect">
            <a:avLst/>
          </a:prstGeom>
          <a:noFill/>
        </p:spPr>
        <p:txBody>
          <a:bodyPr wrap="square" rtlCol="0">
            <a:spAutoFit/>
          </a:bodyPr>
          <a:lstStyle/>
          <a:p>
            <a:pPr algn="ctr"/>
            <a:r>
              <a:rPr lang="en-US" sz="4000" b="1" dirty="0">
                <a:solidFill>
                  <a:schemeClr val="tx1">
                    <a:lumMod val="65000"/>
                    <a:lumOff val="35000"/>
                  </a:schemeClr>
                </a:solidFill>
                <a:latin typeface="Consolas" panose="020B0609020204030204" pitchFamily="49" charset="0"/>
              </a:rPr>
              <a:t>Cookie: login=</a:t>
            </a:r>
            <a:r>
              <a:rPr lang="en-US" sz="4000" b="1" dirty="0" err="1">
                <a:solidFill>
                  <a:schemeClr val="tx1">
                    <a:lumMod val="65000"/>
                    <a:lumOff val="35000"/>
                  </a:schemeClr>
                </a:solidFill>
                <a:latin typeface="Consolas" panose="020B0609020204030204" pitchFamily="49" charset="0"/>
              </a:rPr>
              <a:t>somelongtoken</a:t>
            </a:r>
            <a:endParaRPr lang="en-US" sz="4000" b="1" dirty="0">
              <a:solidFill>
                <a:schemeClr val="tx1">
                  <a:lumMod val="65000"/>
                  <a:lumOff val="35000"/>
                </a:schemeClr>
              </a:solidFill>
              <a:latin typeface="Consolas" panose="020B0609020204030204" pitchFamily="49" charset="0"/>
            </a:endParaRPr>
          </a:p>
        </p:txBody>
      </p:sp>
      <p:pic>
        <p:nvPicPr>
          <p:cNvPr id="3" name="Picture 2"/>
          <p:cNvPicPr>
            <a:picLocks noChangeAspect="1"/>
          </p:cNvPicPr>
          <p:nvPr/>
        </p:nvPicPr>
        <p:blipFill>
          <a:blip r:embed="rId7"/>
          <a:stretch>
            <a:fillRect/>
          </a:stretch>
        </p:blipFill>
        <p:spPr>
          <a:xfrm>
            <a:off x="1281540" y="1430825"/>
            <a:ext cx="3857625" cy="3819525"/>
          </a:xfrm>
          <a:prstGeom prst="rect">
            <a:avLst/>
          </a:prstGeom>
        </p:spPr>
      </p:pic>
    </p:spTree>
    <p:extLst>
      <p:ext uri="{BB962C8B-B14F-4D97-AF65-F5344CB8AC3E}">
        <p14:creationId xmlns:p14="http://schemas.microsoft.com/office/powerpoint/2010/main" val="153490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Samples</a:t>
            </a:r>
          </a:p>
        </p:txBody>
      </p:sp>
      <p:sp>
        <p:nvSpPr>
          <p:cNvPr id="3" name="Content Placeholder 2"/>
          <p:cNvSpPr>
            <a:spLocks noGrp="1"/>
          </p:cNvSpPr>
          <p:nvPr>
            <p:ph idx="1"/>
          </p:nvPr>
        </p:nvSpPr>
        <p:spPr/>
        <p:txBody>
          <a:bodyPr>
            <a:normAutofit/>
          </a:bodyPr>
          <a:lstStyle/>
          <a:p>
            <a:r>
              <a:rPr lang="en-US" sz="2400" dirty="0"/>
              <a:t>All code samples are created in </a:t>
            </a:r>
            <a:r>
              <a:rPr lang="en-US" sz="2400" b="1" dirty="0">
                <a:solidFill>
                  <a:srgbClr val="0000FF"/>
                </a:solidFill>
              </a:rPr>
              <a:t>Visual Studio 2015 Update 3</a:t>
            </a:r>
            <a:r>
              <a:rPr lang="en-US" sz="2400" dirty="0"/>
              <a:t>.</a:t>
            </a:r>
          </a:p>
          <a:p>
            <a:r>
              <a:rPr lang="en-US" sz="2400" dirty="0"/>
              <a:t>The project template is the </a:t>
            </a:r>
            <a:r>
              <a:rPr lang="en-US" sz="2400" b="1" dirty="0">
                <a:solidFill>
                  <a:srgbClr val="0000FF"/>
                </a:solidFill>
              </a:rPr>
              <a:t>ASP.NET Core Web Application (.NET Framework)</a:t>
            </a:r>
            <a:r>
              <a:rPr lang="en-US" sz="2400" dirty="0"/>
              <a:t> under </a:t>
            </a:r>
            <a:r>
              <a:rPr lang="en-US" sz="2400" b="1" dirty="0">
                <a:solidFill>
                  <a:srgbClr val="0000FF"/>
                </a:solidFill>
              </a:rPr>
              <a:t>.NET Framework 4.6.2</a:t>
            </a:r>
            <a:r>
              <a:rPr lang="en-US" sz="2400" dirty="0"/>
              <a:t>, and using the </a:t>
            </a:r>
            <a:r>
              <a:rPr lang="en-US" sz="2400" b="1" dirty="0">
                <a:solidFill>
                  <a:srgbClr val="0000FF"/>
                </a:solidFill>
              </a:rPr>
              <a:t>MVC</a:t>
            </a:r>
            <a:r>
              <a:rPr lang="en-US" sz="2400" dirty="0"/>
              <a:t> template with </a:t>
            </a:r>
            <a:r>
              <a:rPr lang="en-US" sz="2400" b="1" dirty="0">
                <a:solidFill>
                  <a:srgbClr val="0000FF"/>
                </a:solidFill>
              </a:rPr>
              <a:t>No Authentication</a:t>
            </a:r>
            <a:r>
              <a:rPr lang="en-US" sz="2400" dirty="0"/>
              <a:t>.</a:t>
            </a:r>
          </a:p>
          <a:p>
            <a:r>
              <a:rPr lang="en-US" sz="2400" dirty="0"/>
              <a:t>I chose to use </a:t>
            </a:r>
            <a:r>
              <a:rPr lang="en-US" sz="2400" b="1" dirty="0">
                <a:solidFill>
                  <a:srgbClr val="0000FF"/>
                </a:solidFill>
              </a:rPr>
              <a:t>No Authentication</a:t>
            </a:r>
            <a:r>
              <a:rPr lang="en-US" sz="2400" dirty="0"/>
              <a:t> because the templates including authentication are coupled with EF, including some implementations sitting in the </a:t>
            </a:r>
            <a:r>
              <a:rPr lang="en-US" sz="2400" dirty="0" err="1"/>
              <a:t>Microsoft.AspNetCore.Identity.EntityFrameworkCore</a:t>
            </a:r>
            <a:r>
              <a:rPr lang="en-US" sz="2400" dirty="0"/>
              <a:t> namespace. This muddies the waters and makes it difficult to see the separation between Identity and the data layer.</a:t>
            </a:r>
          </a:p>
          <a:p>
            <a:r>
              <a:rPr lang="en-US" sz="2400" dirty="0"/>
              <a:t>Let’s code!</a:t>
            </a:r>
          </a:p>
          <a:p>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406278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488050" y="858983"/>
            <a:ext cx="3209729" cy="4990540"/>
          </a:xfrm>
          <a:prstGeom prst="rect">
            <a:avLst/>
          </a:prstGeom>
          <a:solidFill>
            <a:srgbClr val="D9A77B"/>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a:solidFill>
                  <a:srgbClr val="4D4339"/>
                </a:solidFill>
              </a:rPr>
              <a:t>Managers</a:t>
            </a:r>
          </a:p>
        </p:txBody>
      </p:sp>
      <p:sp>
        <p:nvSpPr>
          <p:cNvPr id="7" name="Rectangle 6"/>
          <p:cNvSpPr/>
          <p:nvPr/>
        </p:nvSpPr>
        <p:spPr>
          <a:xfrm>
            <a:off x="1694261" y="1818625"/>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UserManager</a:t>
            </a:r>
            <a:endParaRPr lang="en-US" sz="2800" b="1" dirty="0">
              <a:solidFill>
                <a:schemeClr val="tx1"/>
              </a:solidFill>
            </a:endParaRPr>
          </a:p>
        </p:txBody>
      </p:sp>
      <p:sp>
        <p:nvSpPr>
          <p:cNvPr id="8" name="Rectangle 7"/>
          <p:cNvSpPr/>
          <p:nvPr/>
        </p:nvSpPr>
        <p:spPr>
          <a:xfrm>
            <a:off x="1706609" y="3124036"/>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RoleManager</a:t>
            </a:r>
            <a:endParaRPr lang="en-US" sz="2800" b="1" dirty="0">
              <a:solidFill>
                <a:schemeClr val="tx1"/>
              </a:solidFill>
            </a:endParaRPr>
          </a:p>
        </p:txBody>
      </p:sp>
      <p:sp>
        <p:nvSpPr>
          <p:cNvPr id="9" name="Rectangle 8"/>
          <p:cNvSpPr/>
          <p:nvPr/>
        </p:nvSpPr>
        <p:spPr>
          <a:xfrm>
            <a:off x="1706609" y="4429447"/>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SignInManager</a:t>
            </a:r>
            <a:endParaRPr lang="en-US" sz="2800" b="1" dirty="0">
              <a:solidFill>
                <a:schemeClr val="tx1"/>
              </a:solidFill>
            </a:endParaRPr>
          </a:p>
        </p:txBody>
      </p:sp>
      <p:cxnSp>
        <p:nvCxnSpPr>
          <p:cNvPr id="11" name="Straight Arrow Connector 10"/>
          <p:cNvCxnSpPr/>
          <p:nvPr/>
        </p:nvCxnSpPr>
        <p:spPr>
          <a:xfrm>
            <a:off x="-4525" y="2365817"/>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25" y="3687212"/>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708" y="4987866"/>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19404" y="858983"/>
            <a:ext cx="3209729" cy="4990540"/>
          </a:xfrm>
          <a:prstGeom prst="rect">
            <a:avLst/>
          </a:prstGeom>
          <a:solidFill>
            <a:srgbClr val="D9A77B"/>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a:solidFill>
                  <a:srgbClr val="4D4339"/>
                </a:solidFill>
              </a:rPr>
              <a:t>Stores</a:t>
            </a:r>
          </a:p>
        </p:txBody>
      </p:sp>
      <p:pic>
        <p:nvPicPr>
          <p:cNvPr id="16" name="Picture 15"/>
          <p:cNvPicPr>
            <a:picLocks noChangeAspect="1"/>
          </p:cNvPicPr>
          <p:nvPr/>
        </p:nvPicPr>
        <p:blipFill>
          <a:blip r:embed="rId2"/>
          <a:stretch>
            <a:fillRect/>
          </a:stretch>
        </p:blipFill>
        <p:spPr>
          <a:xfrm>
            <a:off x="10067634" y="2269053"/>
            <a:ext cx="2057027" cy="2057873"/>
          </a:xfrm>
          <a:prstGeom prst="rect">
            <a:avLst/>
          </a:prstGeom>
        </p:spPr>
      </p:pic>
      <p:sp>
        <p:nvSpPr>
          <p:cNvPr id="17" name="Rectangle 16"/>
          <p:cNvSpPr/>
          <p:nvPr/>
        </p:nvSpPr>
        <p:spPr>
          <a:xfrm>
            <a:off x="6037961" y="1564202"/>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IUserStore</a:t>
            </a:r>
            <a:endParaRPr lang="en-US" sz="2000" b="1" dirty="0">
              <a:solidFill>
                <a:schemeClr val="tx1"/>
              </a:solidFill>
            </a:endParaRPr>
          </a:p>
        </p:txBody>
      </p:sp>
      <p:sp>
        <p:nvSpPr>
          <p:cNvPr id="18" name="Rectangle 17"/>
          <p:cNvSpPr/>
          <p:nvPr/>
        </p:nvSpPr>
        <p:spPr>
          <a:xfrm>
            <a:off x="6037960" y="2269053"/>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IUserLoginStore</a:t>
            </a:r>
            <a:endParaRPr lang="en-US" sz="2000" b="1" dirty="0">
              <a:solidFill>
                <a:schemeClr val="tx1"/>
              </a:solidFill>
            </a:endParaRPr>
          </a:p>
        </p:txBody>
      </p:sp>
      <p:sp>
        <p:nvSpPr>
          <p:cNvPr id="19" name="Rectangle 18"/>
          <p:cNvSpPr/>
          <p:nvPr/>
        </p:nvSpPr>
        <p:spPr>
          <a:xfrm>
            <a:off x="6037959" y="2973904"/>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IUserClaimStore</a:t>
            </a:r>
            <a:endParaRPr lang="en-US" sz="2000" b="1" dirty="0">
              <a:solidFill>
                <a:schemeClr val="tx1"/>
              </a:solidFill>
            </a:endParaRPr>
          </a:p>
        </p:txBody>
      </p:sp>
      <p:sp>
        <p:nvSpPr>
          <p:cNvPr id="20" name="Rectangle 19"/>
          <p:cNvSpPr/>
          <p:nvPr/>
        </p:nvSpPr>
        <p:spPr>
          <a:xfrm>
            <a:off x="6037958" y="3676103"/>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IUserRoleStore</a:t>
            </a:r>
            <a:endParaRPr lang="en-US" sz="2000" b="1" dirty="0">
              <a:solidFill>
                <a:schemeClr val="tx1"/>
              </a:solidFill>
            </a:endParaRPr>
          </a:p>
        </p:txBody>
      </p:sp>
      <p:sp>
        <p:nvSpPr>
          <p:cNvPr id="21" name="Rectangle 20"/>
          <p:cNvSpPr/>
          <p:nvPr/>
        </p:nvSpPr>
        <p:spPr>
          <a:xfrm>
            <a:off x="6037957" y="4378302"/>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IRoleStore</a:t>
            </a:r>
            <a:endParaRPr lang="en-US" sz="2000" b="1" dirty="0">
              <a:solidFill>
                <a:schemeClr val="tx1"/>
              </a:solidFill>
            </a:endParaRPr>
          </a:p>
        </p:txBody>
      </p:sp>
      <p:sp>
        <p:nvSpPr>
          <p:cNvPr id="22" name="Rectangle 21"/>
          <p:cNvSpPr/>
          <p:nvPr/>
        </p:nvSpPr>
        <p:spPr>
          <a:xfrm>
            <a:off x="6037957" y="5080501"/>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IUserPasswordStore</a:t>
            </a:r>
            <a:endParaRPr lang="en-US" sz="2000" b="1" dirty="0">
              <a:solidFill>
                <a:schemeClr val="tx1"/>
              </a:solidFill>
            </a:endParaRPr>
          </a:p>
        </p:txBody>
      </p:sp>
      <p:cxnSp>
        <p:nvCxnSpPr>
          <p:cNvPr id="26" name="Straight Arrow Connector 25"/>
          <p:cNvCxnSpPr>
            <a:stCxn id="6" idx="3"/>
            <a:endCxn id="14" idx="1"/>
          </p:cNvCxnSpPr>
          <p:nvPr/>
        </p:nvCxnSpPr>
        <p:spPr>
          <a:xfrm>
            <a:off x="4697779" y="3354253"/>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029133" y="3312363"/>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9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973" y="218949"/>
            <a:ext cx="10639605" cy="1403169"/>
          </a:xfrm>
        </p:spPr>
        <p:txBody>
          <a:bodyPr numCol="1">
            <a:normAutofit/>
          </a:bodyPr>
          <a:lstStyle/>
          <a:p>
            <a:r>
              <a:rPr lang="en-US" sz="8000" dirty="0"/>
              <a:t>Ondrej  balas</a:t>
            </a:r>
            <a:endParaRPr lang="en-US" sz="5400" dirty="0"/>
          </a:p>
        </p:txBody>
      </p:sp>
      <p:pic>
        <p:nvPicPr>
          <p:cNvPr id="6" name="Picture 3" descr="J:\UTD\Logo\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527" y="4388693"/>
            <a:ext cx="2667000" cy="2000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nullquest.com/img/obal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5975" y="1187827"/>
            <a:ext cx="2814365" cy="281436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imradney.com/wp-content/uploads/2014/06/1780-mvp_horizontal_fullcolor-550x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0662" y="4834443"/>
            <a:ext cx="2889678" cy="1166379"/>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1293091" y="1627292"/>
            <a:ext cx="7825509" cy="2374900"/>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latin typeface="FontAwesome" pitchFamily="50" charset="0"/>
              </a:rPr>
              <a:t></a:t>
            </a:r>
            <a:r>
              <a:rPr lang="en-US" cap="none" dirty="0"/>
              <a:t> </a:t>
            </a:r>
            <a:r>
              <a:rPr lang="en-US" b="1" cap="none" dirty="0"/>
              <a:t>Microsoft MVP in Visual Studio</a:t>
            </a:r>
          </a:p>
          <a:p>
            <a:r>
              <a:rPr lang="en-US" cap="none" dirty="0">
                <a:latin typeface="FontAwesome" pitchFamily="50" charset="0"/>
              </a:rPr>
              <a:t></a:t>
            </a:r>
            <a:r>
              <a:rPr lang="en-US" cap="none" dirty="0"/>
              <a:t> </a:t>
            </a:r>
            <a:r>
              <a:rPr lang="en-US" b="1" cap="none" dirty="0"/>
              <a:t>Writer for Visual Studio Magazine</a:t>
            </a:r>
          </a:p>
          <a:p>
            <a:r>
              <a:rPr lang="en-US" dirty="0">
                <a:latin typeface="FontAwesome" pitchFamily="50" charset="0"/>
              </a:rPr>
              <a:t></a:t>
            </a:r>
            <a:r>
              <a:rPr lang="en-US" cap="none" dirty="0"/>
              <a:t> </a:t>
            </a:r>
            <a:r>
              <a:rPr lang="en-US" b="1" cap="none" dirty="0"/>
              <a:t>Owner of UseTech Design</a:t>
            </a:r>
          </a:p>
          <a:p>
            <a:r>
              <a:rPr lang="en-US" dirty="0">
                <a:latin typeface="FontAwesome" pitchFamily="50" charset="0"/>
              </a:rPr>
              <a:t></a:t>
            </a:r>
            <a:r>
              <a:rPr lang="en-US" dirty="0"/>
              <a:t> </a:t>
            </a:r>
            <a:r>
              <a:rPr lang="en-US" b="1" cap="none" dirty="0"/>
              <a:t>Building software that drives business</a:t>
            </a:r>
            <a:endParaRPr lang="en-US" sz="1800" b="1" dirty="0"/>
          </a:p>
        </p:txBody>
      </p:sp>
      <p:sp>
        <p:nvSpPr>
          <p:cNvPr id="15" name="Subtitle 2"/>
          <p:cNvSpPr txBox="1">
            <a:spLocks/>
          </p:cNvSpPr>
          <p:nvPr/>
        </p:nvSpPr>
        <p:spPr>
          <a:xfrm>
            <a:off x="4135264" y="4951122"/>
            <a:ext cx="3917661" cy="1144878"/>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50000"/>
              </a:lnSpc>
            </a:pPr>
            <a:r>
              <a:rPr lang="en-US" sz="2000" dirty="0">
                <a:latin typeface="FontAwesome" pitchFamily="2" charset="0"/>
              </a:rPr>
              <a:t></a:t>
            </a:r>
            <a:r>
              <a:rPr lang="en-US" dirty="0">
                <a:latin typeface="FontAwesome" pitchFamily="2" charset="0"/>
              </a:rPr>
              <a:t> </a:t>
            </a:r>
            <a:r>
              <a:rPr lang="en-US" sz="1800" dirty="0"/>
              <a:t>www.ondrejbalas.com</a:t>
            </a:r>
          </a:p>
          <a:p>
            <a:pPr>
              <a:lnSpc>
                <a:spcPct val="50000"/>
              </a:lnSpc>
            </a:pPr>
            <a:r>
              <a:rPr lang="en-US" sz="2000" dirty="0">
                <a:latin typeface="FontAwesome" pitchFamily="2" charset="0"/>
              </a:rPr>
              <a:t></a:t>
            </a:r>
            <a:r>
              <a:rPr lang="en-US" dirty="0">
                <a:latin typeface="FontAwesome" pitchFamily="2" charset="0"/>
              </a:rPr>
              <a:t> </a:t>
            </a:r>
            <a:r>
              <a:rPr lang="en-US" sz="1800" dirty="0"/>
              <a:t>Ondrej@ondrejbalas.com</a:t>
            </a:r>
          </a:p>
          <a:p>
            <a:pPr>
              <a:lnSpc>
                <a:spcPct val="50000"/>
              </a:lnSpc>
            </a:pPr>
            <a:r>
              <a:rPr lang="en-US" sz="1800" dirty="0">
                <a:latin typeface="FontAwesome" pitchFamily="50" charset="0"/>
              </a:rPr>
              <a:t></a:t>
            </a:r>
            <a:r>
              <a:rPr lang="en-US" sz="1800" dirty="0"/>
              <a:t> @ondrejbalas</a:t>
            </a:r>
          </a:p>
          <a:p>
            <a:pPr>
              <a:lnSpc>
                <a:spcPct val="50000"/>
              </a:lnSpc>
            </a:pPr>
            <a:endParaRPr lang="en-US" sz="1800" dirty="0"/>
          </a:p>
        </p:txBody>
      </p:sp>
    </p:spTree>
    <p:extLst>
      <p:ext uri="{BB962C8B-B14F-4D97-AF65-F5344CB8AC3E}">
        <p14:creationId xmlns:p14="http://schemas.microsoft.com/office/powerpoint/2010/main" val="64385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4667250" y="1713117"/>
            <a:ext cx="7176197"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onsolas" panose="020B0609020204030204" pitchFamily="49" charset="0"/>
              </a:rPr>
              <a:t>[Authorize(Policy=“</a:t>
            </a:r>
            <a:r>
              <a:rPr lang="en-US" sz="2800" b="1" dirty="0" err="1">
                <a:solidFill>
                  <a:schemeClr val="tx1"/>
                </a:solidFill>
                <a:latin typeface="Consolas" panose="020B0609020204030204" pitchFamily="49" charset="0"/>
              </a:rPr>
              <a:t>MemberSection</a:t>
            </a:r>
            <a:r>
              <a:rPr lang="en-US" sz="2800" b="1" dirty="0">
                <a:solidFill>
                  <a:schemeClr val="tx1"/>
                </a:solidFill>
                <a:latin typeface="Consolas" panose="020B0609020204030204" pitchFamily="49" charset="0"/>
              </a:rPr>
              <a:t>”)]</a:t>
            </a:r>
            <a:endParaRPr lang="en-US" sz="2800" b="1" dirty="0">
              <a:solidFill>
                <a:schemeClr val="tx1"/>
              </a:solidFill>
            </a:endParaRPr>
          </a:p>
        </p:txBody>
      </p:sp>
      <p:sp>
        <p:nvSpPr>
          <p:cNvPr id="8" name="Rectangle 7"/>
          <p:cNvSpPr/>
          <p:nvPr/>
        </p:nvSpPr>
        <p:spPr>
          <a:xfrm>
            <a:off x="4667250" y="3149427"/>
            <a:ext cx="7176197" cy="889672"/>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SomeRequirement</a:t>
            </a:r>
            <a:r>
              <a:rPr lang="en-US" sz="2800" b="1" dirty="0">
                <a:solidFill>
                  <a:schemeClr val="tx1"/>
                </a:solidFill>
                <a:latin typeface="Consolas" panose="020B0609020204030204" pitchFamily="49" charset="0"/>
              </a:rPr>
              <a:t> </a:t>
            </a:r>
            <a:br>
              <a:rPr lang="en-US" sz="2800" b="1" dirty="0">
                <a:solidFill>
                  <a:schemeClr val="tx1"/>
                </a:solidFill>
                <a:latin typeface="Consolas" panose="020B0609020204030204" pitchFamily="49" charset="0"/>
              </a:rPr>
            </a:br>
            <a:r>
              <a:rPr lang="en-US" sz="2400" b="1" dirty="0">
                <a:solidFill>
                  <a:schemeClr val="tx1"/>
                </a:solidFill>
                <a:latin typeface="Consolas" panose="020B0609020204030204" pitchFamily="49" charset="0"/>
              </a:rPr>
              <a:t>: </a:t>
            </a:r>
            <a:r>
              <a:rPr lang="en-US" sz="2400" b="1" dirty="0" err="1">
                <a:solidFill>
                  <a:schemeClr val="tx1"/>
                </a:solidFill>
                <a:latin typeface="Consolas" panose="020B0609020204030204" pitchFamily="49" charset="0"/>
              </a:rPr>
              <a:t>IAuthorizationRequirement</a:t>
            </a:r>
            <a:endParaRPr lang="en-US" sz="2400" b="1" dirty="0">
              <a:solidFill>
                <a:schemeClr val="tx1"/>
              </a:solidFill>
            </a:endParaRPr>
          </a:p>
        </p:txBody>
      </p:sp>
      <p:cxnSp>
        <p:nvCxnSpPr>
          <p:cNvPr id="26" name="Straight Arrow Connector 25"/>
          <p:cNvCxnSpPr/>
          <p:nvPr/>
        </p:nvCxnSpPr>
        <p:spPr>
          <a:xfrm>
            <a:off x="3379074" y="4052744"/>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52233" y="2246399"/>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667250" y="5301489"/>
            <a:ext cx="7176197"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services.AddAuthorization</a:t>
            </a:r>
            <a:r>
              <a:rPr lang="en-US" sz="2800" b="1" dirty="0">
                <a:solidFill>
                  <a:schemeClr val="tx1"/>
                </a:solidFill>
                <a:latin typeface="Consolas" panose="020B0609020204030204" pitchFamily="49" charset="0"/>
              </a:rPr>
              <a:t>(…)</a:t>
            </a:r>
            <a:endParaRPr lang="en-US" sz="2800" b="1" dirty="0">
              <a:solidFill>
                <a:schemeClr val="tx1"/>
              </a:solidFill>
            </a:endParaRPr>
          </a:p>
        </p:txBody>
      </p:sp>
      <p:sp>
        <p:nvSpPr>
          <p:cNvPr id="2" name="TextBox 1"/>
          <p:cNvSpPr txBox="1"/>
          <p:nvPr/>
        </p:nvSpPr>
        <p:spPr>
          <a:xfrm>
            <a:off x="244758" y="1579767"/>
            <a:ext cx="2914083" cy="1569660"/>
          </a:xfrm>
          <a:prstGeom prst="rect">
            <a:avLst/>
          </a:prstGeom>
          <a:noFill/>
        </p:spPr>
        <p:txBody>
          <a:bodyPr wrap="square" rtlCol="0">
            <a:spAutoFit/>
          </a:bodyPr>
          <a:lstStyle/>
          <a:p>
            <a:r>
              <a:rPr lang="en-US" sz="3200" dirty="0"/>
              <a:t>…are used on controllers and actions</a:t>
            </a:r>
          </a:p>
        </p:txBody>
      </p:sp>
      <p:sp>
        <p:nvSpPr>
          <p:cNvPr id="24" name="TextBox 23"/>
          <p:cNvSpPr txBox="1"/>
          <p:nvPr/>
        </p:nvSpPr>
        <p:spPr>
          <a:xfrm>
            <a:off x="188174" y="5290836"/>
            <a:ext cx="2914083" cy="1077218"/>
          </a:xfrm>
          <a:prstGeom prst="rect">
            <a:avLst/>
          </a:prstGeom>
          <a:noFill/>
        </p:spPr>
        <p:txBody>
          <a:bodyPr wrap="square" rtlCol="0">
            <a:spAutoFit/>
          </a:bodyPr>
          <a:lstStyle/>
          <a:p>
            <a:r>
              <a:rPr lang="en-US" sz="3200" dirty="0"/>
              <a:t>…and are wired up in </a:t>
            </a:r>
            <a:r>
              <a:rPr lang="en-US" sz="3200" dirty="0" err="1"/>
              <a:t>Startup.cs</a:t>
            </a:r>
            <a:endParaRPr lang="en-US" sz="3200" dirty="0"/>
          </a:p>
        </p:txBody>
      </p:sp>
      <p:sp>
        <p:nvSpPr>
          <p:cNvPr id="25" name="TextBox 24"/>
          <p:cNvSpPr txBox="1"/>
          <p:nvPr/>
        </p:nvSpPr>
        <p:spPr>
          <a:xfrm>
            <a:off x="244757" y="3312970"/>
            <a:ext cx="2857500" cy="1569660"/>
          </a:xfrm>
          <a:prstGeom prst="rect">
            <a:avLst/>
          </a:prstGeom>
          <a:noFill/>
        </p:spPr>
        <p:txBody>
          <a:bodyPr wrap="square" rtlCol="0">
            <a:spAutoFit/>
          </a:bodyPr>
          <a:lstStyle/>
          <a:p>
            <a:r>
              <a:rPr lang="en-US" sz="3200" dirty="0"/>
              <a:t>…have requirements and handlers</a:t>
            </a:r>
          </a:p>
        </p:txBody>
      </p:sp>
      <p:cxnSp>
        <p:nvCxnSpPr>
          <p:cNvPr id="27" name="Straight Arrow Connector 26"/>
          <p:cNvCxnSpPr/>
          <p:nvPr/>
        </p:nvCxnSpPr>
        <p:spPr>
          <a:xfrm>
            <a:off x="3352231" y="5834771"/>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1097280" y="381853"/>
            <a:ext cx="10058400" cy="103437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Authorization Policies…</a:t>
            </a:r>
          </a:p>
        </p:txBody>
      </p:sp>
      <p:sp>
        <p:nvSpPr>
          <p:cNvPr id="30" name="Rectangle 29"/>
          <p:cNvSpPr/>
          <p:nvPr/>
        </p:nvSpPr>
        <p:spPr>
          <a:xfrm>
            <a:off x="4667250" y="4042261"/>
            <a:ext cx="7176197" cy="840370"/>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AnotherHandler</a:t>
            </a:r>
            <a:r>
              <a:rPr lang="en-US" sz="2800" b="1" dirty="0">
                <a:solidFill>
                  <a:schemeClr val="tx1"/>
                </a:solidFill>
                <a:latin typeface="Consolas" panose="020B0609020204030204" pitchFamily="49" charset="0"/>
              </a:rPr>
              <a:t> </a:t>
            </a:r>
            <a:br>
              <a:rPr lang="en-US" sz="2800" b="1" dirty="0">
                <a:solidFill>
                  <a:schemeClr val="tx1"/>
                </a:solidFill>
                <a:latin typeface="Consolas" panose="020B0609020204030204" pitchFamily="49" charset="0"/>
              </a:rPr>
            </a:br>
            <a:r>
              <a:rPr lang="en-US" sz="2400" b="1" dirty="0">
                <a:solidFill>
                  <a:schemeClr val="tx1"/>
                </a:solidFill>
                <a:latin typeface="Consolas" panose="020B0609020204030204" pitchFamily="49" charset="0"/>
              </a:rPr>
              <a:t>: </a:t>
            </a:r>
            <a:r>
              <a:rPr lang="en-US" sz="2400" b="1" dirty="0" err="1">
                <a:solidFill>
                  <a:schemeClr val="tx1"/>
                </a:solidFill>
                <a:latin typeface="Consolas" panose="020B0609020204030204" pitchFamily="49" charset="0"/>
              </a:rPr>
              <a:t>AuthorizationHandler</a:t>
            </a:r>
            <a:r>
              <a:rPr lang="en-US" sz="2400" b="1" dirty="0">
                <a:solidFill>
                  <a:schemeClr val="tx1"/>
                </a:solidFill>
                <a:latin typeface="Consolas" panose="020B0609020204030204" pitchFamily="49" charset="0"/>
              </a:rPr>
              <a:t>&lt;</a:t>
            </a:r>
            <a:r>
              <a:rPr lang="en-US" sz="2400" b="1" dirty="0" err="1">
                <a:solidFill>
                  <a:schemeClr val="tx1"/>
                </a:solidFill>
                <a:latin typeface="Consolas" panose="020B0609020204030204" pitchFamily="49" charset="0"/>
              </a:rPr>
              <a:t>SomeRequirement</a:t>
            </a:r>
            <a:r>
              <a:rPr lang="en-US" sz="2400" b="1" dirty="0">
                <a:solidFill>
                  <a:schemeClr val="tx1"/>
                </a:solidFill>
                <a:latin typeface="Consolas" panose="020B0609020204030204" pitchFamily="49" charset="0"/>
              </a:rPr>
              <a:t>&gt;</a:t>
            </a:r>
            <a:endParaRPr lang="en-US" sz="2400" b="1" dirty="0">
              <a:solidFill>
                <a:schemeClr val="tx1"/>
              </a:solidFill>
            </a:endParaRPr>
          </a:p>
        </p:txBody>
      </p:sp>
    </p:spTree>
    <p:extLst>
      <p:ext uri="{BB962C8B-B14F-4D97-AF65-F5344CB8AC3E}">
        <p14:creationId xmlns:p14="http://schemas.microsoft.com/office/powerpoint/2010/main" val="8375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24" grpId="0"/>
      <p:bldP spid="25" grpId="0"/>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635127"/>
            <a:ext cx="10058400" cy="1069848"/>
          </a:xfrm>
        </p:spPr>
        <p:txBody>
          <a:bodyPr anchor="t">
            <a:normAutofit/>
          </a:bodyPr>
          <a:lstStyle/>
          <a:p>
            <a:pPr algn="ctr"/>
            <a:r>
              <a:rPr lang="en-US" sz="7200" dirty="0"/>
              <a:t>Thanks!</a:t>
            </a:r>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
        <p:nvSpPr>
          <p:cNvPr id="5" name="Subtitle 2"/>
          <p:cNvSpPr txBox="1">
            <a:spLocks/>
          </p:cNvSpPr>
          <p:nvPr/>
        </p:nvSpPr>
        <p:spPr>
          <a:xfrm>
            <a:off x="2279650" y="2163271"/>
            <a:ext cx="8323580" cy="1903904"/>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4400" b="1" dirty="0">
                <a:latin typeface="FontAwesome" pitchFamily="2" charset="0"/>
              </a:rPr>
              <a:t> </a:t>
            </a:r>
            <a:r>
              <a:rPr lang="en-US" sz="4400" b="1" dirty="0"/>
              <a:t>@ondrejbalas</a:t>
            </a:r>
            <a:br>
              <a:rPr lang="en-US" sz="4400" b="1" dirty="0"/>
            </a:br>
            <a:endParaRPr lang="en-US" sz="1800" b="1" dirty="0">
              <a:latin typeface="FontAwesome" pitchFamily="2" charset="0"/>
            </a:endParaRPr>
          </a:p>
          <a:p>
            <a:r>
              <a:rPr lang="en-US" sz="4400" b="1" dirty="0">
                <a:latin typeface="FontAwesome" pitchFamily="2" charset="0"/>
              </a:rPr>
              <a:t> </a:t>
            </a:r>
            <a:r>
              <a:rPr lang="en-US" sz="4400" b="1" dirty="0"/>
              <a:t>github.com/ondrejbalas</a:t>
            </a:r>
          </a:p>
        </p:txBody>
      </p:sp>
    </p:spTree>
    <p:extLst>
      <p:ext uri="{BB962C8B-B14F-4D97-AF65-F5344CB8AC3E}">
        <p14:creationId xmlns:p14="http://schemas.microsoft.com/office/powerpoint/2010/main" val="13761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AspNetCore.Identity</a:t>
            </a:r>
            <a:endParaRPr lang="en-US" dirty="0"/>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br>
              <a:rPr lang="en-US" sz="200" dirty="0"/>
            </a:br>
            <a:r>
              <a:rPr lang="en-US" sz="2400" dirty="0"/>
              <a:t>Access Control (Authentication &amp; Authorization)</a:t>
            </a:r>
          </a:p>
          <a:p>
            <a:pPr algn="ctr">
              <a:lnSpc>
                <a:spcPct val="150000"/>
              </a:lnSpc>
            </a:pPr>
            <a:r>
              <a:rPr lang="en-US" sz="2400" dirty="0"/>
              <a:t>First released as NuGet packages, compatible with .NET 4.5 and higher</a:t>
            </a:r>
          </a:p>
          <a:p>
            <a:pPr marL="0" indent="0" algn="ctr">
              <a:lnSpc>
                <a:spcPct val="150000"/>
              </a:lnSpc>
              <a:buNone/>
            </a:pPr>
            <a:r>
              <a:rPr lang="en-US" sz="2400" strike="sngStrike" dirty="0"/>
              <a:t>MVC 6</a:t>
            </a:r>
            <a:r>
              <a:rPr lang="en-US" sz="2400" dirty="0"/>
              <a:t> </a:t>
            </a:r>
            <a:r>
              <a:rPr lang="en-US" sz="2400" b="1" dirty="0"/>
              <a:t>ASP.NET Core MVC 1.0</a:t>
            </a:r>
            <a:r>
              <a:rPr lang="en-US" sz="2400" dirty="0"/>
              <a:t> templates use </a:t>
            </a:r>
            <a:r>
              <a:rPr lang="en-US" sz="2400" strike="sngStrike" dirty="0"/>
              <a:t>Identity 3</a:t>
            </a:r>
            <a:r>
              <a:rPr lang="en-US" sz="2400" dirty="0"/>
              <a:t> </a:t>
            </a:r>
            <a:r>
              <a:rPr lang="en-US" sz="2400" b="1" dirty="0"/>
              <a:t>ASP.NET Core Identity 1.0</a:t>
            </a:r>
          </a:p>
        </p:txBody>
      </p:sp>
    </p:spTree>
    <p:extLst>
      <p:ext uri="{BB962C8B-B14F-4D97-AF65-F5344CB8AC3E}">
        <p14:creationId xmlns:p14="http://schemas.microsoft.com/office/powerpoint/2010/main" val="381197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80870" y="4028118"/>
            <a:ext cx="7380374" cy="2543936"/>
          </a:xfrm>
          <a:prstGeom prst="rect">
            <a:avLst/>
          </a:prstGeom>
        </p:spPr>
      </p:pic>
      <p:pic>
        <p:nvPicPr>
          <p:cNvPr id="10" name="Picture 9"/>
          <p:cNvPicPr>
            <a:picLocks noChangeAspect="1"/>
          </p:cNvPicPr>
          <p:nvPr/>
        </p:nvPicPr>
        <p:blipFill>
          <a:blip r:embed="rId4"/>
          <a:stretch>
            <a:fillRect/>
          </a:stretch>
        </p:blipFill>
        <p:spPr>
          <a:xfrm>
            <a:off x="180870" y="286208"/>
            <a:ext cx="7683534" cy="3142222"/>
          </a:xfrm>
          <a:prstGeom prst="rect">
            <a:avLst/>
          </a:prstGeom>
        </p:spPr>
      </p:pic>
      <p:sp>
        <p:nvSpPr>
          <p:cNvPr id="3" name="TextBox 2"/>
          <p:cNvSpPr txBox="1"/>
          <p:nvPr/>
        </p:nvSpPr>
        <p:spPr>
          <a:xfrm>
            <a:off x="8135710" y="1075173"/>
            <a:ext cx="3379701" cy="1384995"/>
          </a:xfrm>
          <a:prstGeom prst="rect">
            <a:avLst/>
          </a:prstGeom>
          <a:noFill/>
        </p:spPr>
        <p:txBody>
          <a:bodyPr wrap="square" rtlCol="0">
            <a:spAutoFit/>
          </a:bodyPr>
          <a:lstStyle/>
          <a:p>
            <a:pPr algn="ctr"/>
            <a:r>
              <a:rPr lang="en-US" sz="2800" dirty="0">
                <a:solidFill>
                  <a:srgbClr val="C00000"/>
                </a:solidFill>
              </a:rPr>
              <a:t>Use this when you ARE NOT </a:t>
            </a:r>
          </a:p>
          <a:p>
            <a:pPr algn="ctr"/>
            <a:r>
              <a:rPr lang="en-US" sz="2800" dirty="0">
                <a:solidFill>
                  <a:srgbClr val="C00000"/>
                </a:solidFill>
              </a:rPr>
              <a:t>using ASP.NET Core</a:t>
            </a:r>
          </a:p>
        </p:txBody>
      </p:sp>
      <p:sp>
        <p:nvSpPr>
          <p:cNvPr id="14" name="TextBox 13"/>
          <p:cNvSpPr txBox="1"/>
          <p:nvPr/>
        </p:nvSpPr>
        <p:spPr>
          <a:xfrm>
            <a:off x="8135710" y="4583723"/>
            <a:ext cx="3379701" cy="1384995"/>
          </a:xfrm>
          <a:prstGeom prst="rect">
            <a:avLst/>
          </a:prstGeom>
          <a:noFill/>
        </p:spPr>
        <p:txBody>
          <a:bodyPr wrap="square" rtlCol="0">
            <a:spAutoFit/>
          </a:bodyPr>
          <a:lstStyle/>
          <a:p>
            <a:pPr algn="ctr"/>
            <a:r>
              <a:rPr lang="en-US" sz="2800" dirty="0">
                <a:solidFill>
                  <a:schemeClr val="accent5">
                    <a:lumMod val="50000"/>
                  </a:schemeClr>
                </a:solidFill>
              </a:rPr>
              <a:t>Use this when you ARE </a:t>
            </a:r>
          </a:p>
          <a:p>
            <a:pPr algn="ctr"/>
            <a:r>
              <a:rPr lang="en-US" sz="2800" dirty="0">
                <a:solidFill>
                  <a:schemeClr val="accent5">
                    <a:lumMod val="50000"/>
                  </a:schemeClr>
                </a:solidFill>
              </a:rPr>
              <a:t>using ASP.NET Core</a:t>
            </a:r>
          </a:p>
        </p:txBody>
      </p:sp>
      <p:sp>
        <p:nvSpPr>
          <p:cNvPr id="4" name="Rectangle 3"/>
          <p:cNvSpPr/>
          <p:nvPr/>
        </p:nvSpPr>
        <p:spPr>
          <a:xfrm>
            <a:off x="-130629" y="3516923"/>
            <a:ext cx="12449908" cy="341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00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 Membership (2005)</a:t>
            </a:r>
          </a:p>
        </p:txBody>
      </p:sp>
      <p:sp>
        <p:nvSpPr>
          <p:cNvPr id="3" name="Content Placeholder 2"/>
          <p:cNvSpPr>
            <a:spLocks noGrp="1"/>
          </p:cNvSpPr>
          <p:nvPr>
            <p:ph idx="1"/>
          </p:nvPr>
        </p:nvSpPr>
        <p:spPr>
          <a:xfrm>
            <a:off x="628073" y="1845734"/>
            <a:ext cx="11175999" cy="4023360"/>
          </a:xfrm>
        </p:spPr>
        <p:txBody>
          <a:bodyPr>
            <a:noAutofit/>
          </a:bodyPr>
          <a:lstStyle/>
          <a:p>
            <a:pPr algn="ctr">
              <a:lnSpc>
                <a:spcPct val="150000"/>
              </a:lnSpc>
            </a:pPr>
            <a:br>
              <a:rPr lang="en-US" sz="200" dirty="0"/>
            </a:br>
            <a:r>
              <a:rPr lang="en-US" sz="2400" dirty="0"/>
              <a:t>Tightly coupled to SQL Server (with a specific schema)</a:t>
            </a:r>
          </a:p>
          <a:p>
            <a:pPr algn="ctr">
              <a:lnSpc>
                <a:spcPct val="150000"/>
              </a:lnSpc>
            </a:pPr>
            <a:r>
              <a:rPr lang="en-US" sz="2400" dirty="0"/>
              <a:t>Even other relational databases like MySQL required a complicated custom provider</a:t>
            </a:r>
          </a:p>
          <a:p>
            <a:pPr algn="ctr">
              <a:lnSpc>
                <a:spcPct val="150000"/>
              </a:lnSpc>
            </a:pPr>
            <a:r>
              <a:rPr lang="en-US" sz="2400" dirty="0"/>
              <a:t>Roles and passwords were required</a:t>
            </a:r>
          </a:p>
          <a:p>
            <a:pPr algn="ctr">
              <a:lnSpc>
                <a:spcPct val="150000"/>
              </a:lnSpc>
            </a:pPr>
            <a:r>
              <a:rPr lang="en-US" sz="2400" dirty="0"/>
              <a:t>Custom user profile fields were a PAIN!</a:t>
            </a:r>
          </a:p>
        </p:txBody>
      </p:sp>
    </p:spTree>
    <p:extLst>
      <p:ext uri="{BB962C8B-B14F-4D97-AF65-F5344CB8AC3E}">
        <p14:creationId xmlns:p14="http://schemas.microsoft.com/office/powerpoint/2010/main" val="232687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Simple Membership (2012)</a:t>
            </a:r>
          </a:p>
        </p:txBody>
      </p:sp>
      <p:sp>
        <p:nvSpPr>
          <p:cNvPr id="3" name="Content Placeholder 2"/>
          <p:cNvSpPr>
            <a:spLocks noGrp="1"/>
          </p:cNvSpPr>
          <p:nvPr>
            <p:ph idx="1"/>
          </p:nvPr>
        </p:nvSpPr>
        <p:spPr>
          <a:xfrm>
            <a:off x="752474" y="1744135"/>
            <a:ext cx="10810875" cy="4592009"/>
          </a:xfrm>
        </p:spPr>
        <p:txBody>
          <a:bodyPr>
            <a:noAutofit/>
          </a:bodyPr>
          <a:lstStyle/>
          <a:p>
            <a:pPr algn="ctr">
              <a:lnSpc>
                <a:spcPct val="150000"/>
              </a:lnSpc>
            </a:pPr>
            <a:br>
              <a:rPr lang="en-US" sz="200" dirty="0"/>
            </a:br>
            <a:r>
              <a:rPr lang="en-US" sz="2400" dirty="0"/>
              <a:t>Supports a custom database schema</a:t>
            </a:r>
          </a:p>
          <a:p>
            <a:pPr algn="ctr">
              <a:lnSpc>
                <a:spcPct val="150000"/>
              </a:lnSpc>
            </a:pPr>
            <a:r>
              <a:rPr lang="en-US" sz="2400" dirty="0"/>
              <a:t>You can choose the ID and username columns</a:t>
            </a:r>
          </a:p>
          <a:p>
            <a:pPr algn="ctr">
              <a:lnSpc>
                <a:spcPct val="150000"/>
              </a:lnSpc>
            </a:pPr>
            <a:r>
              <a:rPr lang="en-US" sz="2400" dirty="0"/>
              <a:t>There are extensions for OAuth and OpenID</a:t>
            </a:r>
          </a:p>
          <a:p>
            <a:pPr algn="ctr">
              <a:lnSpc>
                <a:spcPct val="150000"/>
              </a:lnSpc>
            </a:pPr>
            <a:r>
              <a:rPr lang="en-US" sz="2400" dirty="0"/>
              <a:t>Supports account reset token by default</a:t>
            </a:r>
          </a:p>
          <a:p>
            <a:pPr algn="ctr">
              <a:lnSpc>
                <a:spcPct val="150000"/>
              </a:lnSpc>
            </a:pPr>
            <a:r>
              <a:rPr lang="en-US" sz="2400" dirty="0"/>
              <a:t>Built on top of ASP.NET Membership so there is still a tight coupling to SQL Server</a:t>
            </a:r>
          </a:p>
          <a:p>
            <a:pPr algn="ctr">
              <a:lnSpc>
                <a:spcPct val="150000"/>
              </a:lnSpc>
            </a:pPr>
            <a:r>
              <a:rPr lang="en-US" sz="2400" dirty="0"/>
              <a:t>Making changes to persistence means rewriting things like password hashing too</a:t>
            </a:r>
          </a:p>
        </p:txBody>
      </p:sp>
    </p:spTree>
    <p:extLst>
      <p:ext uri="{BB962C8B-B14F-4D97-AF65-F5344CB8AC3E}">
        <p14:creationId xmlns:p14="http://schemas.microsoft.com/office/powerpoint/2010/main" val="32466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AspNet.Identity</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a:t>OAuth &amp; OpenID (Facebook, Google, Microsoft Live, LinkedIn, etc..)</a:t>
            </a:r>
          </a:p>
          <a:p>
            <a:pPr algn="ctr">
              <a:lnSpc>
                <a:spcPct val="150000"/>
              </a:lnSpc>
            </a:pPr>
            <a:r>
              <a:rPr lang="en-US" sz="2400" dirty="0"/>
              <a:t>Custom Data Stores (even NoSQL!) are easy to implement </a:t>
            </a:r>
          </a:p>
          <a:p>
            <a:pPr algn="ctr">
              <a:lnSpc>
                <a:spcPct val="150000"/>
              </a:lnSpc>
            </a:pPr>
            <a:r>
              <a:rPr lang="en-US" sz="2400" dirty="0"/>
              <a:t>Roles, Claims, or Both</a:t>
            </a:r>
          </a:p>
          <a:p>
            <a:pPr algn="ctr">
              <a:lnSpc>
                <a:spcPct val="150000"/>
              </a:lnSpc>
            </a:pPr>
            <a:r>
              <a:rPr lang="en-US" sz="2400" dirty="0"/>
              <a:t>Organizational Accounts Too (Active Directory, Azure AD, Office 365)</a:t>
            </a:r>
          </a:p>
          <a:p>
            <a:pPr algn="ctr">
              <a:lnSpc>
                <a:spcPct val="150000"/>
              </a:lnSpc>
            </a:pPr>
            <a:r>
              <a:rPr lang="en-US" sz="2400" dirty="0"/>
              <a:t>Happiness</a:t>
            </a:r>
          </a:p>
        </p:txBody>
      </p:sp>
    </p:spTree>
    <p:extLst>
      <p:ext uri="{BB962C8B-B14F-4D97-AF65-F5344CB8AC3E}">
        <p14:creationId xmlns:p14="http://schemas.microsoft.com/office/powerpoint/2010/main" val="82982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Claims</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a:t>Additional bits of information</a:t>
            </a:r>
          </a:p>
          <a:p>
            <a:pPr algn="ctr">
              <a:lnSpc>
                <a:spcPct val="150000"/>
              </a:lnSpc>
            </a:pPr>
            <a:r>
              <a:rPr lang="en-US" sz="2400" dirty="0"/>
              <a:t>More granular than roles</a:t>
            </a:r>
          </a:p>
          <a:p>
            <a:pPr algn="ctr">
              <a:lnSpc>
                <a:spcPct val="150000"/>
              </a:lnSpc>
            </a:pPr>
            <a:r>
              <a:rPr lang="en-US" sz="2400" dirty="0"/>
              <a:t>A </a:t>
            </a:r>
            <a:r>
              <a:rPr lang="en-US" sz="2400" dirty="0" err="1"/>
              <a:t>KeyValue</a:t>
            </a:r>
            <a:r>
              <a:rPr lang="en-US" sz="2400" dirty="0"/>
              <a:t> store that lives with the user</a:t>
            </a:r>
          </a:p>
          <a:p>
            <a:pPr algn="ctr">
              <a:lnSpc>
                <a:spcPct val="150000"/>
              </a:lnSpc>
            </a:pPr>
            <a:r>
              <a:rPr lang="en-US" sz="2400" dirty="0"/>
              <a:t>Stored in the user’s (encrypted) cookie</a:t>
            </a:r>
          </a:p>
        </p:txBody>
      </p:sp>
    </p:spTree>
    <p:extLst>
      <p:ext uri="{BB962C8B-B14F-4D97-AF65-F5344CB8AC3E}">
        <p14:creationId xmlns:p14="http://schemas.microsoft.com/office/powerpoint/2010/main" val="40576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Demonstrating</a:t>
            </a:r>
          </a:p>
        </p:txBody>
      </p:sp>
      <p:sp>
        <p:nvSpPr>
          <p:cNvPr id="3" name="Content Placeholder 2"/>
          <p:cNvSpPr>
            <a:spLocks noGrp="1"/>
          </p:cNvSpPr>
          <p:nvPr>
            <p:ph idx="1"/>
          </p:nvPr>
        </p:nvSpPr>
        <p:spPr>
          <a:xfrm>
            <a:off x="752474" y="1799553"/>
            <a:ext cx="10810875" cy="4471937"/>
          </a:xfrm>
        </p:spPr>
        <p:txBody>
          <a:bodyPr>
            <a:noAutofit/>
          </a:bodyPr>
          <a:lstStyle/>
          <a:p>
            <a:pPr algn="ctr">
              <a:lnSpc>
                <a:spcPct val="150000"/>
              </a:lnSpc>
            </a:pPr>
            <a:r>
              <a:rPr lang="en-US" sz="2400" dirty="0"/>
              <a:t>Authentication under the hood</a:t>
            </a:r>
          </a:p>
          <a:p>
            <a:pPr algn="ctr">
              <a:lnSpc>
                <a:spcPct val="150000"/>
              </a:lnSpc>
            </a:pPr>
            <a:r>
              <a:rPr lang="en-US" sz="2400" dirty="0"/>
              <a:t>Bare-bones no-password authentication</a:t>
            </a:r>
          </a:p>
          <a:p>
            <a:pPr algn="ctr">
              <a:lnSpc>
                <a:spcPct val="150000"/>
              </a:lnSpc>
            </a:pPr>
            <a:r>
              <a:rPr lang="en-US" sz="2400" dirty="0"/>
              <a:t>Adding the Identity bits</a:t>
            </a:r>
          </a:p>
          <a:p>
            <a:pPr algn="ctr">
              <a:lnSpc>
                <a:spcPct val="150000"/>
              </a:lnSpc>
            </a:pPr>
            <a:r>
              <a:rPr lang="en-US" sz="2400" dirty="0"/>
              <a:t>Managers &amp; Stores</a:t>
            </a:r>
          </a:p>
          <a:p>
            <a:pPr algn="ctr">
              <a:lnSpc>
                <a:spcPct val="150000"/>
              </a:lnSpc>
            </a:pPr>
            <a:r>
              <a:rPr lang="en-US" sz="2400" dirty="0"/>
              <a:t>Authorization Policies</a:t>
            </a:r>
          </a:p>
        </p:txBody>
      </p:sp>
    </p:spTree>
    <p:extLst>
      <p:ext uri="{BB962C8B-B14F-4D97-AF65-F5344CB8AC3E}">
        <p14:creationId xmlns:p14="http://schemas.microsoft.com/office/powerpoint/2010/main" val="16558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21719</TotalTime>
  <Words>1241</Words>
  <Application>Microsoft Office PowerPoint</Application>
  <PresentationFormat>Widescreen</PresentationFormat>
  <Paragraphs>136</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Calibri</vt:lpstr>
      <vt:lpstr>Calibri Light</vt:lpstr>
      <vt:lpstr>Consolas</vt:lpstr>
      <vt:lpstr>FontAwesome</vt:lpstr>
      <vt:lpstr>Times New Roman</vt:lpstr>
      <vt:lpstr>Retrospect</vt:lpstr>
      <vt:lpstr>Image</vt:lpstr>
      <vt:lpstr>Identity Management in  ASP.NET Core</vt:lpstr>
      <vt:lpstr>PowerPoint Presentation</vt:lpstr>
      <vt:lpstr>AspNetCore.Identity</vt:lpstr>
      <vt:lpstr>PowerPoint Presentation</vt:lpstr>
      <vt:lpstr>ASP.NET Membership (2005)</vt:lpstr>
      <vt:lpstr>Simple Membership (2012)</vt:lpstr>
      <vt:lpstr>AspNet.Identity</vt:lpstr>
      <vt:lpstr>Claims</vt:lpstr>
      <vt:lpstr>Demonstrating</vt:lpstr>
      <vt:lpstr>Not Covering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Samples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AspNet.Identity</dc:title>
  <dc:creator>Ondrej Balas</dc:creator>
  <cp:lastModifiedBy>Ondrej Balas</cp:lastModifiedBy>
  <cp:revision>261</cp:revision>
  <dcterms:created xsi:type="dcterms:W3CDTF">2014-09-29T15:14:13Z</dcterms:created>
  <dcterms:modified xsi:type="dcterms:W3CDTF">2017-01-14T16:10:40Z</dcterms:modified>
</cp:coreProperties>
</file>