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handoutMasterIdLst>
    <p:handoutMasterId r:id="rId56"/>
  </p:handoutMasterIdLst>
  <p:sldIdLst>
    <p:sldId id="256" r:id="rId2"/>
    <p:sldId id="434" r:id="rId3"/>
    <p:sldId id="438" r:id="rId4"/>
    <p:sldId id="455" r:id="rId5"/>
    <p:sldId id="453" r:id="rId6"/>
    <p:sldId id="457" r:id="rId7"/>
    <p:sldId id="452" r:id="rId8"/>
    <p:sldId id="456" r:id="rId9"/>
    <p:sldId id="454" r:id="rId10"/>
    <p:sldId id="441" r:id="rId11"/>
    <p:sldId id="445" r:id="rId12"/>
    <p:sldId id="442" r:id="rId13"/>
    <p:sldId id="460" r:id="rId14"/>
    <p:sldId id="443" r:id="rId15"/>
    <p:sldId id="446" r:id="rId16"/>
    <p:sldId id="461" r:id="rId17"/>
    <p:sldId id="447" r:id="rId18"/>
    <p:sldId id="462" r:id="rId19"/>
    <p:sldId id="463" r:id="rId20"/>
    <p:sldId id="464" r:id="rId21"/>
    <p:sldId id="496" r:id="rId22"/>
    <p:sldId id="466" r:id="rId23"/>
    <p:sldId id="480" r:id="rId24"/>
    <p:sldId id="479" r:id="rId25"/>
    <p:sldId id="481" r:id="rId26"/>
    <p:sldId id="482" r:id="rId27"/>
    <p:sldId id="483" r:id="rId28"/>
    <p:sldId id="451" r:id="rId29"/>
    <p:sldId id="488" r:id="rId30"/>
    <p:sldId id="489" r:id="rId31"/>
    <p:sldId id="490" r:id="rId32"/>
    <p:sldId id="491" r:id="rId33"/>
    <p:sldId id="484" r:id="rId34"/>
    <p:sldId id="468" r:id="rId35"/>
    <p:sldId id="485" r:id="rId36"/>
    <p:sldId id="486" r:id="rId37"/>
    <p:sldId id="487" r:id="rId38"/>
    <p:sldId id="492" r:id="rId39"/>
    <p:sldId id="494" r:id="rId40"/>
    <p:sldId id="495" r:id="rId41"/>
    <p:sldId id="467" r:id="rId42"/>
    <p:sldId id="469" r:id="rId43"/>
    <p:sldId id="470" r:id="rId44"/>
    <p:sldId id="471" r:id="rId45"/>
    <p:sldId id="472" r:id="rId46"/>
    <p:sldId id="473" r:id="rId47"/>
    <p:sldId id="474" r:id="rId48"/>
    <p:sldId id="475" r:id="rId49"/>
    <p:sldId id="476" r:id="rId50"/>
    <p:sldId id="477" r:id="rId51"/>
    <p:sldId id="478" r:id="rId52"/>
    <p:sldId id="444" r:id="rId53"/>
    <p:sldId id="44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drej Balas" initials="OB" lastIdx="1" clrIdx="0">
    <p:extLst>
      <p:ext uri="{19B8F6BF-5375-455C-9EA6-DF929625EA0E}">
        <p15:presenceInfo xmlns:p15="http://schemas.microsoft.com/office/powerpoint/2012/main" userId="f157f85cfc3ecc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EE599"/>
    <a:srgbClr val="006600"/>
    <a:srgbClr val="00FF00"/>
    <a:srgbClr val="4D4339"/>
    <a:srgbClr val="A78672"/>
    <a:srgbClr val="D8E5ED"/>
    <a:srgbClr val="D1C4B6"/>
    <a:srgbClr val="D9A77B"/>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1" autoAdjust="0"/>
    <p:restoredTop sz="82904" autoAdjust="0"/>
  </p:normalViewPr>
  <p:slideViewPr>
    <p:cSldViewPr snapToGrid="0">
      <p:cViewPr varScale="1">
        <p:scale>
          <a:sx n="92" d="100"/>
          <a:sy n="92" d="100"/>
        </p:scale>
        <p:origin x="2580" y="96"/>
      </p:cViewPr>
      <p:guideLst/>
    </p:cSldViewPr>
  </p:slideViewPr>
  <p:notesTextViewPr>
    <p:cViewPr>
      <p:scale>
        <a:sx n="125" d="100"/>
        <a:sy n="125" d="100"/>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6-01T01:51:21.922" idx="1">
    <p:pos x="10" y="10"/>
    <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41F71F-C09B-4E96-BD21-2DFB45E6CC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238B2ED-AB1F-4B5F-A71A-C7134DE62B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468A7F-32C7-4A7D-A898-419A010CB489}" type="datetimeFigureOut">
              <a:rPr lang="en-US" smtClean="0"/>
              <a:t>6/7/2018</a:t>
            </a:fld>
            <a:endParaRPr lang="en-US"/>
          </a:p>
        </p:txBody>
      </p:sp>
      <p:sp>
        <p:nvSpPr>
          <p:cNvPr id="4" name="Footer Placeholder 3">
            <a:extLst>
              <a:ext uri="{FF2B5EF4-FFF2-40B4-BE49-F238E27FC236}">
                <a16:creationId xmlns:a16="http://schemas.microsoft.com/office/drawing/2014/main" id="{E047C7FD-46B6-48BD-B483-30B83C3875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002DF8-8DBA-4A4D-8BAC-86AB3C35A0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129A37-D463-45D3-97F6-40AAE7F355EC}" type="slidenum">
              <a:rPr lang="en-US" smtClean="0"/>
              <a:t>‹#›</a:t>
            </a:fld>
            <a:endParaRPr lang="en-US"/>
          </a:p>
        </p:txBody>
      </p:sp>
    </p:spTree>
    <p:extLst>
      <p:ext uri="{BB962C8B-B14F-4D97-AF65-F5344CB8AC3E}">
        <p14:creationId xmlns:p14="http://schemas.microsoft.com/office/powerpoint/2010/main" val="3699646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FD45C-204D-49D0-AA7B-31A6035D5E91}" type="datetimeFigureOut">
              <a:rPr lang="en-US" smtClean="0"/>
              <a:t>6/7/2018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E5CF5-7271-4C13-8455-0600239432B5}" type="slidenum">
              <a:rPr lang="en-US" smtClean="0"/>
              <a:t>‹#›</a:t>
            </a:fld>
            <a:endParaRPr lang="en-US"/>
          </a:p>
        </p:txBody>
      </p:sp>
    </p:spTree>
    <p:extLst>
      <p:ext uri="{BB962C8B-B14F-4D97-AF65-F5344CB8AC3E}">
        <p14:creationId xmlns:p14="http://schemas.microsoft.com/office/powerpoint/2010/main" val="261637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a:t>
            </a:fld>
            <a:endParaRPr lang="en-US"/>
          </a:p>
        </p:txBody>
      </p:sp>
    </p:spTree>
    <p:extLst>
      <p:ext uri="{BB962C8B-B14F-4D97-AF65-F5344CB8AC3E}">
        <p14:creationId xmlns:p14="http://schemas.microsoft.com/office/powerpoint/2010/main" val="1836379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reconciliation, everyone agrees that John has 5 coins.</a:t>
            </a:r>
          </a:p>
          <a:p>
            <a:r>
              <a:rPr lang="en-US" dirty="0"/>
              <a:t>He then goes and tells both Steve and Mary that he wants to buy something from them for those 5 coins. Both of them check their ledgers, mark it down, and complete the purchase.</a:t>
            </a:r>
          </a:p>
          <a:p>
            <a:r>
              <a:rPr lang="en-US" dirty="0"/>
              <a:t>At the next reconciliation, they realize that John double-spent his coins, and only one of the transactions is valid.</a:t>
            </a:r>
          </a:p>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13</a:t>
            </a:fld>
            <a:endParaRPr lang="en-US"/>
          </a:p>
        </p:txBody>
      </p:sp>
    </p:spTree>
    <p:extLst>
      <p:ext uri="{BB962C8B-B14F-4D97-AF65-F5344CB8AC3E}">
        <p14:creationId xmlns:p14="http://schemas.microsoft.com/office/powerpoint/2010/main" val="437268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problem is finally solved by Blockchain. Blockchain can be said to “distribute trusted information”. This will get clarified as I go through the session.</a:t>
            </a:r>
          </a:p>
        </p:txBody>
      </p:sp>
      <p:sp>
        <p:nvSpPr>
          <p:cNvPr id="4" name="Slide Number Placeholder 3"/>
          <p:cNvSpPr>
            <a:spLocks noGrp="1"/>
          </p:cNvSpPr>
          <p:nvPr>
            <p:ph type="sldNum" sz="quarter" idx="10"/>
          </p:nvPr>
        </p:nvSpPr>
        <p:spPr/>
        <p:txBody>
          <a:bodyPr/>
          <a:lstStyle/>
          <a:p>
            <a:fld id="{C16E5CF5-7271-4C13-8455-0600239432B5}" type="slidenum">
              <a:rPr lang="en-US" smtClean="0"/>
              <a:t>14</a:t>
            </a:fld>
            <a:endParaRPr lang="en-US"/>
          </a:p>
        </p:txBody>
      </p:sp>
    </p:spTree>
    <p:extLst>
      <p:ext uri="{BB962C8B-B14F-4D97-AF65-F5344CB8AC3E}">
        <p14:creationId xmlns:p14="http://schemas.microsoft.com/office/powerpoint/2010/main" val="2899611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18</a:t>
            </a:fld>
            <a:endParaRPr lang="en-US"/>
          </a:p>
        </p:txBody>
      </p:sp>
    </p:spTree>
    <p:extLst>
      <p:ext uri="{BB962C8B-B14F-4D97-AF65-F5344CB8AC3E}">
        <p14:creationId xmlns:p14="http://schemas.microsoft.com/office/powerpoint/2010/main" val="3739526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19</a:t>
            </a:fld>
            <a:endParaRPr lang="en-US"/>
          </a:p>
        </p:txBody>
      </p:sp>
    </p:spTree>
    <p:extLst>
      <p:ext uri="{BB962C8B-B14F-4D97-AF65-F5344CB8AC3E}">
        <p14:creationId xmlns:p14="http://schemas.microsoft.com/office/powerpoint/2010/main" val="3515079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20</a:t>
            </a:fld>
            <a:endParaRPr lang="en-US"/>
          </a:p>
        </p:txBody>
      </p:sp>
    </p:spTree>
    <p:extLst>
      <p:ext uri="{BB962C8B-B14F-4D97-AF65-F5344CB8AC3E}">
        <p14:creationId xmlns:p14="http://schemas.microsoft.com/office/powerpoint/2010/main" val="3552822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22</a:t>
            </a:fld>
            <a:endParaRPr lang="en-US"/>
          </a:p>
        </p:txBody>
      </p:sp>
    </p:spTree>
    <p:extLst>
      <p:ext uri="{BB962C8B-B14F-4D97-AF65-F5344CB8AC3E}">
        <p14:creationId xmlns:p14="http://schemas.microsoft.com/office/powerpoint/2010/main" val="2909408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23</a:t>
            </a:fld>
            <a:endParaRPr lang="en-US"/>
          </a:p>
        </p:txBody>
      </p:sp>
    </p:spTree>
    <p:extLst>
      <p:ext uri="{BB962C8B-B14F-4D97-AF65-F5344CB8AC3E}">
        <p14:creationId xmlns:p14="http://schemas.microsoft.com/office/powerpoint/2010/main" val="4209384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28</a:t>
            </a:fld>
            <a:endParaRPr lang="en-US"/>
          </a:p>
        </p:txBody>
      </p:sp>
    </p:spTree>
    <p:extLst>
      <p:ext uri="{BB962C8B-B14F-4D97-AF65-F5344CB8AC3E}">
        <p14:creationId xmlns:p14="http://schemas.microsoft.com/office/powerpoint/2010/main" val="737817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29</a:t>
            </a:fld>
            <a:endParaRPr lang="en-US"/>
          </a:p>
        </p:txBody>
      </p:sp>
    </p:spTree>
    <p:extLst>
      <p:ext uri="{BB962C8B-B14F-4D97-AF65-F5344CB8AC3E}">
        <p14:creationId xmlns:p14="http://schemas.microsoft.com/office/powerpoint/2010/main" val="2496654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30</a:t>
            </a:fld>
            <a:endParaRPr lang="en-US"/>
          </a:p>
        </p:txBody>
      </p:sp>
    </p:spTree>
    <p:extLst>
      <p:ext uri="{BB962C8B-B14F-4D97-AF65-F5344CB8AC3E}">
        <p14:creationId xmlns:p14="http://schemas.microsoft.com/office/powerpoint/2010/main" val="2524149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MVP in Visual Studio</a:t>
            </a:r>
          </a:p>
          <a:p>
            <a:r>
              <a:rPr lang="en-US" dirty="0"/>
              <a:t>Writing – topics related to .NET development including things like regular expressions, dependency injection, etc.</a:t>
            </a:r>
          </a:p>
          <a:p>
            <a:r>
              <a:rPr lang="en-US" dirty="0"/>
              <a:t>Consulting – Started in 2001 and played with several technology stacks, but focused solely on .NET after its release the following year.</a:t>
            </a:r>
          </a:p>
          <a:p>
            <a:r>
              <a:rPr lang="en-US" dirty="0"/>
              <a:t>Startup is focused around helping software ISVs increase per-customer revenue by turning their customer’s payment processing into a new revenue stream.</a:t>
            </a:r>
          </a:p>
          <a:p>
            <a:r>
              <a:rPr lang="en-US" dirty="0"/>
              <a:t>I’d love to chat about any of those topics, and if you see me around the conference center stop me and say hi!</a:t>
            </a:r>
          </a:p>
        </p:txBody>
      </p:sp>
      <p:sp>
        <p:nvSpPr>
          <p:cNvPr id="4" name="Slide Number Placeholder 3"/>
          <p:cNvSpPr>
            <a:spLocks noGrp="1"/>
          </p:cNvSpPr>
          <p:nvPr>
            <p:ph type="sldNum" sz="quarter" idx="10"/>
          </p:nvPr>
        </p:nvSpPr>
        <p:spPr/>
        <p:txBody>
          <a:bodyPr/>
          <a:lstStyle/>
          <a:p>
            <a:fld id="{C16E5CF5-7271-4C13-8455-0600239432B5}" type="slidenum">
              <a:rPr lang="en-US" smtClean="0"/>
              <a:t>2</a:t>
            </a:fld>
            <a:endParaRPr lang="en-US"/>
          </a:p>
        </p:txBody>
      </p:sp>
    </p:spTree>
    <p:extLst>
      <p:ext uri="{BB962C8B-B14F-4D97-AF65-F5344CB8AC3E}">
        <p14:creationId xmlns:p14="http://schemas.microsoft.com/office/powerpoint/2010/main" val="126259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31</a:t>
            </a:fld>
            <a:endParaRPr lang="en-US"/>
          </a:p>
        </p:txBody>
      </p:sp>
    </p:spTree>
    <p:extLst>
      <p:ext uri="{BB962C8B-B14F-4D97-AF65-F5344CB8AC3E}">
        <p14:creationId xmlns:p14="http://schemas.microsoft.com/office/powerpoint/2010/main" val="3234342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32</a:t>
            </a:fld>
            <a:endParaRPr lang="en-US"/>
          </a:p>
        </p:txBody>
      </p:sp>
    </p:spTree>
    <p:extLst>
      <p:ext uri="{BB962C8B-B14F-4D97-AF65-F5344CB8AC3E}">
        <p14:creationId xmlns:p14="http://schemas.microsoft.com/office/powerpoint/2010/main" val="3502459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represents </a:t>
            </a:r>
          </a:p>
        </p:txBody>
      </p:sp>
      <p:sp>
        <p:nvSpPr>
          <p:cNvPr id="4" name="Slide Number Placeholder 3"/>
          <p:cNvSpPr>
            <a:spLocks noGrp="1"/>
          </p:cNvSpPr>
          <p:nvPr>
            <p:ph type="sldNum" sz="quarter" idx="10"/>
          </p:nvPr>
        </p:nvSpPr>
        <p:spPr/>
        <p:txBody>
          <a:bodyPr/>
          <a:lstStyle/>
          <a:p>
            <a:fld id="{C16E5CF5-7271-4C13-8455-0600239432B5}" type="slidenum">
              <a:rPr lang="en-US" smtClean="0"/>
              <a:t>36</a:t>
            </a:fld>
            <a:endParaRPr lang="en-US"/>
          </a:p>
        </p:txBody>
      </p:sp>
    </p:spTree>
    <p:extLst>
      <p:ext uri="{BB962C8B-B14F-4D97-AF65-F5344CB8AC3E}">
        <p14:creationId xmlns:p14="http://schemas.microsoft.com/office/powerpoint/2010/main" val="858523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37</a:t>
            </a:fld>
            <a:endParaRPr lang="en-US"/>
          </a:p>
        </p:txBody>
      </p:sp>
    </p:spTree>
    <p:extLst>
      <p:ext uri="{BB962C8B-B14F-4D97-AF65-F5344CB8AC3E}">
        <p14:creationId xmlns:p14="http://schemas.microsoft.com/office/powerpoint/2010/main" val="1875566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38</a:t>
            </a:fld>
            <a:endParaRPr lang="en-US"/>
          </a:p>
        </p:txBody>
      </p:sp>
    </p:spTree>
    <p:extLst>
      <p:ext uri="{BB962C8B-B14F-4D97-AF65-F5344CB8AC3E}">
        <p14:creationId xmlns:p14="http://schemas.microsoft.com/office/powerpoint/2010/main" val="4254407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 COLOR THESE TRANSACTIONS. Top &amp; bottom chains should represent different transactions existing in them.</a:t>
            </a:r>
          </a:p>
        </p:txBody>
      </p:sp>
      <p:sp>
        <p:nvSpPr>
          <p:cNvPr id="4" name="Slide Number Placeholder 3"/>
          <p:cNvSpPr>
            <a:spLocks noGrp="1"/>
          </p:cNvSpPr>
          <p:nvPr>
            <p:ph type="sldNum" sz="quarter" idx="10"/>
          </p:nvPr>
        </p:nvSpPr>
        <p:spPr/>
        <p:txBody>
          <a:bodyPr/>
          <a:lstStyle/>
          <a:p>
            <a:fld id="{C16E5CF5-7271-4C13-8455-0600239432B5}" type="slidenum">
              <a:rPr lang="en-US" smtClean="0"/>
              <a:t>39</a:t>
            </a:fld>
            <a:endParaRPr lang="en-US"/>
          </a:p>
        </p:txBody>
      </p:sp>
    </p:spTree>
    <p:extLst>
      <p:ext uri="{BB962C8B-B14F-4D97-AF65-F5344CB8AC3E}">
        <p14:creationId xmlns:p14="http://schemas.microsoft.com/office/powerpoint/2010/main" val="1758764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40</a:t>
            </a:fld>
            <a:endParaRPr lang="en-US"/>
          </a:p>
        </p:txBody>
      </p:sp>
    </p:spTree>
    <p:extLst>
      <p:ext uri="{BB962C8B-B14F-4D97-AF65-F5344CB8AC3E}">
        <p14:creationId xmlns:p14="http://schemas.microsoft.com/office/powerpoint/2010/main" val="541021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52</a:t>
            </a:fld>
            <a:endParaRPr lang="en-US"/>
          </a:p>
        </p:txBody>
      </p:sp>
    </p:spTree>
    <p:extLst>
      <p:ext uri="{BB962C8B-B14F-4D97-AF65-F5344CB8AC3E}">
        <p14:creationId xmlns:p14="http://schemas.microsoft.com/office/powerpoint/2010/main" val="2463802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2008 – I know what you’re thinking. “Yeah, yeah.. Bitcoin was launched on 2008.. Let’s get on with it”, but 2008 was important for other reasons as well. It was the year of the “global financial crisis” or AKA another recession. Recessions have a tendency to put people into a more anti-banking and pro-decentralization mindset, but for the first time in history the technology to solve some of the problems that prevent decentralization from being possible.</a:t>
            </a:r>
          </a:p>
        </p:txBody>
      </p:sp>
      <p:sp>
        <p:nvSpPr>
          <p:cNvPr id="4" name="Slide Number Placeholder 3"/>
          <p:cNvSpPr>
            <a:spLocks noGrp="1"/>
          </p:cNvSpPr>
          <p:nvPr>
            <p:ph type="sldNum" sz="quarter" idx="10"/>
          </p:nvPr>
        </p:nvSpPr>
        <p:spPr/>
        <p:txBody>
          <a:bodyPr/>
          <a:lstStyle/>
          <a:p>
            <a:fld id="{C16E5CF5-7271-4C13-8455-0600239432B5}" type="slidenum">
              <a:rPr lang="en-US" smtClean="0"/>
              <a:t>3</a:t>
            </a:fld>
            <a:endParaRPr lang="en-US"/>
          </a:p>
        </p:txBody>
      </p:sp>
    </p:spTree>
    <p:extLst>
      <p:ext uri="{BB962C8B-B14F-4D97-AF65-F5344CB8AC3E}">
        <p14:creationId xmlns:p14="http://schemas.microsoft.com/office/powerpoint/2010/main" val="3173518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not immediately come off as being just a single centralized ledger, but that’s because you’re used to a view of it like this.</a:t>
            </a:r>
          </a:p>
        </p:txBody>
      </p:sp>
      <p:sp>
        <p:nvSpPr>
          <p:cNvPr id="4" name="Slide Number Placeholder 3"/>
          <p:cNvSpPr>
            <a:spLocks noGrp="1"/>
          </p:cNvSpPr>
          <p:nvPr>
            <p:ph type="sldNum" sz="quarter" idx="10"/>
          </p:nvPr>
        </p:nvSpPr>
        <p:spPr/>
        <p:txBody>
          <a:bodyPr/>
          <a:lstStyle/>
          <a:p>
            <a:fld id="{C16E5CF5-7271-4C13-8455-0600239432B5}" type="slidenum">
              <a:rPr lang="en-US" smtClean="0"/>
              <a:t>4</a:t>
            </a:fld>
            <a:endParaRPr lang="en-US"/>
          </a:p>
        </p:txBody>
      </p:sp>
    </p:spTree>
    <p:extLst>
      <p:ext uri="{BB962C8B-B14F-4D97-AF65-F5344CB8AC3E}">
        <p14:creationId xmlns:p14="http://schemas.microsoft.com/office/powerpoint/2010/main" val="3080566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is it from the bank’s view of it.</a:t>
            </a:r>
          </a:p>
        </p:txBody>
      </p:sp>
      <p:sp>
        <p:nvSpPr>
          <p:cNvPr id="4" name="Slide Number Placeholder 3"/>
          <p:cNvSpPr>
            <a:spLocks noGrp="1"/>
          </p:cNvSpPr>
          <p:nvPr>
            <p:ph type="sldNum" sz="quarter" idx="10"/>
          </p:nvPr>
        </p:nvSpPr>
        <p:spPr/>
        <p:txBody>
          <a:bodyPr/>
          <a:lstStyle/>
          <a:p>
            <a:fld id="{C16E5CF5-7271-4C13-8455-0600239432B5}" type="slidenum">
              <a:rPr lang="en-US" smtClean="0"/>
              <a:t>5</a:t>
            </a:fld>
            <a:endParaRPr lang="en-US"/>
          </a:p>
        </p:txBody>
      </p:sp>
    </p:spTree>
    <p:extLst>
      <p:ext uri="{BB962C8B-B14F-4D97-AF65-F5344CB8AC3E}">
        <p14:creationId xmlns:p14="http://schemas.microsoft.com/office/powerpoint/2010/main" val="3762665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6</a:t>
            </a:fld>
            <a:endParaRPr lang="en-US"/>
          </a:p>
        </p:txBody>
      </p:sp>
    </p:spTree>
    <p:extLst>
      <p:ext uri="{BB962C8B-B14F-4D97-AF65-F5344CB8AC3E}">
        <p14:creationId xmlns:p14="http://schemas.microsoft.com/office/powerpoint/2010/main" val="2693977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Banks are nothing more than an entity whose job it is to manage the single centralized ledger.</a:t>
            </a:r>
          </a:p>
        </p:txBody>
      </p:sp>
      <p:sp>
        <p:nvSpPr>
          <p:cNvPr id="4" name="Slide Number Placeholder 3"/>
          <p:cNvSpPr>
            <a:spLocks noGrp="1"/>
          </p:cNvSpPr>
          <p:nvPr>
            <p:ph type="sldNum" sz="quarter" idx="10"/>
          </p:nvPr>
        </p:nvSpPr>
        <p:spPr/>
        <p:txBody>
          <a:bodyPr/>
          <a:lstStyle/>
          <a:p>
            <a:fld id="{C16E5CF5-7271-4C13-8455-0600239432B5}" type="slidenum">
              <a:rPr lang="en-US" smtClean="0"/>
              <a:t>10</a:t>
            </a:fld>
            <a:endParaRPr lang="en-US"/>
          </a:p>
        </p:txBody>
      </p:sp>
    </p:spTree>
    <p:extLst>
      <p:ext uri="{BB962C8B-B14F-4D97-AF65-F5344CB8AC3E}">
        <p14:creationId xmlns:p14="http://schemas.microsoft.com/office/powerpoint/2010/main" val="776632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11</a:t>
            </a:fld>
            <a:endParaRPr lang="en-US"/>
          </a:p>
        </p:txBody>
      </p:sp>
    </p:spTree>
    <p:extLst>
      <p:ext uri="{BB962C8B-B14F-4D97-AF65-F5344CB8AC3E}">
        <p14:creationId xmlns:p14="http://schemas.microsoft.com/office/powerpoint/2010/main" val="2060376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do we do? We distribute the ledger, everyone has a copy, and we just all get together once a week and match them up together.</a:t>
            </a:r>
          </a:p>
        </p:txBody>
      </p:sp>
      <p:sp>
        <p:nvSpPr>
          <p:cNvPr id="4" name="Slide Number Placeholder 3"/>
          <p:cNvSpPr>
            <a:spLocks noGrp="1"/>
          </p:cNvSpPr>
          <p:nvPr>
            <p:ph type="sldNum" sz="quarter" idx="10"/>
          </p:nvPr>
        </p:nvSpPr>
        <p:spPr/>
        <p:txBody>
          <a:bodyPr/>
          <a:lstStyle/>
          <a:p>
            <a:fld id="{C16E5CF5-7271-4C13-8455-0600239432B5}" type="slidenum">
              <a:rPr lang="en-US" smtClean="0"/>
              <a:t>12</a:t>
            </a:fld>
            <a:endParaRPr lang="en-US"/>
          </a:p>
        </p:txBody>
      </p:sp>
    </p:spTree>
    <p:extLst>
      <p:ext uri="{BB962C8B-B14F-4D97-AF65-F5344CB8AC3E}">
        <p14:creationId xmlns:p14="http://schemas.microsoft.com/office/powerpoint/2010/main" val="4269668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6/7/2018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6/7/2018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6/7/2018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t">
            <a:normAutofit/>
          </a:bodyPr>
          <a:lstStyle/>
          <a:p>
            <a:pPr algn="ctr"/>
            <a:r>
              <a:rPr lang="en-US" sz="8800" spc="300" dirty="0"/>
              <a:t>Building</a:t>
            </a:r>
            <a:br>
              <a:rPr lang="en-US" sz="8800" spc="300" dirty="0"/>
            </a:br>
            <a:r>
              <a:rPr lang="en-US" sz="8800" spc="300" dirty="0"/>
              <a:t>a</a:t>
            </a:r>
            <a:br>
              <a:rPr lang="en-US" sz="8800" spc="300" dirty="0"/>
            </a:br>
            <a:r>
              <a:rPr lang="en-US" sz="8800" spc="300" dirty="0"/>
              <a:t>Blockchain</a:t>
            </a:r>
            <a:endParaRPr lang="en-US" sz="5400" spc="300" dirty="0"/>
          </a:p>
        </p:txBody>
      </p:sp>
      <p:sp>
        <p:nvSpPr>
          <p:cNvPr id="3" name="Subtitle 2"/>
          <p:cNvSpPr>
            <a:spLocks noGrp="1"/>
          </p:cNvSpPr>
          <p:nvPr>
            <p:ph type="subTitle" idx="1"/>
          </p:nvPr>
        </p:nvSpPr>
        <p:spPr>
          <a:xfrm>
            <a:off x="1085536" y="4462878"/>
            <a:ext cx="4146863" cy="1143000"/>
          </a:xfrm>
        </p:spPr>
        <p:txBody>
          <a:bodyPr numCol="1">
            <a:normAutofit/>
          </a:bodyPr>
          <a:lstStyle/>
          <a:p>
            <a:r>
              <a:rPr lang="en-US" sz="4800" dirty="0"/>
              <a:t>Ondrej balas</a:t>
            </a:r>
            <a:endParaRPr lang="en-US" sz="3500" dirty="0"/>
          </a:p>
        </p:txBody>
      </p:sp>
      <p:sp>
        <p:nvSpPr>
          <p:cNvPr id="4" name="Subtitle 2"/>
          <p:cNvSpPr txBox="1">
            <a:spLocks/>
          </p:cNvSpPr>
          <p:nvPr/>
        </p:nvSpPr>
        <p:spPr>
          <a:xfrm>
            <a:off x="5410774" y="4455621"/>
            <a:ext cx="5910942" cy="1143000"/>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dirty="0"/>
              <a:t>@ondrejbalas </a:t>
            </a:r>
            <a:r>
              <a:rPr lang="en-US" dirty="0">
                <a:latin typeface="FontAwesome" pitchFamily="2" charset="0"/>
              </a:rPr>
              <a:t></a:t>
            </a:r>
            <a:br>
              <a:rPr lang="en-US" dirty="0"/>
            </a:br>
            <a:r>
              <a:rPr lang="en-US" dirty="0"/>
              <a:t>www.ondrejbalas.com </a:t>
            </a:r>
            <a:r>
              <a:rPr lang="en-US" dirty="0">
                <a:latin typeface="FontAwesome" pitchFamily="2" charset="0"/>
              </a:rPr>
              <a:t></a:t>
            </a:r>
            <a:br>
              <a:rPr lang="en-US" dirty="0"/>
            </a:br>
            <a:r>
              <a:rPr lang="en-US" dirty="0"/>
              <a:t>Ondrej@ondrejbalas.com</a:t>
            </a:r>
            <a:r>
              <a:rPr lang="en-US" dirty="0">
                <a:latin typeface="FontAwesome" pitchFamily="2" charset="0"/>
              </a:rPr>
              <a:t> </a:t>
            </a:r>
            <a:endParaRPr lang="en-US" dirty="0"/>
          </a:p>
        </p:txBody>
      </p:sp>
    </p:spTree>
    <p:extLst>
      <p:ext uri="{BB962C8B-B14F-4D97-AF65-F5344CB8AC3E}">
        <p14:creationId xmlns:p14="http://schemas.microsoft.com/office/powerpoint/2010/main" val="2305317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C4B1-3E2A-4CC6-9B58-602092341F8B}"/>
              </a:ext>
            </a:extLst>
          </p:cNvPr>
          <p:cNvSpPr>
            <a:spLocks noGrp="1"/>
          </p:cNvSpPr>
          <p:nvPr>
            <p:ph type="title"/>
          </p:nvPr>
        </p:nvSpPr>
        <p:spPr/>
        <p:txBody>
          <a:bodyPr/>
          <a:lstStyle/>
          <a:p>
            <a:r>
              <a:rPr lang="en-US" dirty="0"/>
              <a:t>Ledger</a:t>
            </a:r>
          </a:p>
        </p:txBody>
      </p:sp>
      <p:sp>
        <p:nvSpPr>
          <p:cNvPr id="3" name="Content Placeholder 2">
            <a:extLst>
              <a:ext uri="{FF2B5EF4-FFF2-40B4-BE49-F238E27FC236}">
                <a16:creationId xmlns:a16="http://schemas.microsoft.com/office/drawing/2014/main" id="{C3888C84-1EB4-4E24-B14E-087A880E8E98}"/>
              </a:ext>
            </a:extLst>
          </p:cNvPr>
          <p:cNvSpPr>
            <a:spLocks noGrp="1"/>
          </p:cNvSpPr>
          <p:nvPr>
            <p:ph idx="1"/>
          </p:nvPr>
        </p:nvSpPr>
        <p:spPr/>
        <p:txBody>
          <a:bodyPr/>
          <a:lstStyle/>
          <a:p>
            <a:r>
              <a:rPr lang="en-US" dirty="0"/>
              <a:t>Set of records</a:t>
            </a:r>
          </a:p>
          <a:p>
            <a:r>
              <a:rPr lang="en-US" dirty="0"/>
              <a:t>Usually used in the context of financial information</a:t>
            </a:r>
          </a:p>
          <a:p>
            <a:r>
              <a:rPr lang="en-US" dirty="0"/>
              <a:t>Read in sequence, row by row</a:t>
            </a:r>
          </a:p>
          <a:p>
            <a:r>
              <a:rPr lang="en-US" dirty="0"/>
              <a:t>Can be used to get a “point in time” snapshot</a:t>
            </a:r>
          </a:p>
        </p:txBody>
      </p:sp>
    </p:spTree>
    <p:extLst>
      <p:ext uri="{BB962C8B-B14F-4D97-AF65-F5344CB8AC3E}">
        <p14:creationId xmlns:p14="http://schemas.microsoft.com/office/powerpoint/2010/main" val="348095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6F08-0455-4C0A-8CE8-833677A574E0}"/>
              </a:ext>
            </a:extLst>
          </p:cNvPr>
          <p:cNvSpPr>
            <a:spLocks noGrp="1"/>
          </p:cNvSpPr>
          <p:nvPr>
            <p:ph type="title"/>
          </p:nvPr>
        </p:nvSpPr>
        <p:spPr/>
        <p:txBody>
          <a:bodyPr/>
          <a:lstStyle/>
          <a:p>
            <a:r>
              <a:rPr lang="en-US" dirty="0"/>
              <a:t>Ledger</a:t>
            </a:r>
          </a:p>
        </p:txBody>
      </p:sp>
      <p:sp>
        <p:nvSpPr>
          <p:cNvPr id="3" name="Content Placeholder 2">
            <a:extLst>
              <a:ext uri="{FF2B5EF4-FFF2-40B4-BE49-F238E27FC236}">
                <a16:creationId xmlns:a16="http://schemas.microsoft.com/office/drawing/2014/main" id="{017CAE8A-D091-4363-AA2E-57A2FCAF200C}"/>
              </a:ext>
            </a:extLst>
          </p:cNvPr>
          <p:cNvSpPr>
            <a:spLocks noGrp="1"/>
          </p:cNvSpPr>
          <p:nvPr>
            <p:ph idx="1"/>
          </p:nvPr>
        </p:nvSpPr>
        <p:spPr/>
        <p:txBody>
          <a:bodyPr/>
          <a:lstStyle/>
          <a:p>
            <a:r>
              <a:rPr lang="en-US" dirty="0"/>
              <a:t>Single source of truth</a:t>
            </a:r>
          </a:p>
          <a:p>
            <a:r>
              <a:rPr lang="en-US" dirty="0"/>
              <a:t>Maintainer may get too busy, too expensive, or both.</a:t>
            </a:r>
          </a:p>
        </p:txBody>
      </p:sp>
    </p:spTree>
    <p:extLst>
      <p:ext uri="{BB962C8B-B14F-4D97-AF65-F5344CB8AC3E}">
        <p14:creationId xmlns:p14="http://schemas.microsoft.com/office/powerpoint/2010/main" val="81533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874D-4D6F-4B15-8E77-9FBEB79A4727}"/>
              </a:ext>
            </a:extLst>
          </p:cNvPr>
          <p:cNvSpPr>
            <a:spLocks noGrp="1"/>
          </p:cNvSpPr>
          <p:nvPr>
            <p:ph type="title"/>
          </p:nvPr>
        </p:nvSpPr>
        <p:spPr/>
        <p:txBody>
          <a:bodyPr/>
          <a:lstStyle/>
          <a:p>
            <a:r>
              <a:rPr lang="en-US" dirty="0"/>
              <a:t>Distributed Ledger</a:t>
            </a:r>
          </a:p>
        </p:txBody>
      </p:sp>
      <p:sp>
        <p:nvSpPr>
          <p:cNvPr id="3" name="Content Placeholder 2">
            <a:extLst>
              <a:ext uri="{FF2B5EF4-FFF2-40B4-BE49-F238E27FC236}">
                <a16:creationId xmlns:a16="http://schemas.microsoft.com/office/drawing/2014/main" id="{2F62588E-71AB-4CBA-81F3-04A319B41B1D}"/>
              </a:ext>
            </a:extLst>
          </p:cNvPr>
          <p:cNvSpPr>
            <a:spLocks noGrp="1"/>
          </p:cNvSpPr>
          <p:nvPr>
            <p:ph idx="1"/>
          </p:nvPr>
        </p:nvSpPr>
        <p:spPr/>
        <p:txBody>
          <a:bodyPr/>
          <a:lstStyle/>
          <a:p>
            <a:r>
              <a:rPr lang="en-US" dirty="0"/>
              <a:t>Everyone has a copy of the same ledger</a:t>
            </a:r>
          </a:p>
          <a:p>
            <a:r>
              <a:rPr lang="en-US" dirty="0"/>
              <a:t>Periodic reconciliation</a:t>
            </a:r>
          </a:p>
        </p:txBody>
      </p:sp>
    </p:spTree>
    <p:extLst>
      <p:ext uri="{BB962C8B-B14F-4D97-AF65-F5344CB8AC3E}">
        <p14:creationId xmlns:p14="http://schemas.microsoft.com/office/powerpoint/2010/main" val="13724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874D-4D6F-4B15-8E77-9FBEB79A4727}"/>
              </a:ext>
            </a:extLst>
          </p:cNvPr>
          <p:cNvSpPr>
            <a:spLocks noGrp="1"/>
          </p:cNvSpPr>
          <p:nvPr>
            <p:ph type="title"/>
          </p:nvPr>
        </p:nvSpPr>
        <p:spPr/>
        <p:txBody>
          <a:bodyPr/>
          <a:lstStyle/>
          <a:p>
            <a:r>
              <a:rPr lang="en-US" dirty="0"/>
              <a:t>The Double Spend Problem</a:t>
            </a:r>
          </a:p>
        </p:txBody>
      </p:sp>
      <p:sp>
        <p:nvSpPr>
          <p:cNvPr id="3" name="Content Placeholder 2">
            <a:extLst>
              <a:ext uri="{FF2B5EF4-FFF2-40B4-BE49-F238E27FC236}">
                <a16:creationId xmlns:a16="http://schemas.microsoft.com/office/drawing/2014/main" id="{2F62588E-71AB-4CBA-81F3-04A319B41B1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5826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E85F-2C61-40D5-AB20-DA832843985D}"/>
              </a:ext>
            </a:extLst>
          </p:cNvPr>
          <p:cNvSpPr>
            <a:spLocks noGrp="1"/>
          </p:cNvSpPr>
          <p:nvPr>
            <p:ph type="title"/>
          </p:nvPr>
        </p:nvSpPr>
        <p:spPr/>
        <p:txBody>
          <a:bodyPr/>
          <a:lstStyle/>
          <a:p>
            <a:r>
              <a:rPr lang="en-US" dirty="0"/>
              <a:t>Blockchain</a:t>
            </a:r>
          </a:p>
        </p:txBody>
      </p:sp>
      <p:sp>
        <p:nvSpPr>
          <p:cNvPr id="3" name="Content Placeholder 2">
            <a:extLst>
              <a:ext uri="{FF2B5EF4-FFF2-40B4-BE49-F238E27FC236}">
                <a16:creationId xmlns:a16="http://schemas.microsoft.com/office/drawing/2014/main" id="{C4F30C51-2957-4E77-AA3B-CB98D8BB88B6}"/>
              </a:ext>
            </a:extLst>
          </p:cNvPr>
          <p:cNvSpPr>
            <a:spLocks noGrp="1"/>
          </p:cNvSpPr>
          <p:nvPr>
            <p:ph idx="1"/>
          </p:nvPr>
        </p:nvSpPr>
        <p:spPr/>
        <p:txBody>
          <a:bodyPr/>
          <a:lstStyle/>
          <a:p>
            <a:r>
              <a:rPr lang="en-US" dirty="0"/>
              <a:t>Technical solution to the bad actors problem</a:t>
            </a:r>
          </a:p>
          <a:p>
            <a:r>
              <a:rPr lang="en-US" dirty="0"/>
              <a:t>Automates the reconciliation</a:t>
            </a:r>
          </a:p>
          <a:p>
            <a:r>
              <a:rPr lang="en-US" dirty="0"/>
              <a:t>Nodes share information about pending transactions</a:t>
            </a:r>
          </a:p>
          <a:p>
            <a:r>
              <a:rPr lang="en-US" dirty="0"/>
              <a:t>Often used for carrying financial information, but can be used for other things as well. (It’s still JUST a ledger).</a:t>
            </a:r>
          </a:p>
          <a:p>
            <a:endParaRPr lang="en-US" dirty="0"/>
          </a:p>
          <a:p>
            <a:endParaRPr lang="en-US" dirty="0"/>
          </a:p>
        </p:txBody>
      </p:sp>
    </p:spTree>
    <p:extLst>
      <p:ext uri="{BB962C8B-B14F-4D97-AF65-F5344CB8AC3E}">
        <p14:creationId xmlns:p14="http://schemas.microsoft.com/office/powerpoint/2010/main" val="357455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5241-87E6-482E-BC37-B7542C73A920}"/>
              </a:ext>
            </a:extLst>
          </p:cNvPr>
          <p:cNvSpPr>
            <a:spLocks noGrp="1"/>
          </p:cNvSpPr>
          <p:nvPr>
            <p:ph type="title"/>
          </p:nvPr>
        </p:nvSpPr>
        <p:spPr/>
        <p:txBody>
          <a:bodyPr/>
          <a:lstStyle/>
          <a:p>
            <a:r>
              <a:rPr lang="en-US" dirty="0"/>
              <a:t>Hash Function</a:t>
            </a:r>
          </a:p>
        </p:txBody>
      </p:sp>
      <p:sp>
        <p:nvSpPr>
          <p:cNvPr id="3" name="Content Placeholder 2">
            <a:extLst>
              <a:ext uri="{FF2B5EF4-FFF2-40B4-BE49-F238E27FC236}">
                <a16:creationId xmlns:a16="http://schemas.microsoft.com/office/drawing/2014/main" id="{6A3BF662-592C-4ECB-A901-3CB825D1A3B4}"/>
              </a:ext>
            </a:extLst>
          </p:cNvPr>
          <p:cNvSpPr>
            <a:spLocks noGrp="1"/>
          </p:cNvSpPr>
          <p:nvPr>
            <p:ph idx="1"/>
          </p:nvPr>
        </p:nvSpPr>
        <p:spPr>
          <a:xfrm>
            <a:off x="1097280" y="1845734"/>
            <a:ext cx="10058400" cy="4023360"/>
          </a:xfrm>
        </p:spPr>
        <p:txBody>
          <a:bodyPr>
            <a:normAutofit/>
          </a:bodyPr>
          <a:lstStyle/>
          <a:p>
            <a:pPr lvl="1"/>
            <a:r>
              <a:rPr lang="en-US" dirty="0"/>
              <a:t>Deterministic (identical inputs lead to identical outputs)</a:t>
            </a:r>
          </a:p>
          <a:p>
            <a:pPr lvl="1"/>
            <a:r>
              <a:rPr lang="en-US" dirty="0"/>
              <a:t>Any size input; fixed output size</a:t>
            </a:r>
          </a:p>
          <a:p>
            <a:pPr lvl="1"/>
            <a:r>
              <a:rPr lang="en-US" dirty="0"/>
              <a:t>Uniform distribution</a:t>
            </a:r>
          </a:p>
          <a:p>
            <a:pPr lvl="1"/>
            <a:r>
              <a:rPr lang="en-US" dirty="0"/>
              <a:t>Irreversible</a:t>
            </a:r>
          </a:p>
          <a:p>
            <a:pPr lvl="1"/>
            <a:r>
              <a:rPr lang="en-US" dirty="0"/>
              <a:t>Difficult to find a collision</a:t>
            </a:r>
          </a:p>
          <a:p>
            <a:pPr lvl="1"/>
            <a:endParaRPr lang="en-US" dirty="0"/>
          </a:p>
          <a:p>
            <a:pPr marL="0" marR="0">
              <a:lnSpc>
                <a:spcPct val="107000"/>
              </a:lnSpc>
              <a:spcBef>
                <a:spcPts val="0"/>
              </a:spcBef>
              <a:spcAft>
                <a:spcPts val="0"/>
              </a:spcAft>
            </a:pPr>
            <a:r>
              <a:rPr lang="en-US" sz="28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800" dirty="0">
                <a:solidFill>
                  <a:srgbClr val="0000FF"/>
                </a:solidFill>
                <a:latin typeface="Consolas" panose="020B0609020204030204" pitchFamily="49" charset="0"/>
                <a:ea typeface="Calibri" panose="020F0502020204030204" pitchFamily="34" charset="0"/>
                <a:cs typeface="Consolas" panose="020B0609020204030204" pitchFamily="49" charset="0"/>
              </a:rPr>
              <a:t>interface</a:t>
            </a: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800" dirty="0" err="1">
                <a:solidFill>
                  <a:srgbClr val="2B91AF"/>
                </a:solidFill>
                <a:latin typeface="Consolas" panose="020B0609020204030204" pitchFamily="49" charset="0"/>
                <a:ea typeface="Calibri" panose="020F0502020204030204" pitchFamily="34" charset="0"/>
                <a:cs typeface="Consolas" panose="020B0609020204030204" pitchFamily="49" charset="0"/>
              </a:rPr>
              <a:t>ISimpleHashProvider</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8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800" dirty="0" err="1">
                <a:solidFill>
                  <a:srgbClr val="000000"/>
                </a:solidFill>
                <a:latin typeface="Consolas" panose="020B0609020204030204" pitchFamily="49" charset="0"/>
                <a:ea typeface="Calibri" panose="020F0502020204030204" pitchFamily="34" charset="0"/>
                <a:cs typeface="Consolas" panose="020B0609020204030204" pitchFamily="49" charset="0"/>
              </a:rPr>
              <a:t>CalculateHash</a:t>
            </a: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8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 data);</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1"/>
            <a:endParaRPr lang="en-US" dirty="0"/>
          </a:p>
          <a:p>
            <a:pPr lvl="1"/>
            <a:endParaRPr lang="en-US" dirty="0"/>
          </a:p>
          <a:p>
            <a:pPr lvl="1"/>
            <a:endParaRPr lang="en-US" dirty="0"/>
          </a:p>
          <a:p>
            <a:pPr lvl="1"/>
            <a:endParaRPr lang="en-US" dirty="0"/>
          </a:p>
        </p:txBody>
      </p:sp>
      <p:sp>
        <p:nvSpPr>
          <p:cNvPr id="4" name="TextBox 3">
            <a:extLst>
              <a:ext uri="{FF2B5EF4-FFF2-40B4-BE49-F238E27FC236}">
                <a16:creationId xmlns:a16="http://schemas.microsoft.com/office/drawing/2014/main" id="{10CD8E3C-958B-43A2-B4DC-87552E5ADFC9}"/>
              </a:ext>
            </a:extLst>
          </p:cNvPr>
          <p:cNvSpPr txBox="1"/>
          <p:nvPr/>
        </p:nvSpPr>
        <p:spPr>
          <a:xfrm>
            <a:off x="2669628" y="5496844"/>
            <a:ext cx="5696606" cy="369332"/>
          </a:xfrm>
          <a:prstGeom prst="rect">
            <a:avLst/>
          </a:prstGeom>
          <a:noFill/>
        </p:spPr>
        <p:txBody>
          <a:bodyPr wrap="square" rtlCol="0">
            <a:spAutoFit/>
          </a:bodyPr>
          <a:lstStyle/>
          <a:p>
            <a:r>
              <a:rPr lang="en-US" dirty="0">
                <a:solidFill>
                  <a:srgbClr val="FF0000"/>
                </a:solidFill>
              </a:rPr>
              <a:t>*In the demo we will use a </a:t>
            </a:r>
            <a:r>
              <a:rPr lang="en-US" b="1" dirty="0" err="1">
                <a:solidFill>
                  <a:srgbClr val="FF0000"/>
                </a:solidFill>
              </a:rPr>
              <a:t>uint</a:t>
            </a:r>
            <a:r>
              <a:rPr lang="en-US" dirty="0">
                <a:solidFill>
                  <a:srgbClr val="FF0000"/>
                </a:solidFill>
              </a:rPr>
              <a:t> return type for simplicity</a:t>
            </a:r>
          </a:p>
        </p:txBody>
      </p:sp>
      <p:sp>
        <p:nvSpPr>
          <p:cNvPr id="5" name="Speech Bubble: Rectangle 4">
            <a:extLst>
              <a:ext uri="{FF2B5EF4-FFF2-40B4-BE49-F238E27FC236}">
                <a16:creationId xmlns:a16="http://schemas.microsoft.com/office/drawing/2014/main" id="{29128E47-F917-4CFA-B6BF-4F5747D34B88}"/>
              </a:ext>
            </a:extLst>
          </p:cNvPr>
          <p:cNvSpPr/>
          <p:nvPr/>
        </p:nvSpPr>
        <p:spPr>
          <a:xfrm>
            <a:off x="8519886" y="566058"/>
            <a:ext cx="2830285" cy="165462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Common algorithms</a:t>
            </a:r>
          </a:p>
          <a:p>
            <a:pPr marL="285750" indent="-285750">
              <a:buFont typeface="Arial" panose="020B0604020202020204" pitchFamily="34" charset="0"/>
              <a:buChar char="•"/>
            </a:pPr>
            <a:r>
              <a:rPr lang="en-US" dirty="0"/>
              <a:t>MD5</a:t>
            </a:r>
          </a:p>
          <a:p>
            <a:pPr marL="285750" indent="-285750">
              <a:buFont typeface="Arial" panose="020B0604020202020204" pitchFamily="34" charset="0"/>
              <a:buChar char="•"/>
            </a:pPr>
            <a:r>
              <a:rPr lang="en-US" dirty="0"/>
              <a:t>SHA-1</a:t>
            </a:r>
          </a:p>
          <a:p>
            <a:pPr marL="285750" indent="-285750">
              <a:buFont typeface="Arial" panose="020B0604020202020204" pitchFamily="34" charset="0"/>
              <a:buChar char="•"/>
            </a:pPr>
            <a:r>
              <a:rPr lang="en-US" dirty="0"/>
              <a:t>SHA-2 (often as SHA-256) CRC32</a:t>
            </a:r>
          </a:p>
        </p:txBody>
      </p:sp>
    </p:spTree>
    <p:extLst>
      <p:ext uri="{BB962C8B-B14F-4D97-AF65-F5344CB8AC3E}">
        <p14:creationId xmlns:p14="http://schemas.microsoft.com/office/powerpoint/2010/main" val="136325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461F2A-F8FC-46F6-BCFC-64D2FE8B1EBE}"/>
              </a:ext>
            </a:extLst>
          </p:cNvPr>
          <p:cNvSpPr>
            <a:spLocks noGrp="1"/>
          </p:cNvSpPr>
          <p:nvPr>
            <p:ph type="title"/>
          </p:nvPr>
        </p:nvSpPr>
        <p:spPr/>
        <p:txBody>
          <a:bodyPr/>
          <a:lstStyle/>
          <a:p>
            <a:r>
              <a:rPr lang="en-US" dirty="0"/>
              <a:t>Hashing - sample output</a:t>
            </a:r>
          </a:p>
        </p:txBody>
      </p:sp>
      <p:sp>
        <p:nvSpPr>
          <p:cNvPr id="9" name="Content Placeholder 8">
            <a:extLst>
              <a:ext uri="{FF2B5EF4-FFF2-40B4-BE49-F238E27FC236}">
                <a16:creationId xmlns:a16="http://schemas.microsoft.com/office/drawing/2014/main" id="{4B0C4B59-C427-48D1-B206-43A2C2FF97DD}"/>
              </a:ext>
            </a:extLst>
          </p:cNvPr>
          <p:cNvSpPr>
            <a:spLocks noGrp="1"/>
          </p:cNvSpPr>
          <p:nvPr>
            <p:ph idx="1"/>
          </p:nvPr>
        </p:nvSpPr>
        <p:spPr/>
        <p:txBody>
          <a:bodyPr>
            <a:normAutofit/>
          </a:bodyPr>
          <a:lstStyle/>
          <a:p>
            <a:r>
              <a:rPr lang="en-US" sz="2800" dirty="0"/>
              <a:t>The hash of 6 is 297,858,791</a:t>
            </a:r>
            <a:br>
              <a:rPr lang="en-US" sz="2800" dirty="0"/>
            </a:br>
            <a:r>
              <a:rPr lang="en-US" sz="2800" dirty="0"/>
              <a:t>The hash of 7 is 2,607,350,393</a:t>
            </a:r>
            <a:br>
              <a:rPr lang="en-US" sz="2800" dirty="0"/>
            </a:br>
            <a:r>
              <a:rPr lang="en-US" sz="2800" dirty="0"/>
              <a:t>The hash of 8 is 843,211,308</a:t>
            </a:r>
            <a:br>
              <a:rPr lang="en-US" sz="2800" dirty="0"/>
            </a:br>
            <a:r>
              <a:rPr lang="en-US" sz="2800" dirty="0"/>
              <a:t>The hash of “some string” is 747,016,153</a:t>
            </a:r>
          </a:p>
          <a:p>
            <a:endParaRPr lang="en-US" sz="2800" dirty="0"/>
          </a:p>
          <a:p>
            <a:r>
              <a:rPr lang="en-US" sz="2800" dirty="0"/>
              <a:t>Each output is 4 bytes. The decimal representations may vary in length, but the range of a 4-byte unsigned integer (</a:t>
            </a:r>
            <a:r>
              <a:rPr lang="en-US" sz="2800" dirty="0" err="1"/>
              <a:t>uint</a:t>
            </a:r>
            <a:r>
              <a:rPr lang="en-US" sz="2800" dirty="0"/>
              <a:t>) is 0 to 4,294,967,295</a:t>
            </a:r>
          </a:p>
        </p:txBody>
      </p:sp>
    </p:spTree>
    <p:extLst>
      <p:ext uri="{BB962C8B-B14F-4D97-AF65-F5344CB8AC3E}">
        <p14:creationId xmlns:p14="http://schemas.microsoft.com/office/powerpoint/2010/main" val="36226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2328-A334-4B4D-91EC-1D1ED1648BC2}"/>
              </a:ext>
            </a:extLst>
          </p:cNvPr>
          <p:cNvSpPr>
            <a:spLocks noGrp="1"/>
          </p:cNvSpPr>
          <p:nvPr>
            <p:ph type="title"/>
          </p:nvPr>
        </p:nvSpPr>
        <p:spPr/>
        <p:txBody>
          <a:bodyPr/>
          <a:lstStyle/>
          <a:p>
            <a:r>
              <a:rPr lang="en-US" dirty="0"/>
              <a:t>Cryptographic functions</a:t>
            </a:r>
          </a:p>
        </p:txBody>
      </p:sp>
      <p:sp>
        <p:nvSpPr>
          <p:cNvPr id="3" name="Content Placeholder 2">
            <a:extLst>
              <a:ext uri="{FF2B5EF4-FFF2-40B4-BE49-F238E27FC236}">
                <a16:creationId xmlns:a16="http://schemas.microsoft.com/office/drawing/2014/main" id="{365B053E-1352-4217-8733-B5319E42A7D4}"/>
              </a:ext>
            </a:extLst>
          </p:cNvPr>
          <p:cNvSpPr>
            <a:spLocks noGrp="1"/>
          </p:cNvSpPr>
          <p:nvPr>
            <p:ph idx="1"/>
          </p:nvPr>
        </p:nvSpPr>
        <p:spPr/>
        <p:txBody>
          <a:bodyPr/>
          <a:lstStyle/>
          <a:p>
            <a:r>
              <a:rPr lang="en-US" dirty="0"/>
              <a:t>Must support three key functions:</a:t>
            </a:r>
          </a:p>
          <a:p>
            <a:r>
              <a:rPr lang="en-US" dirty="0"/>
              <a:t>- Generate a key pair (</a:t>
            </a:r>
            <a:r>
              <a:rPr lang="en-US" sz="1800" b="1" dirty="0">
                <a:solidFill>
                  <a:srgbClr val="FF0000"/>
                </a:solidFill>
                <a:latin typeface="Consolas" panose="020B0609020204030204" pitchFamily="49" charset="0"/>
              </a:rPr>
              <a:t>public-key</a:t>
            </a:r>
            <a:r>
              <a:rPr lang="en-US" dirty="0"/>
              <a:t> and </a:t>
            </a:r>
            <a:r>
              <a:rPr lang="en-US" sz="1800" b="1" dirty="0">
                <a:solidFill>
                  <a:srgbClr val="FF0000"/>
                </a:solidFill>
                <a:latin typeface="Consolas" panose="020B0609020204030204" pitchFamily="49" charset="0"/>
              </a:rPr>
              <a:t>private-key</a:t>
            </a:r>
            <a:r>
              <a:rPr lang="en-US" dirty="0"/>
              <a:t>)</a:t>
            </a:r>
          </a:p>
          <a:p>
            <a:r>
              <a:rPr lang="en-US" dirty="0"/>
              <a:t>- Given a </a:t>
            </a:r>
            <a:r>
              <a:rPr lang="en-US" sz="1800" b="1" dirty="0">
                <a:solidFill>
                  <a:srgbClr val="FF0000"/>
                </a:solidFill>
                <a:latin typeface="Consolas" panose="020B0609020204030204" pitchFamily="49" charset="0"/>
              </a:rPr>
              <a:t>message</a:t>
            </a:r>
            <a:r>
              <a:rPr lang="en-US" dirty="0"/>
              <a:t> and a </a:t>
            </a:r>
            <a:r>
              <a:rPr lang="en-US" sz="1800" b="1" dirty="0">
                <a:solidFill>
                  <a:srgbClr val="FF0000"/>
                </a:solidFill>
                <a:latin typeface="Consolas" panose="020B0609020204030204" pitchFamily="49" charset="0"/>
              </a:rPr>
              <a:t>private-key</a:t>
            </a:r>
            <a:r>
              <a:rPr lang="en-US" sz="1800" dirty="0"/>
              <a:t>, </a:t>
            </a:r>
            <a:r>
              <a:rPr lang="en-US" dirty="0"/>
              <a:t>generate a </a:t>
            </a:r>
            <a:r>
              <a:rPr lang="en-US" sz="1800" b="1" dirty="0">
                <a:solidFill>
                  <a:srgbClr val="FF0000"/>
                </a:solidFill>
                <a:latin typeface="Consolas" panose="020B0609020204030204" pitchFamily="49" charset="0"/>
              </a:rPr>
              <a:t>signature</a:t>
            </a:r>
            <a:endParaRPr lang="en-US" dirty="0"/>
          </a:p>
          <a:p>
            <a:r>
              <a:rPr lang="en-US" dirty="0"/>
              <a:t>- Verify a signed message given a </a:t>
            </a:r>
            <a:r>
              <a:rPr lang="en-US" sz="1800" b="1" dirty="0">
                <a:solidFill>
                  <a:srgbClr val="FF0000"/>
                </a:solidFill>
                <a:latin typeface="Consolas" panose="020B0609020204030204" pitchFamily="49" charset="0"/>
              </a:rPr>
              <a:t>message</a:t>
            </a:r>
            <a:r>
              <a:rPr lang="en-US" dirty="0"/>
              <a:t>, a </a:t>
            </a:r>
            <a:r>
              <a:rPr lang="en-US" sz="1800" b="1" dirty="0">
                <a:solidFill>
                  <a:srgbClr val="FF0000"/>
                </a:solidFill>
                <a:latin typeface="Consolas" panose="020B0609020204030204" pitchFamily="49" charset="0"/>
              </a:rPr>
              <a:t>public-key</a:t>
            </a:r>
            <a:r>
              <a:rPr lang="en-US" dirty="0"/>
              <a:t>, and a </a:t>
            </a:r>
            <a:r>
              <a:rPr lang="en-US" sz="1800" b="1" dirty="0">
                <a:solidFill>
                  <a:srgbClr val="FF0000"/>
                </a:solidFill>
                <a:latin typeface="Consolas" panose="020B0609020204030204" pitchFamily="49" charset="0"/>
              </a:rPr>
              <a:t>signature</a:t>
            </a:r>
          </a:p>
        </p:txBody>
      </p:sp>
      <p:sp>
        <p:nvSpPr>
          <p:cNvPr id="4" name="Rectangle 3">
            <a:extLst>
              <a:ext uri="{FF2B5EF4-FFF2-40B4-BE49-F238E27FC236}">
                <a16:creationId xmlns:a16="http://schemas.microsoft.com/office/drawing/2014/main" id="{CF626AF4-DCFE-40F8-939B-486C0B4C4803}"/>
              </a:ext>
            </a:extLst>
          </p:cNvPr>
          <p:cNvSpPr/>
          <p:nvPr/>
        </p:nvSpPr>
        <p:spPr>
          <a:xfrm>
            <a:off x="930165" y="4138488"/>
            <a:ext cx="10225515" cy="2068259"/>
          </a:xfrm>
          <a:prstGeom prst="rect">
            <a:avLst/>
          </a:prstGeom>
        </p:spPr>
        <p:txBody>
          <a:bodyPr wrap="square">
            <a:spAutoFit/>
          </a:bodyPr>
          <a:lstStyle/>
          <a:p>
            <a:pPr>
              <a:lnSpc>
                <a:spcPct val="107000"/>
              </a:lnSpc>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interface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ICryptoProvider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GenerateKeyPair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privateKey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publicKey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Sign(</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privateKey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Verify(</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publicKey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signature);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183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extLst>
              <p:ext uri="{D42A27DB-BD31-4B8C-83A1-F6EECF244321}">
                <p14:modId xmlns:p14="http://schemas.microsoft.com/office/powerpoint/2010/main" val="686171306"/>
              </p:ext>
            </p:extLst>
          </p:nvPr>
        </p:nvGraphicFramePr>
        <p:xfrm>
          <a:off x="1111348" y="542040"/>
          <a:ext cx="9861451" cy="6315960"/>
        </p:xfrm>
        <a:graphic>
          <a:graphicData uri="http://schemas.openxmlformats.org/drawingml/2006/table">
            <a:tbl>
              <a:tblPr/>
              <a:tblGrid>
                <a:gridCol w="1334714">
                  <a:extLst>
                    <a:ext uri="{9D8B030D-6E8A-4147-A177-3AD203B41FA5}">
                      <a16:colId xmlns:a16="http://schemas.microsoft.com/office/drawing/2014/main" val="1966721027"/>
                    </a:ext>
                  </a:extLst>
                </a:gridCol>
                <a:gridCol w="2528109">
                  <a:extLst>
                    <a:ext uri="{9D8B030D-6E8A-4147-A177-3AD203B41FA5}">
                      <a16:colId xmlns:a16="http://schemas.microsoft.com/office/drawing/2014/main" val="794646117"/>
                    </a:ext>
                  </a:extLst>
                </a:gridCol>
                <a:gridCol w="2296302">
                  <a:extLst>
                    <a:ext uri="{9D8B030D-6E8A-4147-A177-3AD203B41FA5}">
                      <a16:colId xmlns:a16="http://schemas.microsoft.com/office/drawing/2014/main" val="3452832979"/>
                    </a:ext>
                  </a:extLst>
                </a:gridCol>
                <a:gridCol w="2536358">
                  <a:extLst>
                    <a:ext uri="{9D8B030D-6E8A-4147-A177-3AD203B41FA5}">
                      <a16:colId xmlns:a16="http://schemas.microsoft.com/office/drawing/2014/main" val="3295188762"/>
                    </a:ext>
                  </a:extLst>
                </a:gridCol>
                <a:gridCol w="1165968">
                  <a:extLst>
                    <a:ext uri="{9D8B030D-6E8A-4147-A177-3AD203B41FA5}">
                      <a16:colId xmlns:a16="http://schemas.microsoft.com/office/drawing/2014/main" val="3907429960"/>
                    </a:ext>
                  </a:extLst>
                </a:gridCol>
              </a:tblGrid>
              <a:tr h="224708">
                <a:tc gridSpan="5">
                  <a:txBody>
                    <a:bodyPr/>
                    <a:lstStyle/>
                    <a:p>
                      <a:pPr algn="ctr" fontAlgn="b"/>
                      <a:r>
                        <a:rPr lang="en-US" sz="2800" b="1" i="0" u="none" strike="noStrike" dirty="0">
                          <a:solidFill>
                            <a:srgbClr val="000000"/>
                          </a:solidFill>
                          <a:effectLst/>
                          <a:latin typeface="Calibri" panose="020F0502020204030204" pitchFamily="34" charset="0"/>
                        </a:rPr>
                        <a:t>Bank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534454"/>
                  </a:ext>
                </a:extLst>
              </a:tr>
              <a:tr h="145646">
                <a:tc>
                  <a:txBody>
                    <a:bodyPr/>
                    <a:lstStyle/>
                    <a:p>
                      <a:pPr algn="l" fontAlgn="b"/>
                      <a:r>
                        <a:rPr lang="en-US" sz="1800" b="1" i="0" u="none" strike="noStrike" dirty="0">
                          <a:solidFill>
                            <a:srgbClr val="FFFFFF"/>
                          </a:solidFill>
                          <a:effectLst/>
                          <a:latin typeface="Calibri" panose="020F0502020204030204" pitchFamily="34" charset="0"/>
                        </a:rPr>
                        <a:t>Date</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From</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To</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Description</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Amount</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161458">
                <a:tc>
                  <a:txBody>
                    <a:bodyPr/>
                    <a:lstStyle/>
                    <a:p>
                      <a:pPr algn="l" fontAlgn="b"/>
                      <a:r>
                        <a:rPr lang="en-US" sz="2000" b="0" i="0" u="none" strike="noStrike" kern="1200" dirty="0">
                          <a:solidFill>
                            <a:srgbClr val="000000"/>
                          </a:solidFill>
                          <a:effectLst/>
                          <a:latin typeface="Calibri" panose="020F0502020204030204" pitchFamily="34" charset="0"/>
                          <a:ea typeface="+mn-ea"/>
                          <a:cs typeface="+mn-cs"/>
                        </a:rPr>
                        <a:t> 5/1/18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Cash Deposit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Open Account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100.00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161458">
                <a:tc>
                  <a:txBody>
                    <a:bodyPr/>
                    <a:lstStyle/>
                    <a:p>
                      <a:pPr algn="l" fontAlgn="b"/>
                      <a:r>
                        <a:rPr lang="en-US" sz="2000" b="0" i="0" u="none" strike="noStrike" dirty="0">
                          <a:solidFill>
                            <a:srgbClr val="000000"/>
                          </a:solidFill>
                          <a:effectLst/>
                          <a:latin typeface="Calibri" panose="020F0502020204030204" pitchFamily="34" charset="0"/>
                        </a:rPr>
                        <a:t> 5/2/18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Power Co.</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Electric Bill</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67.52</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161458">
                <a:tc>
                  <a:txBody>
                    <a:bodyPr/>
                    <a:lstStyle/>
                    <a:p>
                      <a:pPr algn="l" fontAlgn="b"/>
                      <a:r>
                        <a:rPr lang="en-US" sz="2000" b="0" i="0" u="none" strike="noStrike" dirty="0">
                          <a:solidFill>
                            <a:srgbClr val="000000"/>
                          </a:solidFill>
                          <a:effectLst/>
                          <a:latin typeface="Calibri" panose="020F0502020204030204" pitchFamily="34" charset="0"/>
                        </a:rPr>
                        <a:t> 5/3/18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Water Co.</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Water Bill</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15.31</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161458">
                <a:tc>
                  <a:txBody>
                    <a:bodyPr/>
                    <a:lstStyle/>
                    <a:p>
                      <a:pPr algn="l" fontAlgn="b"/>
                      <a:r>
                        <a:rPr lang="en-US" sz="2000" b="0" i="0" u="none" strike="noStrike" dirty="0">
                          <a:solidFill>
                            <a:srgbClr val="000000"/>
                          </a:solidFill>
                          <a:effectLst/>
                          <a:latin typeface="Calibri" panose="020F0502020204030204" pitchFamily="34" charset="0"/>
                        </a:rPr>
                        <a:t> 5/9/18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Steve’s Employer</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Deposit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200.00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161458">
                <a:tc>
                  <a:txBody>
                    <a:bodyPr/>
                    <a:lstStyle/>
                    <a:p>
                      <a:pPr algn="l" fontAlgn="b"/>
                      <a:r>
                        <a:rPr lang="en-US" sz="2000" b="0" i="0" u="none" strike="noStrike" dirty="0">
                          <a:solidFill>
                            <a:srgbClr val="000000"/>
                          </a:solidFill>
                          <a:effectLst/>
                          <a:latin typeface="Calibri" panose="020F0502020204030204" pitchFamily="34" charset="0"/>
                        </a:rPr>
                        <a:t> 5/12/18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err="1">
                          <a:solidFill>
                            <a:srgbClr val="000000"/>
                          </a:solidFill>
                          <a:effectLst/>
                          <a:latin typeface="Calibri" panose="020F0502020204030204" pitchFamily="34" charset="0"/>
                        </a:rPr>
                        <a:t>YummyFoodz</a:t>
                      </a:r>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Groceries</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65.65</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161458">
                <a:tc>
                  <a:txBody>
                    <a:bodyPr/>
                    <a:lstStyle/>
                    <a:p>
                      <a:pPr algn="l" fontAlgn="b"/>
                      <a:r>
                        <a:rPr lang="en-US" sz="2000" b="0" i="0" u="none" strike="noStrike" dirty="0">
                          <a:solidFill>
                            <a:srgbClr val="000000"/>
                          </a:solidFill>
                          <a:effectLst/>
                          <a:latin typeface="Calibri" panose="020F0502020204030204" pitchFamily="34" charset="0"/>
                        </a:rPr>
                        <a:t> 5/14/18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General Taco’s</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Restaurant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24.00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161458">
                <a:tc>
                  <a:txBody>
                    <a:bodyPr/>
                    <a:lstStyle/>
                    <a:p>
                      <a:pPr algn="l" fontAlgn="b"/>
                      <a:r>
                        <a:rPr lang="en-US" sz="2000" b="0" i="0" u="none" strike="noStrike" dirty="0">
                          <a:solidFill>
                            <a:srgbClr val="000000"/>
                          </a:solidFill>
                          <a:effectLst/>
                          <a:latin typeface="Calibri" panose="020F0502020204030204" pitchFamily="34" charset="0"/>
                        </a:rPr>
                        <a:t> 5/14/18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Uber</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Uber ride</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20.00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161458">
                <a:tc>
                  <a:txBody>
                    <a:bodyPr/>
                    <a:lstStyle/>
                    <a:p>
                      <a:pPr algn="l" fontAlgn="b"/>
                      <a:r>
                        <a:rPr lang="en-US" sz="2000" b="0" i="0" u="none" strike="noStrike" dirty="0">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sp>
        <p:nvSpPr>
          <p:cNvPr id="2" name="Rectangle 1">
            <a:extLst>
              <a:ext uri="{FF2B5EF4-FFF2-40B4-BE49-F238E27FC236}">
                <a16:creationId xmlns:a16="http://schemas.microsoft.com/office/drawing/2014/main" id="{506303C8-BC0D-4B11-B7FC-D7267FAA9B0A}"/>
              </a:ext>
            </a:extLst>
          </p:cNvPr>
          <p:cNvSpPr/>
          <p:nvPr/>
        </p:nvSpPr>
        <p:spPr>
          <a:xfrm>
            <a:off x="0" y="3438524"/>
            <a:ext cx="12192000" cy="3419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Close">
            <a:extLst>
              <a:ext uri="{FF2B5EF4-FFF2-40B4-BE49-F238E27FC236}">
                <a16:creationId xmlns:a16="http://schemas.microsoft.com/office/drawing/2014/main" id="{D73A48AE-4A5B-49BB-AA54-8C2FAAF126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34814" y="765220"/>
            <a:ext cx="1179844" cy="1179844"/>
          </a:xfrm>
          <a:prstGeom prst="rect">
            <a:avLst/>
          </a:prstGeom>
        </p:spPr>
      </p:pic>
      <p:pic>
        <p:nvPicPr>
          <p:cNvPr id="6" name="Graphic 5" descr="Close">
            <a:extLst>
              <a:ext uri="{FF2B5EF4-FFF2-40B4-BE49-F238E27FC236}">
                <a16:creationId xmlns:a16="http://schemas.microsoft.com/office/drawing/2014/main" id="{A0B05A2B-BF71-44FB-8C4C-1F7CF1D326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4111" y="765220"/>
            <a:ext cx="1179844" cy="1179844"/>
          </a:xfrm>
          <a:prstGeom prst="rect">
            <a:avLst/>
          </a:prstGeom>
        </p:spPr>
      </p:pic>
      <p:sp>
        <p:nvSpPr>
          <p:cNvPr id="5" name="Rectangle 4">
            <a:extLst>
              <a:ext uri="{FF2B5EF4-FFF2-40B4-BE49-F238E27FC236}">
                <a16:creationId xmlns:a16="http://schemas.microsoft.com/office/drawing/2014/main" id="{4D7BD98F-26BD-420E-8915-FD97BB630565}"/>
              </a:ext>
            </a:extLst>
          </p:cNvPr>
          <p:cNvSpPr/>
          <p:nvPr/>
        </p:nvSpPr>
        <p:spPr>
          <a:xfrm>
            <a:off x="2609431" y="4142244"/>
            <a:ext cx="6973137" cy="2308324"/>
          </a:xfrm>
          <a:prstGeom prst="rect">
            <a:avLst/>
          </a:prstGeom>
        </p:spPr>
        <p:txBody>
          <a:bodyPr wrap="square">
            <a:spAutoFit/>
          </a:bodyPr>
          <a:lstStyle/>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LedgerRow</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From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To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decimal</a:t>
            </a:r>
            <a:r>
              <a:rPr lang="en-US" sz="2400" dirty="0">
                <a:solidFill>
                  <a:srgbClr val="000000"/>
                </a:solidFill>
                <a:latin typeface="Consolas" panose="020B0609020204030204" pitchFamily="49" charset="0"/>
              </a:rPr>
              <a:t> Amount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3101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6303C8-BC0D-4B11-B7FC-D7267FAA9B0A}"/>
              </a:ext>
            </a:extLst>
          </p:cNvPr>
          <p:cNvSpPr/>
          <p:nvPr/>
        </p:nvSpPr>
        <p:spPr>
          <a:xfrm>
            <a:off x="0" y="6320413"/>
            <a:ext cx="12192000" cy="547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D7BD98F-26BD-420E-8915-FD97BB630565}"/>
              </a:ext>
            </a:extLst>
          </p:cNvPr>
          <p:cNvSpPr/>
          <p:nvPr/>
        </p:nvSpPr>
        <p:spPr>
          <a:xfrm>
            <a:off x="690195" y="273628"/>
            <a:ext cx="6973137" cy="2308324"/>
          </a:xfrm>
          <a:prstGeom prst="rect">
            <a:avLst/>
          </a:prstGeom>
        </p:spPr>
        <p:txBody>
          <a:bodyPr wrap="square">
            <a:spAutoFit/>
          </a:bodyPr>
          <a:lstStyle/>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LedgerRow</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From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To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decimal</a:t>
            </a:r>
            <a:r>
              <a:rPr lang="en-US" sz="2400" dirty="0">
                <a:solidFill>
                  <a:srgbClr val="000000"/>
                </a:solidFill>
                <a:latin typeface="Consolas" panose="020B0609020204030204" pitchFamily="49" charset="0"/>
              </a:rPr>
              <a:t> Amount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423765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973" y="218949"/>
            <a:ext cx="10639605" cy="1403169"/>
          </a:xfrm>
        </p:spPr>
        <p:txBody>
          <a:bodyPr numCol="1">
            <a:normAutofit/>
          </a:bodyPr>
          <a:lstStyle/>
          <a:p>
            <a:r>
              <a:rPr lang="en-US" sz="8000" dirty="0"/>
              <a:t>Ondrej  balas</a:t>
            </a:r>
            <a:endParaRPr lang="en-US" sz="5400" dirty="0"/>
          </a:p>
        </p:txBody>
      </p:sp>
      <p:pic>
        <p:nvPicPr>
          <p:cNvPr id="6" name="Picture 3" descr="J:\UTD\Logo\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6035" y="4224385"/>
            <a:ext cx="1931293" cy="14486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a:stretch>
            <a:fillRect/>
          </a:stretch>
        </p:blipFill>
        <p:spPr bwMode="auto">
          <a:xfrm>
            <a:off x="8725975" y="1187827"/>
            <a:ext cx="2814365" cy="281436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timradney.com/wp-content/uploads/2014/06/1780-mvp_horizontal_fullcolor-550x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0662" y="4834443"/>
            <a:ext cx="2889678" cy="1166379"/>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p:cNvSpPr txBox="1">
            <a:spLocks/>
          </p:cNvSpPr>
          <p:nvPr/>
        </p:nvSpPr>
        <p:spPr>
          <a:xfrm>
            <a:off x="1293091" y="1627292"/>
            <a:ext cx="7221644" cy="2374900"/>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cap="none" dirty="0">
                <a:latin typeface="FontAwesome" pitchFamily="50" charset="0"/>
              </a:rPr>
              <a:t></a:t>
            </a:r>
            <a:r>
              <a:rPr lang="en-US" cap="none" dirty="0"/>
              <a:t> </a:t>
            </a:r>
            <a:r>
              <a:rPr lang="en-US" b="1" cap="none" dirty="0"/>
              <a:t>Microsoft MVP in Visual Studio</a:t>
            </a:r>
          </a:p>
          <a:p>
            <a:r>
              <a:rPr lang="en-US" cap="none" dirty="0">
                <a:latin typeface="FontAwesome" pitchFamily="50" charset="0"/>
              </a:rPr>
              <a:t></a:t>
            </a:r>
            <a:r>
              <a:rPr lang="en-US" cap="none" dirty="0"/>
              <a:t> </a:t>
            </a:r>
            <a:r>
              <a:rPr lang="en-US" b="1" cap="none" dirty="0"/>
              <a:t>Writer for Visual Studio Magazine</a:t>
            </a:r>
          </a:p>
          <a:p>
            <a:r>
              <a:rPr lang="en-US" dirty="0">
                <a:latin typeface="FontAwesome" pitchFamily="50" charset="0"/>
              </a:rPr>
              <a:t></a:t>
            </a:r>
            <a:r>
              <a:rPr lang="en-US" cap="none" dirty="0"/>
              <a:t> </a:t>
            </a:r>
            <a:r>
              <a:rPr lang="en-US" b="1" cap="none" dirty="0"/>
              <a:t>Consultant since 2001</a:t>
            </a:r>
          </a:p>
          <a:p>
            <a:r>
              <a:rPr lang="en-US" dirty="0">
                <a:latin typeface="FontAwesome" pitchFamily="50" charset="0"/>
              </a:rPr>
              <a:t></a:t>
            </a:r>
            <a:r>
              <a:rPr lang="en-US" dirty="0"/>
              <a:t> </a:t>
            </a:r>
            <a:r>
              <a:rPr lang="en-US" b="1" cap="none" dirty="0"/>
              <a:t>Founded startup in 2017</a:t>
            </a:r>
          </a:p>
          <a:p>
            <a:r>
              <a:rPr lang="en-US" dirty="0">
                <a:latin typeface="FontAwesome" pitchFamily="50" charset="0"/>
              </a:rPr>
              <a:t></a:t>
            </a:r>
            <a:r>
              <a:rPr lang="en-US" dirty="0"/>
              <a:t> </a:t>
            </a:r>
            <a:r>
              <a:rPr lang="en-US" b="1" cap="none" dirty="0"/>
              <a:t>Game development for fun</a:t>
            </a:r>
            <a:endParaRPr lang="en-US" sz="1800" b="1" dirty="0"/>
          </a:p>
        </p:txBody>
      </p:sp>
      <p:sp>
        <p:nvSpPr>
          <p:cNvPr id="15" name="Subtitle 2"/>
          <p:cNvSpPr txBox="1">
            <a:spLocks/>
          </p:cNvSpPr>
          <p:nvPr/>
        </p:nvSpPr>
        <p:spPr>
          <a:xfrm>
            <a:off x="3955164" y="4956749"/>
            <a:ext cx="3917661" cy="1144878"/>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50000"/>
              </a:lnSpc>
            </a:pPr>
            <a:r>
              <a:rPr lang="en-US" sz="2000" dirty="0">
                <a:latin typeface="FontAwesome" pitchFamily="2" charset="0"/>
              </a:rPr>
              <a:t></a:t>
            </a:r>
            <a:r>
              <a:rPr lang="en-US" dirty="0">
                <a:latin typeface="FontAwesome" pitchFamily="2" charset="0"/>
              </a:rPr>
              <a:t> </a:t>
            </a:r>
            <a:r>
              <a:rPr lang="en-US" sz="1800" dirty="0"/>
              <a:t>www.ondrejbalas.com</a:t>
            </a:r>
          </a:p>
          <a:p>
            <a:pPr>
              <a:lnSpc>
                <a:spcPct val="50000"/>
              </a:lnSpc>
            </a:pPr>
            <a:r>
              <a:rPr lang="en-US" sz="2000" dirty="0">
                <a:latin typeface="FontAwesome" pitchFamily="2" charset="0"/>
              </a:rPr>
              <a:t></a:t>
            </a:r>
            <a:r>
              <a:rPr lang="en-US" dirty="0">
                <a:latin typeface="FontAwesome" pitchFamily="2" charset="0"/>
              </a:rPr>
              <a:t> </a:t>
            </a:r>
            <a:r>
              <a:rPr lang="en-US" sz="1800" dirty="0"/>
              <a:t>Ondrej@ondrejbalas.com</a:t>
            </a:r>
          </a:p>
          <a:p>
            <a:pPr>
              <a:lnSpc>
                <a:spcPct val="50000"/>
              </a:lnSpc>
            </a:pPr>
            <a:r>
              <a:rPr lang="en-US" sz="1800" dirty="0">
                <a:latin typeface="FontAwesome" pitchFamily="50" charset="0"/>
              </a:rPr>
              <a:t></a:t>
            </a:r>
            <a:r>
              <a:rPr lang="en-US" sz="1800" dirty="0"/>
              <a:t> @ondrejbalas</a:t>
            </a:r>
          </a:p>
          <a:p>
            <a:pPr>
              <a:lnSpc>
                <a:spcPct val="50000"/>
              </a:lnSpc>
            </a:pPr>
            <a:endParaRPr lang="en-US" sz="1800" dirty="0"/>
          </a:p>
        </p:txBody>
      </p:sp>
      <p:pic>
        <p:nvPicPr>
          <p:cNvPr id="3074" name="Picture 2" descr="logo">
            <a:extLst>
              <a:ext uri="{FF2B5EF4-FFF2-40B4-BE49-F238E27FC236}">
                <a16:creationId xmlns:a16="http://schemas.microsoft.com/office/drawing/2014/main" id="{1351B2E5-6623-4EE8-982B-1D09BAD125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6734" y="5529188"/>
            <a:ext cx="2040594" cy="680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099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6303C8-BC0D-4B11-B7FC-D7267FAA9B0A}"/>
              </a:ext>
            </a:extLst>
          </p:cNvPr>
          <p:cNvSpPr/>
          <p:nvPr/>
        </p:nvSpPr>
        <p:spPr>
          <a:xfrm>
            <a:off x="0" y="6320413"/>
            <a:ext cx="12192000" cy="547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D7BD98F-26BD-420E-8915-FD97BB630565}"/>
              </a:ext>
            </a:extLst>
          </p:cNvPr>
          <p:cNvSpPr/>
          <p:nvPr/>
        </p:nvSpPr>
        <p:spPr>
          <a:xfrm>
            <a:off x="690195" y="273628"/>
            <a:ext cx="7217858" cy="2677656"/>
          </a:xfrm>
          <a:prstGeom prst="rect">
            <a:avLst/>
          </a:prstGeom>
        </p:spPr>
        <p:txBody>
          <a:bodyPr wrap="square">
            <a:spAutoFit/>
          </a:bodyPr>
          <a:lstStyle/>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B91AF"/>
                </a:solidFill>
                <a:latin typeface="Consolas" panose="020B0609020204030204" pitchFamily="49" charset="0"/>
              </a:rPr>
              <a:t>Transaction</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From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To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decimal</a:t>
            </a:r>
            <a:r>
              <a:rPr lang="en-US" sz="2400" dirty="0">
                <a:solidFill>
                  <a:srgbClr val="000000"/>
                </a:solidFill>
                <a:latin typeface="Consolas" panose="020B0609020204030204" pitchFamily="49" charset="0"/>
              </a:rPr>
              <a:t> Amount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FF"/>
                </a:solidFill>
                <a:latin typeface="Consolas" panose="020B0609020204030204" pitchFamily="49" charset="0"/>
              </a:rPr>
              <a:t>    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Signature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1612923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2328-A334-4B4D-91EC-1D1ED1648BC2}"/>
              </a:ext>
            </a:extLst>
          </p:cNvPr>
          <p:cNvSpPr>
            <a:spLocks noGrp="1"/>
          </p:cNvSpPr>
          <p:nvPr>
            <p:ph type="title"/>
          </p:nvPr>
        </p:nvSpPr>
        <p:spPr/>
        <p:txBody>
          <a:bodyPr/>
          <a:lstStyle/>
          <a:p>
            <a:r>
              <a:rPr lang="en-US" dirty="0"/>
              <a:t>Cryptographic functions</a:t>
            </a:r>
          </a:p>
        </p:txBody>
      </p:sp>
      <p:sp>
        <p:nvSpPr>
          <p:cNvPr id="3" name="Content Placeholder 2">
            <a:extLst>
              <a:ext uri="{FF2B5EF4-FFF2-40B4-BE49-F238E27FC236}">
                <a16:creationId xmlns:a16="http://schemas.microsoft.com/office/drawing/2014/main" id="{365B053E-1352-4217-8733-B5319E42A7D4}"/>
              </a:ext>
            </a:extLst>
          </p:cNvPr>
          <p:cNvSpPr>
            <a:spLocks noGrp="1"/>
          </p:cNvSpPr>
          <p:nvPr>
            <p:ph idx="1"/>
          </p:nvPr>
        </p:nvSpPr>
        <p:spPr/>
        <p:txBody>
          <a:bodyPr/>
          <a:lstStyle/>
          <a:p>
            <a:r>
              <a:rPr lang="en-US" dirty="0"/>
              <a:t>Must support three key functions:</a:t>
            </a:r>
          </a:p>
          <a:p>
            <a:r>
              <a:rPr lang="en-US" dirty="0"/>
              <a:t>- Generate a key pair (</a:t>
            </a:r>
            <a:r>
              <a:rPr lang="en-US" sz="1800" b="1" dirty="0">
                <a:solidFill>
                  <a:srgbClr val="FF0000"/>
                </a:solidFill>
                <a:latin typeface="Consolas" panose="020B0609020204030204" pitchFamily="49" charset="0"/>
              </a:rPr>
              <a:t>public-key</a:t>
            </a:r>
            <a:r>
              <a:rPr lang="en-US" dirty="0"/>
              <a:t> and </a:t>
            </a:r>
            <a:r>
              <a:rPr lang="en-US" sz="1800" b="1" dirty="0">
                <a:solidFill>
                  <a:srgbClr val="FF0000"/>
                </a:solidFill>
                <a:latin typeface="Consolas" panose="020B0609020204030204" pitchFamily="49" charset="0"/>
              </a:rPr>
              <a:t>private-key</a:t>
            </a:r>
            <a:r>
              <a:rPr lang="en-US" dirty="0"/>
              <a:t>)</a:t>
            </a:r>
          </a:p>
          <a:p>
            <a:r>
              <a:rPr lang="en-US" dirty="0"/>
              <a:t>- Given a </a:t>
            </a:r>
            <a:r>
              <a:rPr lang="en-US" sz="1800" b="1" dirty="0">
                <a:solidFill>
                  <a:srgbClr val="FF0000"/>
                </a:solidFill>
                <a:latin typeface="Consolas" panose="020B0609020204030204" pitchFamily="49" charset="0"/>
              </a:rPr>
              <a:t>message</a:t>
            </a:r>
            <a:r>
              <a:rPr lang="en-US" dirty="0"/>
              <a:t> and a </a:t>
            </a:r>
            <a:r>
              <a:rPr lang="en-US" sz="1800" b="1" dirty="0">
                <a:solidFill>
                  <a:srgbClr val="FF0000"/>
                </a:solidFill>
                <a:latin typeface="Consolas" panose="020B0609020204030204" pitchFamily="49" charset="0"/>
              </a:rPr>
              <a:t>private-key</a:t>
            </a:r>
            <a:r>
              <a:rPr lang="en-US" sz="1800" dirty="0"/>
              <a:t>, </a:t>
            </a:r>
            <a:r>
              <a:rPr lang="en-US" dirty="0"/>
              <a:t>generate a </a:t>
            </a:r>
            <a:r>
              <a:rPr lang="en-US" sz="1800" b="1" dirty="0">
                <a:solidFill>
                  <a:srgbClr val="FF0000"/>
                </a:solidFill>
                <a:latin typeface="Consolas" panose="020B0609020204030204" pitchFamily="49" charset="0"/>
              </a:rPr>
              <a:t>signature</a:t>
            </a:r>
            <a:endParaRPr lang="en-US" dirty="0"/>
          </a:p>
          <a:p>
            <a:r>
              <a:rPr lang="en-US" dirty="0"/>
              <a:t>- Verify a signed message given a </a:t>
            </a:r>
            <a:r>
              <a:rPr lang="en-US" sz="1800" b="1" dirty="0">
                <a:solidFill>
                  <a:srgbClr val="FF0000"/>
                </a:solidFill>
                <a:latin typeface="Consolas" panose="020B0609020204030204" pitchFamily="49" charset="0"/>
              </a:rPr>
              <a:t>message</a:t>
            </a:r>
            <a:r>
              <a:rPr lang="en-US" dirty="0"/>
              <a:t>, a </a:t>
            </a:r>
            <a:r>
              <a:rPr lang="en-US" sz="1800" b="1" dirty="0">
                <a:solidFill>
                  <a:srgbClr val="FF0000"/>
                </a:solidFill>
                <a:latin typeface="Consolas" panose="020B0609020204030204" pitchFamily="49" charset="0"/>
              </a:rPr>
              <a:t>public-key</a:t>
            </a:r>
            <a:r>
              <a:rPr lang="en-US" dirty="0"/>
              <a:t>, and a </a:t>
            </a:r>
            <a:r>
              <a:rPr lang="en-US" sz="1800" b="1" dirty="0">
                <a:solidFill>
                  <a:srgbClr val="FF0000"/>
                </a:solidFill>
                <a:latin typeface="Consolas" panose="020B0609020204030204" pitchFamily="49" charset="0"/>
              </a:rPr>
              <a:t>signature</a:t>
            </a:r>
          </a:p>
        </p:txBody>
      </p:sp>
      <p:sp>
        <p:nvSpPr>
          <p:cNvPr id="4" name="Rectangle 3">
            <a:extLst>
              <a:ext uri="{FF2B5EF4-FFF2-40B4-BE49-F238E27FC236}">
                <a16:creationId xmlns:a16="http://schemas.microsoft.com/office/drawing/2014/main" id="{CF626AF4-DCFE-40F8-939B-486C0B4C4803}"/>
              </a:ext>
            </a:extLst>
          </p:cNvPr>
          <p:cNvSpPr/>
          <p:nvPr/>
        </p:nvSpPr>
        <p:spPr>
          <a:xfrm>
            <a:off x="930165" y="4138488"/>
            <a:ext cx="10225515" cy="2068259"/>
          </a:xfrm>
          <a:prstGeom prst="rect">
            <a:avLst/>
          </a:prstGeom>
        </p:spPr>
        <p:txBody>
          <a:bodyPr wrap="square">
            <a:spAutoFit/>
          </a:bodyPr>
          <a:lstStyle/>
          <a:p>
            <a:pPr>
              <a:lnSpc>
                <a:spcPct val="107000"/>
              </a:lnSpc>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interface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ICryptoProvider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GenerateKeyPair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privateKey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publicKey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Sign(</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privateKey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Verify(</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publicKey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signature);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9185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C6FA606-2FFC-47D1-B33E-334BB3E3C96F}"/>
              </a:ext>
            </a:extLst>
          </p:cNvPr>
          <p:cNvSpPr/>
          <p:nvPr/>
        </p:nvSpPr>
        <p:spPr>
          <a:xfrm>
            <a:off x="231112" y="2628900"/>
            <a:ext cx="6260124" cy="35546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6F642A-A9C5-4E23-9F62-88B7AD338502}"/>
              </a:ext>
            </a:extLst>
          </p:cNvPr>
          <p:cNvSpPr/>
          <p:nvPr/>
        </p:nvSpPr>
        <p:spPr>
          <a:xfrm>
            <a:off x="231112" y="3709988"/>
            <a:ext cx="6260124" cy="40004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84629C2-927B-4B43-B4A7-5979D789429F}"/>
              </a:ext>
            </a:extLst>
          </p:cNvPr>
          <p:cNvSpPr/>
          <p:nvPr/>
        </p:nvSpPr>
        <p:spPr>
          <a:xfrm>
            <a:off x="231112" y="2984360"/>
            <a:ext cx="6260124" cy="725627"/>
          </a:xfrm>
          <a:prstGeom prst="rect">
            <a:avLst/>
          </a:prstGeom>
          <a:solidFill>
            <a:srgbClr val="FEE5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06303C8-BC0D-4B11-B7FC-D7267FAA9B0A}"/>
              </a:ext>
            </a:extLst>
          </p:cNvPr>
          <p:cNvSpPr/>
          <p:nvPr/>
        </p:nvSpPr>
        <p:spPr>
          <a:xfrm>
            <a:off x="0" y="6320413"/>
            <a:ext cx="12192000" cy="547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D7BD98F-26BD-420E-8915-FD97BB630565}"/>
              </a:ext>
            </a:extLst>
          </p:cNvPr>
          <p:cNvSpPr/>
          <p:nvPr/>
        </p:nvSpPr>
        <p:spPr>
          <a:xfrm>
            <a:off x="0" y="1825928"/>
            <a:ext cx="7373515" cy="2677656"/>
          </a:xfrm>
          <a:prstGeom prst="rect">
            <a:avLst/>
          </a:prstGeom>
        </p:spPr>
        <p:txBody>
          <a:bodyPr wrap="square">
            <a:spAutoFit/>
          </a:bodyPr>
          <a:lstStyle/>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B91AF"/>
                </a:solidFill>
                <a:latin typeface="Consolas" panose="020B0609020204030204" pitchFamily="49" charset="0"/>
              </a:rPr>
              <a:t>Transaction</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From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To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decimal</a:t>
            </a:r>
            <a:r>
              <a:rPr lang="en-US" sz="2400" dirty="0">
                <a:solidFill>
                  <a:srgbClr val="000000"/>
                </a:solidFill>
                <a:latin typeface="Consolas" panose="020B0609020204030204" pitchFamily="49" charset="0"/>
              </a:rPr>
              <a:t> Amount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FF"/>
                </a:solidFill>
                <a:latin typeface="Consolas" panose="020B0609020204030204" pitchFamily="49" charset="0"/>
              </a:rPr>
              <a:t> 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Signature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a:t>
            </a:r>
            <a:endParaRPr lang="en-US" sz="2400" dirty="0"/>
          </a:p>
        </p:txBody>
      </p:sp>
      <p:pic>
        <p:nvPicPr>
          <p:cNvPr id="6" name="Picture 5">
            <a:extLst>
              <a:ext uri="{FF2B5EF4-FFF2-40B4-BE49-F238E27FC236}">
                <a16:creationId xmlns:a16="http://schemas.microsoft.com/office/drawing/2014/main" id="{22938B34-F540-494F-ABE1-F8491CC0A7BD}"/>
              </a:ext>
            </a:extLst>
          </p:cNvPr>
          <p:cNvPicPr>
            <a:picLocks noChangeAspect="1"/>
          </p:cNvPicPr>
          <p:nvPr/>
        </p:nvPicPr>
        <p:blipFill>
          <a:blip r:embed="rId3"/>
          <a:stretch>
            <a:fillRect/>
          </a:stretch>
        </p:blipFill>
        <p:spPr>
          <a:xfrm>
            <a:off x="7373516" y="934757"/>
            <a:ext cx="4593472" cy="3906419"/>
          </a:xfrm>
          <a:prstGeom prst="rect">
            <a:avLst/>
          </a:prstGeom>
        </p:spPr>
      </p:pic>
      <p:cxnSp>
        <p:nvCxnSpPr>
          <p:cNvPr id="9" name="Straight Arrow Connector 8">
            <a:extLst>
              <a:ext uri="{FF2B5EF4-FFF2-40B4-BE49-F238E27FC236}">
                <a16:creationId xmlns:a16="http://schemas.microsoft.com/office/drawing/2014/main" id="{285FD8BA-B79C-4895-B315-E6BB9D952D39}"/>
              </a:ext>
            </a:extLst>
          </p:cNvPr>
          <p:cNvCxnSpPr>
            <a:cxnSpLocks/>
          </p:cNvCxnSpPr>
          <p:nvPr/>
        </p:nvCxnSpPr>
        <p:spPr>
          <a:xfrm flipH="1">
            <a:off x="6581671" y="3333077"/>
            <a:ext cx="111536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0D5066D-4840-488A-A3F9-24DCA1BAAE96}"/>
              </a:ext>
            </a:extLst>
          </p:cNvPr>
          <p:cNvCxnSpPr>
            <a:cxnSpLocks/>
          </p:cNvCxnSpPr>
          <p:nvPr/>
        </p:nvCxnSpPr>
        <p:spPr>
          <a:xfrm flipH="1">
            <a:off x="5848141" y="2301073"/>
            <a:ext cx="1899138" cy="51246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025ADC5-0EE1-4725-8FC7-2604382E3F78}"/>
              </a:ext>
            </a:extLst>
          </p:cNvPr>
          <p:cNvCxnSpPr>
            <a:cxnSpLocks/>
          </p:cNvCxnSpPr>
          <p:nvPr/>
        </p:nvCxnSpPr>
        <p:spPr>
          <a:xfrm flipH="1" flipV="1">
            <a:off x="6692202" y="3931035"/>
            <a:ext cx="1055077" cy="2833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8535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5B9ADD-22D4-473A-AEB1-581375A23CFC}"/>
              </a:ext>
            </a:extLst>
          </p:cNvPr>
          <p:cNvPicPr>
            <a:picLocks noChangeAspect="1"/>
          </p:cNvPicPr>
          <p:nvPr/>
        </p:nvPicPr>
        <p:blipFill>
          <a:blip r:embed="rId3"/>
          <a:stretch>
            <a:fillRect/>
          </a:stretch>
        </p:blipFill>
        <p:spPr>
          <a:xfrm>
            <a:off x="934616" y="1066229"/>
            <a:ext cx="4593472" cy="3906419"/>
          </a:xfrm>
          <a:prstGeom prst="rect">
            <a:avLst/>
          </a:prstGeom>
        </p:spPr>
      </p:pic>
      <p:pic>
        <p:nvPicPr>
          <p:cNvPr id="4" name="Picture 3">
            <a:extLst>
              <a:ext uri="{FF2B5EF4-FFF2-40B4-BE49-F238E27FC236}">
                <a16:creationId xmlns:a16="http://schemas.microsoft.com/office/drawing/2014/main" id="{CB61303A-95B8-43C3-8290-549136BD1199}"/>
              </a:ext>
            </a:extLst>
          </p:cNvPr>
          <p:cNvPicPr>
            <a:picLocks noChangeAspect="1"/>
          </p:cNvPicPr>
          <p:nvPr/>
        </p:nvPicPr>
        <p:blipFill>
          <a:blip r:embed="rId4"/>
          <a:stretch>
            <a:fillRect/>
          </a:stretch>
        </p:blipFill>
        <p:spPr>
          <a:xfrm>
            <a:off x="5887616" y="1066229"/>
            <a:ext cx="4593472" cy="3906419"/>
          </a:xfrm>
          <a:prstGeom prst="rect">
            <a:avLst/>
          </a:prstGeom>
        </p:spPr>
      </p:pic>
    </p:spTree>
    <p:extLst>
      <p:ext uri="{BB962C8B-B14F-4D97-AF65-F5344CB8AC3E}">
        <p14:creationId xmlns:p14="http://schemas.microsoft.com/office/powerpoint/2010/main" val="3525785604"/>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5B9ADD-22D4-473A-AEB1-581375A23CFC}"/>
              </a:ext>
            </a:extLst>
          </p:cNvPr>
          <p:cNvPicPr>
            <a:picLocks noChangeAspect="1"/>
          </p:cNvPicPr>
          <p:nvPr/>
        </p:nvPicPr>
        <p:blipFill>
          <a:blip r:embed="rId2"/>
          <a:stretch>
            <a:fillRect/>
          </a:stretch>
        </p:blipFill>
        <p:spPr>
          <a:xfrm>
            <a:off x="934616" y="1066229"/>
            <a:ext cx="4593472" cy="3906419"/>
          </a:xfrm>
          <a:prstGeom prst="rect">
            <a:avLst/>
          </a:prstGeom>
        </p:spPr>
      </p:pic>
      <p:pic>
        <p:nvPicPr>
          <p:cNvPr id="5" name="Picture 4">
            <a:extLst>
              <a:ext uri="{FF2B5EF4-FFF2-40B4-BE49-F238E27FC236}">
                <a16:creationId xmlns:a16="http://schemas.microsoft.com/office/drawing/2014/main" id="{D782FA3A-B17C-4C76-B385-1C3BB64C453B}"/>
              </a:ext>
            </a:extLst>
          </p:cNvPr>
          <p:cNvPicPr>
            <a:picLocks noChangeAspect="1"/>
          </p:cNvPicPr>
          <p:nvPr/>
        </p:nvPicPr>
        <p:blipFill>
          <a:blip r:embed="rId3"/>
          <a:stretch>
            <a:fillRect/>
          </a:stretch>
        </p:blipFill>
        <p:spPr>
          <a:xfrm>
            <a:off x="6620647" y="1066229"/>
            <a:ext cx="3298466" cy="3862107"/>
          </a:xfrm>
          <a:prstGeom prst="rect">
            <a:avLst/>
          </a:prstGeom>
        </p:spPr>
      </p:pic>
    </p:spTree>
    <p:extLst>
      <p:ext uri="{BB962C8B-B14F-4D97-AF65-F5344CB8AC3E}">
        <p14:creationId xmlns:p14="http://schemas.microsoft.com/office/powerpoint/2010/main" val="144077920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105556-4BB4-4BCB-BD5E-635B2E457BD4}"/>
              </a:ext>
            </a:extLst>
          </p:cNvPr>
          <p:cNvPicPr>
            <a:picLocks noChangeAspect="1"/>
          </p:cNvPicPr>
          <p:nvPr/>
        </p:nvPicPr>
        <p:blipFill>
          <a:blip r:embed="rId2"/>
          <a:stretch>
            <a:fillRect/>
          </a:stretch>
        </p:blipFill>
        <p:spPr>
          <a:xfrm>
            <a:off x="6767090" y="1066228"/>
            <a:ext cx="3298466" cy="3862107"/>
          </a:xfrm>
          <a:prstGeom prst="rect">
            <a:avLst/>
          </a:prstGeom>
        </p:spPr>
      </p:pic>
      <p:pic>
        <p:nvPicPr>
          <p:cNvPr id="3" name="Picture 2">
            <a:extLst>
              <a:ext uri="{FF2B5EF4-FFF2-40B4-BE49-F238E27FC236}">
                <a16:creationId xmlns:a16="http://schemas.microsoft.com/office/drawing/2014/main" id="{71E367B4-9A9D-4BF5-ABB9-CDB478114ADF}"/>
              </a:ext>
            </a:extLst>
          </p:cNvPr>
          <p:cNvPicPr>
            <a:picLocks noChangeAspect="1"/>
          </p:cNvPicPr>
          <p:nvPr/>
        </p:nvPicPr>
        <p:blipFill>
          <a:blip r:embed="rId2"/>
          <a:stretch>
            <a:fillRect/>
          </a:stretch>
        </p:blipFill>
        <p:spPr>
          <a:xfrm>
            <a:off x="1581499" y="1066228"/>
            <a:ext cx="3298466" cy="3862107"/>
          </a:xfrm>
          <a:prstGeom prst="rect">
            <a:avLst/>
          </a:prstGeom>
        </p:spPr>
      </p:pic>
      <p:sp>
        <p:nvSpPr>
          <p:cNvPr id="4" name="Right Brace 3">
            <a:extLst>
              <a:ext uri="{FF2B5EF4-FFF2-40B4-BE49-F238E27FC236}">
                <a16:creationId xmlns:a16="http://schemas.microsoft.com/office/drawing/2014/main" id="{E2529929-C465-4E7B-896E-EA6F4E929A5B}"/>
              </a:ext>
            </a:extLst>
          </p:cNvPr>
          <p:cNvSpPr/>
          <p:nvPr/>
        </p:nvSpPr>
        <p:spPr>
          <a:xfrm>
            <a:off x="4879965" y="1143000"/>
            <a:ext cx="958437" cy="3705225"/>
          </a:xfrm>
          <a:prstGeom prst="rightBrace">
            <a:avLst>
              <a:gd name="adj1" fmla="val 8333"/>
              <a:gd name="adj2" fmla="val 30463"/>
            </a:avLst>
          </a:prstGeom>
          <a:noFill/>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07E1936D-9784-4E20-BA47-19F2C0FC6038}"/>
              </a:ext>
            </a:extLst>
          </p:cNvPr>
          <p:cNvCxnSpPr>
            <a:cxnSpLocks/>
            <a:endCxn id="4" idx="1"/>
          </p:cNvCxnSpPr>
          <p:nvPr/>
        </p:nvCxnSpPr>
        <p:spPr>
          <a:xfrm flipH="1">
            <a:off x="5838402" y="2271723"/>
            <a:ext cx="1567229"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221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91AD-92CE-4EE2-A154-7FE6E2C723A5}"/>
              </a:ext>
            </a:extLst>
          </p:cNvPr>
          <p:cNvSpPr>
            <a:spLocks noGrp="1"/>
          </p:cNvSpPr>
          <p:nvPr>
            <p:ph type="title"/>
          </p:nvPr>
        </p:nvSpPr>
        <p:spPr/>
        <p:txBody>
          <a:bodyPr/>
          <a:lstStyle/>
          <a:p>
            <a:r>
              <a:rPr lang="en-US" dirty="0"/>
              <a:t>The Genesis Block</a:t>
            </a:r>
          </a:p>
        </p:txBody>
      </p:sp>
      <p:sp>
        <p:nvSpPr>
          <p:cNvPr id="3" name="Content Placeholder 2">
            <a:extLst>
              <a:ext uri="{FF2B5EF4-FFF2-40B4-BE49-F238E27FC236}">
                <a16:creationId xmlns:a16="http://schemas.microsoft.com/office/drawing/2014/main" id="{8B77D3CD-BFBC-4F9B-9B12-56C57E20CEBD}"/>
              </a:ext>
            </a:extLst>
          </p:cNvPr>
          <p:cNvSpPr>
            <a:spLocks noGrp="1"/>
          </p:cNvSpPr>
          <p:nvPr>
            <p:ph idx="1"/>
          </p:nvPr>
        </p:nvSpPr>
        <p:spPr/>
        <p:txBody>
          <a:bodyPr/>
          <a:lstStyle/>
          <a:p>
            <a:r>
              <a:rPr lang="en-US" dirty="0"/>
              <a:t>The seed or first block of the chain.</a:t>
            </a:r>
          </a:p>
          <a:p>
            <a:r>
              <a:rPr lang="en-US" dirty="0"/>
              <a:t>Has no hash; values typically arbitrarily set by the blockchain creator.</a:t>
            </a:r>
          </a:p>
        </p:txBody>
      </p:sp>
    </p:spTree>
    <p:extLst>
      <p:ext uri="{BB962C8B-B14F-4D97-AF65-F5344CB8AC3E}">
        <p14:creationId xmlns:p14="http://schemas.microsoft.com/office/powerpoint/2010/main" val="69092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B93E87-5D66-4D4F-BDF2-26126085710D}"/>
              </a:ext>
            </a:extLst>
          </p:cNvPr>
          <p:cNvPicPr>
            <a:picLocks noChangeAspect="1"/>
          </p:cNvPicPr>
          <p:nvPr/>
        </p:nvPicPr>
        <p:blipFill>
          <a:blip r:embed="rId2"/>
          <a:stretch>
            <a:fillRect/>
          </a:stretch>
        </p:blipFill>
        <p:spPr>
          <a:xfrm>
            <a:off x="429752" y="2590425"/>
            <a:ext cx="13392018" cy="1177707"/>
          </a:xfrm>
          <a:prstGeom prst="rect">
            <a:avLst/>
          </a:prstGeom>
        </p:spPr>
      </p:pic>
    </p:spTree>
    <p:extLst>
      <p:ext uri="{BB962C8B-B14F-4D97-AF65-F5344CB8AC3E}">
        <p14:creationId xmlns:p14="http://schemas.microsoft.com/office/powerpoint/2010/main" val="1571159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extLst>
              <p:ext uri="{D42A27DB-BD31-4B8C-83A1-F6EECF244321}">
                <p14:modId xmlns:p14="http://schemas.microsoft.com/office/powerpoint/2010/main" val="965339173"/>
              </p:ext>
            </p:extLst>
          </p:nvPr>
        </p:nvGraphicFramePr>
        <p:xfrm>
          <a:off x="374750" y="86248"/>
          <a:ext cx="5911751" cy="6315960"/>
        </p:xfrm>
        <a:graphic>
          <a:graphicData uri="http://schemas.openxmlformats.org/drawingml/2006/table">
            <a:tbl>
              <a:tblPr/>
              <a:tblGrid>
                <a:gridCol w="1540443">
                  <a:extLst>
                    <a:ext uri="{9D8B030D-6E8A-4147-A177-3AD203B41FA5}">
                      <a16:colId xmlns:a16="http://schemas.microsoft.com/office/drawing/2014/main" val="1966721027"/>
                    </a:ext>
                  </a:extLst>
                </a:gridCol>
                <a:gridCol w="1242032">
                  <a:extLst>
                    <a:ext uri="{9D8B030D-6E8A-4147-A177-3AD203B41FA5}">
                      <a16:colId xmlns:a16="http://schemas.microsoft.com/office/drawing/2014/main" val="3295188762"/>
                    </a:ext>
                  </a:extLst>
                </a:gridCol>
                <a:gridCol w="1564638">
                  <a:extLst>
                    <a:ext uri="{9D8B030D-6E8A-4147-A177-3AD203B41FA5}">
                      <a16:colId xmlns:a16="http://schemas.microsoft.com/office/drawing/2014/main" val="3907429960"/>
                    </a:ext>
                  </a:extLst>
                </a:gridCol>
                <a:gridCol w="1564638">
                  <a:extLst>
                    <a:ext uri="{9D8B030D-6E8A-4147-A177-3AD203B41FA5}">
                      <a16:colId xmlns:a16="http://schemas.microsoft.com/office/drawing/2014/main" val="2460304951"/>
                    </a:ext>
                  </a:extLst>
                </a:gridCol>
              </a:tblGrid>
              <a:tr h="336163">
                <a:tc gridSpan="4">
                  <a:txBody>
                    <a:bodyPr/>
                    <a:lstStyle/>
                    <a:p>
                      <a:pPr algn="ctr" fontAlgn="b"/>
                      <a:r>
                        <a:rPr lang="en-US" sz="2800" b="1" i="0" u="none" strike="noStrike" dirty="0">
                          <a:solidFill>
                            <a:srgbClr val="000000"/>
                          </a:solidFill>
                          <a:effectLst/>
                          <a:latin typeface="Calibri" panose="020F0502020204030204" pitchFamily="34" charset="0"/>
                        </a:rPr>
                        <a:t>Transaction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534454"/>
                  </a:ext>
                </a:extLst>
              </a:tr>
              <a:tr h="238696">
                <a:tc>
                  <a:txBody>
                    <a:bodyPr/>
                    <a:lstStyle/>
                    <a:p>
                      <a:pPr algn="l" fontAlgn="b"/>
                      <a:r>
                        <a:rPr lang="en-US" sz="1800" b="1" i="0" u="none" strike="noStrike" dirty="0">
                          <a:solidFill>
                            <a:srgbClr val="FFFFFF"/>
                          </a:solidFill>
                          <a:effectLst/>
                          <a:latin typeface="Calibri" panose="020F0502020204030204" pitchFamily="34" charset="0"/>
                        </a:rPr>
                        <a:t>Signer Pub Key</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Signature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Recipient</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295982">
                <a:tc>
                  <a:txBody>
                    <a:bodyPr/>
                    <a:lstStyle/>
                    <a:p>
                      <a:pPr algn="l" fontAlgn="b"/>
                      <a:r>
                        <a:rPr lang="en-US" sz="2000" b="0" i="0" u="none" strike="noStrike" dirty="0">
                          <a:solidFill>
                            <a:srgbClr val="000000"/>
                          </a:solidFill>
                          <a:effectLst/>
                          <a:latin typeface="Calibri" panose="020F0502020204030204" pitchFamily="34" charset="0"/>
                        </a:rPr>
                        <a:t>pub0</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priv0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100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295982">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295982">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295982">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295982">
                <a:tc>
                  <a:txBody>
                    <a:bodyPr/>
                    <a:lstStyle/>
                    <a:p>
                      <a:pPr algn="l" fontAlgn="b"/>
                      <a:r>
                        <a:rPr lang="en-US" sz="2000" b="0" i="0" u="none" strike="noStrike" dirty="0">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80808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80808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305531">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graphicFrame>
        <p:nvGraphicFramePr>
          <p:cNvPr id="16" name="Table 15">
            <a:extLst>
              <a:ext uri="{FF2B5EF4-FFF2-40B4-BE49-F238E27FC236}">
                <a16:creationId xmlns:a16="http://schemas.microsoft.com/office/drawing/2014/main" id="{C3C228AF-2E14-4701-9610-3E48BF7B3A9B}"/>
              </a:ext>
            </a:extLst>
          </p:cNvPr>
          <p:cNvGraphicFramePr>
            <a:graphicFrameLocks noGrp="1"/>
          </p:cNvGraphicFramePr>
          <p:nvPr>
            <p:extLst>
              <p:ext uri="{D42A27DB-BD31-4B8C-83A1-F6EECF244321}">
                <p14:modId xmlns:p14="http://schemas.microsoft.com/office/powerpoint/2010/main" val="420444001"/>
              </p:ext>
            </p:extLst>
          </p:nvPr>
        </p:nvGraphicFramePr>
        <p:xfrm>
          <a:off x="6875462" y="1092200"/>
          <a:ext cx="4808537" cy="4521199"/>
        </p:xfrm>
        <a:graphic>
          <a:graphicData uri="http://schemas.openxmlformats.org/drawingml/2006/table">
            <a:tbl>
              <a:tblPr/>
              <a:tblGrid>
                <a:gridCol w="1907735">
                  <a:extLst>
                    <a:ext uri="{9D8B030D-6E8A-4147-A177-3AD203B41FA5}">
                      <a16:colId xmlns:a16="http://schemas.microsoft.com/office/drawing/2014/main" val="980390210"/>
                    </a:ext>
                  </a:extLst>
                </a:gridCol>
                <a:gridCol w="1450401">
                  <a:extLst>
                    <a:ext uri="{9D8B030D-6E8A-4147-A177-3AD203B41FA5}">
                      <a16:colId xmlns:a16="http://schemas.microsoft.com/office/drawing/2014/main" val="1479178215"/>
                    </a:ext>
                  </a:extLst>
                </a:gridCol>
                <a:gridCol w="1450401">
                  <a:extLst>
                    <a:ext uri="{9D8B030D-6E8A-4147-A177-3AD203B41FA5}">
                      <a16:colId xmlns:a16="http://schemas.microsoft.com/office/drawing/2014/main" val="2395720752"/>
                    </a:ext>
                  </a:extLst>
                </a:gridCol>
              </a:tblGrid>
              <a:tr h="542544">
                <a:tc gridSpan="3">
                  <a:txBody>
                    <a:bodyPr/>
                    <a:lstStyle/>
                    <a:p>
                      <a:pPr algn="ctr" fontAlgn="b"/>
                      <a:r>
                        <a:rPr lang="en-US" sz="2800" b="1" i="0" u="none" strike="noStrike" dirty="0">
                          <a:solidFill>
                            <a:srgbClr val="000000"/>
                          </a:solidFill>
                          <a:effectLst/>
                          <a:latin typeface="Calibri" panose="020F0502020204030204" pitchFamily="34" charset="0"/>
                        </a:rPr>
                        <a:t>Balances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5671151"/>
                  </a:ext>
                </a:extLst>
              </a:tr>
              <a:tr h="361696">
                <a:tc>
                  <a:txBody>
                    <a:bodyPr/>
                    <a:lstStyle/>
                    <a:p>
                      <a:pPr algn="l" fontAlgn="b"/>
                      <a:r>
                        <a:rPr lang="en-US" sz="1800" b="1" i="0" u="none" strike="noStrike">
                          <a:solidFill>
                            <a:srgbClr val="FFFFFF"/>
                          </a:solidFill>
                          <a:effectLst/>
                          <a:latin typeface="Calibri" panose="020F0502020204030204" pitchFamily="34" charset="0"/>
                        </a:rPr>
                        <a:t>Owner</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Pub</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792578005"/>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pub0</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8762991"/>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pub1</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1" i="0" u="none" strike="noStrike" dirty="0">
                          <a:solidFill>
                            <a:srgbClr val="00B050"/>
                          </a:solidFill>
                          <a:effectLst/>
                          <a:latin typeface="Calibri" panose="020F0502020204030204" pitchFamily="34" charset="0"/>
                        </a:rPr>
                        <a:t>100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26022452"/>
                  </a:ext>
                </a:extLst>
              </a:tr>
              <a:tr h="400449">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1620058"/>
                  </a:ext>
                </a:extLst>
              </a:tr>
              <a:tr h="400449">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94433064"/>
                  </a:ext>
                </a:extLst>
              </a:tr>
              <a:tr h="400449">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38809130"/>
                  </a:ext>
                </a:extLst>
              </a:tr>
              <a:tr h="400449">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114990012"/>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1484929"/>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19147436"/>
                  </a:ext>
                </a:extLst>
              </a:tr>
              <a:tr h="413367">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05795553"/>
                  </a:ext>
                </a:extLst>
              </a:tr>
            </a:tbl>
          </a:graphicData>
        </a:graphic>
      </p:graphicFrame>
    </p:spTree>
    <p:extLst>
      <p:ext uri="{BB962C8B-B14F-4D97-AF65-F5344CB8AC3E}">
        <p14:creationId xmlns:p14="http://schemas.microsoft.com/office/powerpoint/2010/main" val="3808700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extLst>
              <p:ext uri="{D42A27DB-BD31-4B8C-83A1-F6EECF244321}">
                <p14:modId xmlns:p14="http://schemas.microsoft.com/office/powerpoint/2010/main" val="1944391144"/>
              </p:ext>
            </p:extLst>
          </p:nvPr>
        </p:nvGraphicFramePr>
        <p:xfrm>
          <a:off x="374750" y="86248"/>
          <a:ext cx="5911751" cy="6315960"/>
        </p:xfrm>
        <a:graphic>
          <a:graphicData uri="http://schemas.openxmlformats.org/drawingml/2006/table">
            <a:tbl>
              <a:tblPr/>
              <a:tblGrid>
                <a:gridCol w="1540443">
                  <a:extLst>
                    <a:ext uri="{9D8B030D-6E8A-4147-A177-3AD203B41FA5}">
                      <a16:colId xmlns:a16="http://schemas.microsoft.com/office/drawing/2014/main" val="1966721027"/>
                    </a:ext>
                  </a:extLst>
                </a:gridCol>
                <a:gridCol w="1242032">
                  <a:extLst>
                    <a:ext uri="{9D8B030D-6E8A-4147-A177-3AD203B41FA5}">
                      <a16:colId xmlns:a16="http://schemas.microsoft.com/office/drawing/2014/main" val="3295188762"/>
                    </a:ext>
                  </a:extLst>
                </a:gridCol>
                <a:gridCol w="1564638">
                  <a:extLst>
                    <a:ext uri="{9D8B030D-6E8A-4147-A177-3AD203B41FA5}">
                      <a16:colId xmlns:a16="http://schemas.microsoft.com/office/drawing/2014/main" val="3907429960"/>
                    </a:ext>
                  </a:extLst>
                </a:gridCol>
                <a:gridCol w="1564638">
                  <a:extLst>
                    <a:ext uri="{9D8B030D-6E8A-4147-A177-3AD203B41FA5}">
                      <a16:colId xmlns:a16="http://schemas.microsoft.com/office/drawing/2014/main" val="2460304951"/>
                    </a:ext>
                  </a:extLst>
                </a:gridCol>
              </a:tblGrid>
              <a:tr h="336163">
                <a:tc gridSpan="4">
                  <a:txBody>
                    <a:bodyPr/>
                    <a:lstStyle/>
                    <a:p>
                      <a:pPr algn="ctr" fontAlgn="b"/>
                      <a:r>
                        <a:rPr lang="en-US" sz="2800" b="1" i="0" u="none" strike="noStrike" dirty="0">
                          <a:solidFill>
                            <a:srgbClr val="000000"/>
                          </a:solidFill>
                          <a:effectLst/>
                          <a:latin typeface="Calibri" panose="020F0502020204030204" pitchFamily="34" charset="0"/>
                        </a:rPr>
                        <a:t>Transaction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534454"/>
                  </a:ext>
                </a:extLst>
              </a:tr>
              <a:tr h="238696">
                <a:tc>
                  <a:txBody>
                    <a:bodyPr/>
                    <a:lstStyle/>
                    <a:p>
                      <a:pPr algn="l" fontAlgn="b"/>
                      <a:r>
                        <a:rPr lang="en-US" sz="1800" b="1" i="0" u="none" strike="noStrike" dirty="0">
                          <a:solidFill>
                            <a:srgbClr val="FFFFFF"/>
                          </a:solidFill>
                          <a:effectLst/>
                          <a:latin typeface="Calibri" panose="020F0502020204030204" pitchFamily="34" charset="0"/>
                        </a:rPr>
                        <a:t>Signer Pub Key</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Signature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Recipient</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295982">
                <a:tc>
                  <a:txBody>
                    <a:bodyPr/>
                    <a:lstStyle/>
                    <a:p>
                      <a:pPr algn="l" fontAlgn="b"/>
                      <a:r>
                        <a:rPr lang="en-US" sz="2000" b="0" i="0" u="none" strike="noStrike" dirty="0">
                          <a:solidFill>
                            <a:srgbClr val="000000"/>
                          </a:solidFill>
                          <a:effectLst/>
                          <a:latin typeface="Calibri" panose="020F0502020204030204" pitchFamily="34" charset="0"/>
                        </a:rPr>
                        <a:t>pub0</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priv0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100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295982">
                <a:tc>
                  <a:txBody>
                    <a:bodyPr/>
                    <a:lstStyle/>
                    <a:p>
                      <a:pPr algn="l" fontAlgn="b"/>
                      <a:r>
                        <a:rPr lang="en-US" sz="2000" b="0" i="0" u="none" strike="noStrike" dirty="0">
                          <a:solidFill>
                            <a:srgbClr val="000000"/>
                          </a:solidFill>
                          <a:effectLst/>
                          <a:latin typeface="Calibri" panose="020F0502020204030204" pitchFamily="34" charset="0"/>
                        </a:rPr>
                        <a:t>pub1</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25</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pub2</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295982">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295982">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80808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80808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305531">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graphicFrame>
        <p:nvGraphicFramePr>
          <p:cNvPr id="16" name="Table 15">
            <a:extLst>
              <a:ext uri="{FF2B5EF4-FFF2-40B4-BE49-F238E27FC236}">
                <a16:creationId xmlns:a16="http://schemas.microsoft.com/office/drawing/2014/main" id="{C3C228AF-2E14-4701-9610-3E48BF7B3A9B}"/>
              </a:ext>
            </a:extLst>
          </p:cNvPr>
          <p:cNvGraphicFramePr>
            <a:graphicFrameLocks noGrp="1"/>
          </p:cNvGraphicFramePr>
          <p:nvPr>
            <p:extLst>
              <p:ext uri="{D42A27DB-BD31-4B8C-83A1-F6EECF244321}">
                <p14:modId xmlns:p14="http://schemas.microsoft.com/office/powerpoint/2010/main" val="4113064259"/>
              </p:ext>
            </p:extLst>
          </p:nvPr>
        </p:nvGraphicFramePr>
        <p:xfrm>
          <a:off x="6875462" y="1092200"/>
          <a:ext cx="4808537" cy="4521199"/>
        </p:xfrm>
        <a:graphic>
          <a:graphicData uri="http://schemas.openxmlformats.org/drawingml/2006/table">
            <a:tbl>
              <a:tblPr/>
              <a:tblGrid>
                <a:gridCol w="1907735">
                  <a:extLst>
                    <a:ext uri="{9D8B030D-6E8A-4147-A177-3AD203B41FA5}">
                      <a16:colId xmlns:a16="http://schemas.microsoft.com/office/drawing/2014/main" val="980390210"/>
                    </a:ext>
                  </a:extLst>
                </a:gridCol>
                <a:gridCol w="1450401">
                  <a:extLst>
                    <a:ext uri="{9D8B030D-6E8A-4147-A177-3AD203B41FA5}">
                      <a16:colId xmlns:a16="http://schemas.microsoft.com/office/drawing/2014/main" val="1479178215"/>
                    </a:ext>
                  </a:extLst>
                </a:gridCol>
                <a:gridCol w="1450401">
                  <a:extLst>
                    <a:ext uri="{9D8B030D-6E8A-4147-A177-3AD203B41FA5}">
                      <a16:colId xmlns:a16="http://schemas.microsoft.com/office/drawing/2014/main" val="2395720752"/>
                    </a:ext>
                  </a:extLst>
                </a:gridCol>
              </a:tblGrid>
              <a:tr h="542544">
                <a:tc gridSpan="3">
                  <a:txBody>
                    <a:bodyPr/>
                    <a:lstStyle/>
                    <a:p>
                      <a:pPr algn="ctr" fontAlgn="b"/>
                      <a:r>
                        <a:rPr lang="en-US" sz="2800" b="1" i="0" u="none" strike="noStrike" dirty="0">
                          <a:solidFill>
                            <a:srgbClr val="000000"/>
                          </a:solidFill>
                          <a:effectLst/>
                          <a:latin typeface="Calibri" panose="020F0502020204030204" pitchFamily="34" charset="0"/>
                        </a:rPr>
                        <a:t>Balances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5671151"/>
                  </a:ext>
                </a:extLst>
              </a:tr>
              <a:tr h="361696">
                <a:tc>
                  <a:txBody>
                    <a:bodyPr/>
                    <a:lstStyle/>
                    <a:p>
                      <a:pPr algn="l" fontAlgn="b"/>
                      <a:r>
                        <a:rPr lang="en-US" sz="1800" b="1" i="0" u="none" strike="noStrike">
                          <a:solidFill>
                            <a:srgbClr val="FFFFFF"/>
                          </a:solidFill>
                          <a:effectLst/>
                          <a:latin typeface="Calibri" panose="020F0502020204030204" pitchFamily="34" charset="0"/>
                        </a:rPr>
                        <a:t>Owner</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Pub</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792578005"/>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pub0</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8762991"/>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pub1</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1" i="0" u="none" strike="noStrike" dirty="0">
                          <a:solidFill>
                            <a:srgbClr val="FF0000"/>
                          </a:solidFill>
                          <a:effectLst/>
                          <a:latin typeface="Calibri" panose="020F0502020204030204" pitchFamily="34" charset="0"/>
                        </a:rPr>
                        <a:t>75</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26022452"/>
                  </a:ext>
                </a:extLst>
              </a:tr>
              <a:tr h="400449">
                <a:tc>
                  <a:txBody>
                    <a:bodyPr/>
                    <a:lstStyle/>
                    <a:p>
                      <a:pPr algn="l" fontAlgn="b"/>
                      <a:r>
                        <a:rPr lang="en-US" sz="2000" b="0" i="0" u="none" strike="noStrike" dirty="0">
                          <a:solidFill>
                            <a:srgbClr val="000000"/>
                          </a:solidFill>
                          <a:effectLst/>
                          <a:latin typeface="Calibri" panose="020F0502020204030204" pitchFamily="34" charset="0"/>
                        </a:rPr>
                        <a:t>Steve</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pub2</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1" i="0" u="none" strike="noStrike" dirty="0">
                          <a:solidFill>
                            <a:srgbClr val="00B050"/>
                          </a:solidFill>
                          <a:effectLst/>
                          <a:latin typeface="Calibri" panose="020F0502020204030204" pitchFamily="34" charset="0"/>
                        </a:rPr>
                        <a:t>25</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1620058"/>
                  </a:ext>
                </a:extLst>
              </a:tr>
              <a:tr h="400449">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94433064"/>
                  </a:ext>
                </a:extLst>
              </a:tr>
              <a:tr h="400449">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38809130"/>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114990012"/>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1484929"/>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19147436"/>
                  </a:ext>
                </a:extLst>
              </a:tr>
              <a:tr h="413367">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05795553"/>
                  </a:ext>
                </a:extLst>
              </a:tr>
            </a:tbl>
          </a:graphicData>
        </a:graphic>
      </p:graphicFrame>
    </p:spTree>
    <p:extLst>
      <p:ext uri="{BB962C8B-B14F-4D97-AF65-F5344CB8AC3E}">
        <p14:creationId xmlns:p14="http://schemas.microsoft.com/office/powerpoint/2010/main" val="329176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214787-85AE-4F06-93DA-2C7EDB785845}"/>
              </a:ext>
            </a:extLst>
          </p:cNvPr>
          <p:cNvSpPr/>
          <p:nvPr/>
        </p:nvSpPr>
        <p:spPr>
          <a:xfrm>
            <a:off x="0" y="-1"/>
            <a:ext cx="12192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58F01BF-4C6E-452E-8C43-527D5D0AAFB0}"/>
              </a:ext>
            </a:extLst>
          </p:cNvPr>
          <p:cNvSpPr txBox="1"/>
          <p:nvPr/>
        </p:nvSpPr>
        <p:spPr>
          <a:xfrm>
            <a:off x="1418896" y="1783474"/>
            <a:ext cx="9354207" cy="2215991"/>
          </a:xfrm>
          <a:prstGeom prst="rect">
            <a:avLst/>
          </a:prstGeom>
          <a:noFill/>
        </p:spPr>
        <p:txBody>
          <a:bodyPr wrap="square" rtlCol="0">
            <a:spAutoFit/>
          </a:bodyPr>
          <a:lstStyle/>
          <a:p>
            <a:pPr algn="ctr"/>
            <a:r>
              <a:rPr lang="en-US" sz="13800" dirty="0">
                <a:solidFill>
                  <a:schemeClr val="bg1"/>
                </a:solidFill>
              </a:rPr>
              <a:t>2008</a:t>
            </a:r>
          </a:p>
        </p:txBody>
      </p:sp>
    </p:spTree>
    <p:extLst>
      <p:ext uri="{BB962C8B-B14F-4D97-AF65-F5344CB8AC3E}">
        <p14:creationId xmlns:p14="http://schemas.microsoft.com/office/powerpoint/2010/main" val="1636513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extLst>
              <p:ext uri="{D42A27DB-BD31-4B8C-83A1-F6EECF244321}">
                <p14:modId xmlns:p14="http://schemas.microsoft.com/office/powerpoint/2010/main" val="2794994790"/>
              </p:ext>
            </p:extLst>
          </p:nvPr>
        </p:nvGraphicFramePr>
        <p:xfrm>
          <a:off x="374750" y="86248"/>
          <a:ext cx="5911751" cy="6315960"/>
        </p:xfrm>
        <a:graphic>
          <a:graphicData uri="http://schemas.openxmlformats.org/drawingml/2006/table">
            <a:tbl>
              <a:tblPr/>
              <a:tblGrid>
                <a:gridCol w="1540443">
                  <a:extLst>
                    <a:ext uri="{9D8B030D-6E8A-4147-A177-3AD203B41FA5}">
                      <a16:colId xmlns:a16="http://schemas.microsoft.com/office/drawing/2014/main" val="1966721027"/>
                    </a:ext>
                  </a:extLst>
                </a:gridCol>
                <a:gridCol w="1242032">
                  <a:extLst>
                    <a:ext uri="{9D8B030D-6E8A-4147-A177-3AD203B41FA5}">
                      <a16:colId xmlns:a16="http://schemas.microsoft.com/office/drawing/2014/main" val="3295188762"/>
                    </a:ext>
                  </a:extLst>
                </a:gridCol>
                <a:gridCol w="1564638">
                  <a:extLst>
                    <a:ext uri="{9D8B030D-6E8A-4147-A177-3AD203B41FA5}">
                      <a16:colId xmlns:a16="http://schemas.microsoft.com/office/drawing/2014/main" val="3907429960"/>
                    </a:ext>
                  </a:extLst>
                </a:gridCol>
                <a:gridCol w="1564638">
                  <a:extLst>
                    <a:ext uri="{9D8B030D-6E8A-4147-A177-3AD203B41FA5}">
                      <a16:colId xmlns:a16="http://schemas.microsoft.com/office/drawing/2014/main" val="2460304951"/>
                    </a:ext>
                  </a:extLst>
                </a:gridCol>
              </a:tblGrid>
              <a:tr h="336163">
                <a:tc gridSpan="4">
                  <a:txBody>
                    <a:bodyPr/>
                    <a:lstStyle/>
                    <a:p>
                      <a:pPr algn="ctr" fontAlgn="b"/>
                      <a:r>
                        <a:rPr lang="en-US" sz="2800" b="1" i="0" u="none" strike="noStrike" dirty="0">
                          <a:solidFill>
                            <a:srgbClr val="000000"/>
                          </a:solidFill>
                          <a:effectLst/>
                          <a:latin typeface="Calibri" panose="020F0502020204030204" pitchFamily="34" charset="0"/>
                        </a:rPr>
                        <a:t>Transaction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534454"/>
                  </a:ext>
                </a:extLst>
              </a:tr>
              <a:tr h="238696">
                <a:tc>
                  <a:txBody>
                    <a:bodyPr/>
                    <a:lstStyle/>
                    <a:p>
                      <a:pPr algn="l" fontAlgn="b"/>
                      <a:r>
                        <a:rPr lang="en-US" sz="1800" b="1" i="0" u="none" strike="noStrike" dirty="0">
                          <a:solidFill>
                            <a:srgbClr val="FFFFFF"/>
                          </a:solidFill>
                          <a:effectLst/>
                          <a:latin typeface="Calibri" panose="020F0502020204030204" pitchFamily="34" charset="0"/>
                        </a:rPr>
                        <a:t>Signer Pub Key</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Signature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Recipient</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295982">
                <a:tc>
                  <a:txBody>
                    <a:bodyPr/>
                    <a:lstStyle/>
                    <a:p>
                      <a:pPr algn="l" fontAlgn="b"/>
                      <a:r>
                        <a:rPr lang="en-US" sz="2000" b="0" i="0" u="none" strike="noStrike" dirty="0">
                          <a:solidFill>
                            <a:srgbClr val="000000"/>
                          </a:solidFill>
                          <a:effectLst/>
                          <a:latin typeface="Calibri" panose="020F0502020204030204" pitchFamily="34" charset="0"/>
                        </a:rPr>
                        <a:t>pub0</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priv0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100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295982">
                <a:tc>
                  <a:txBody>
                    <a:bodyPr/>
                    <a:lstStyle/>
                    <a:p>
                      <a:pPr algn="l" fontAlgn="b"/>
                      <a:r>
                        <a:rPr lang="en-US" sz="2000" b="0" i="0" u="none" strike="noStrike" dirty="0">
                          <a:solidFill>
                            <a:srgbClr val="000000"/>
                          </a:solidFill>
                          <a:effectLst/>
                          <a:latin typeface="Calibri" panose="020F0502020204030204" pitchFamily="34" charset="0"/>
                        </a:rPr>
                        <a:t>pub1</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25</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pub2</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295982">
                <a:tc>
                  <a:txBody>
                    <a:bodyPr/>
                    <a:lstStyle/>
                    <a:p>
                      <a:pPr algn="l" fontAlgn="b"/>
                      <a:r>
                        <a:rPr lang="en-US" sz="2000" b="0" i="0" u="none" strike="noStrike" dirty="0">
                          <a:solidFill>
                            <a:srgbClr val="000000"/>
                          </a:solidFill>
                          <a:effectLst/>
                          <a:latin typeface="Calibri" panose="020F0502020204030204" pitchFamily="34" charset="0"/>
                        </a:rPr>
                        <a:t>pub1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30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pub3</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295982">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80808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80808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295982">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305531">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graphicFrame>
        <p:nvGraphicFramePr>
          <p:cNvPr id="16" name="Table 15">
            <a:extLst>
              <a:ext uri="{FF2B5EF4-FFF2-40B4-BE49-F238E27FC236}">
                <a16:creationId xmlns:a16="http://schemas.microsoft.com/office/drawing/2014/main" id="{C3C228AF-2E14-4701-9610-3E48BF7B3A9B}"/>
              </a:ext>
            </a:extLst>
          </p:cNvPr>
          <p:cNvGraphicFramePr>
            <a:graphicFrameLocks noGrp="1"/>
          </p:cNvGraphicFramePr>
          <p:nvPr>
            <p:extLst>
              <p:ext uri="{D42A27DB-BD31-4B8C-83A1-F6EECF244321}">
                <p14:modId xmlns:p14="http://schemas.microsoft.com/office/powerpoint/2010/main" val="858150866"/>
              </p:ext>
            </p:extLst>
          </p:nvPr>
        </p:nvGraphicFramePr>
        <p:xfrm>
          <a:off x="6875462" y="1092200"/>
          <a:ext cx="4808537" cy="4521199"/>
        </p:xfrm>
        <a:graphic>
          <a:graphicData uri="http://schemas.openxmlformats.org/drawingml/2006/table">
            <a:tbl>
              <a:tblPr/>
              <a:tblGrid>
                <a:gridCol w="1907735">
                  <a:extLst>
                    <a:ext uri="{9D8B030D-6E8A-4147-A177-3AD203B41FA5}">
                      <a16:colId xmlns:a16="http://schemas.microsoft.com/office/drawing/2014/main" val="980390210"/>
                    </a:ext>
                  </a:extLst>
                </a:gridCol>
                <a:gridCol w="1450401">
                  <a:extLst>
                    <a:ext uri="{9D8B030D-6E8A-4147-A177-3AD203B41FA5}">
                      <a16:colId xmlns:a16="http://schemas.microsoft.com/office/drawing/2014/main" val="1479178215"/>
                    </a:ext>
                  </a:extLst>
                </a:gridCol>
                <a:gridCol w="1450401">
                  <a:extLst>
                    <a:ext uri="{9D8B030D-6E8A-4147-A177-3AD203B41FA5}">
                      <a16:colId xmlns:a16="http://schemas.microsoft.com/office/drawing/2014/main" val="2395720752"/>
                    </a:ext>
                  </a:extLst>
                </a:gridCol>
              </a:tblGrid>
              <a:tr h="542544">
                <a:tc gridSpan="3">
                  <a:txBody>
                    <a:bodyPr/>
                    <a:lstStyle/>
                    <a:p>
                      <a:pPr algn="ctr" fontAlgn="b"/>
                      <a:r>
                        <a:rPr lang="en-US" sz="2800" b="1" i="0" u="none" strike="noStrike" dirty="0">
                          <a:solidFill>
                            <a:srgbClr val="000000"/>
                          </a:solidFill>
                          <a:effectLst/>
                          <a:latin typeface="Calibri" panose="020F0502020204030204" pitchFamily="34" charset="0"/>
                        </a:rPr>
                        <a:t>Balances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5671151"/>
                  </a:ext>
                </a:extLst>
              </a:tr>
              <a:tr h="361696">
                <a:tc>
                  <a:txBody>
                    <a:bodyPr/>
                    <a:lstStyle/>
                    <a:p>
                      <a:pPr algn="l" fontAlgn="b"/>
                      <a:r>
                        <a:rPr lang="en-US" sz="1800" b="1" i="0" u="none" strike="noStrike">
                          <a:solidFill>
                            <a:srgbClr val="FFFFFF"/>
                          </a:solidFill>
                          <a:effectLst/>
                          <a:latin typeface="Calibri" panose="020F0502020204030204" pitchFamily="34" charset="0"/>
                        </a:rPr>
                        <a:t>Owner</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Pub</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792578005"/>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pub0</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8762991"/>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pub1</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1" i="0" u="none" strike="noStrike" dirty="0">
                          <a:solidFill>
                            <a:srgbClr val="FF0000"/>
                          </a:solidFill>
                          <a:effectLst/>
                          <a:latin typeface="Calibri" panose="020F0502020204030204" pitchFamily="34" charset="0"/>
                        </a:rPr>
                        <a:t>45</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26022452"/>
                  </a:ext>
                </a:extLst>
              </a:tr>
              <a:tr h="400449">
                <a:tc>
                  <a:txBody>
                    <a:bodyPr/>
                    <a:lstStyle/>
                    <a:p>
                      <a:pPr algn="l" fontAlgn="b"/>
                      <a:r>
                        <a:rPr lang="en-US" sz="2000" b="0" i="0" u="none" strike="noStrike" dirty="0">
                          <a:solidFill>
                            <a:srgbClr val="000000"/>
                          </a:solidFill>
                          <a:effectLst/>
                          <a:latin typeface="Calibri" panose="020F0502020204030204" pitchFamily="34" charset="0"/>
                        </a:rPr>
                        <a:t>Steve</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pub2</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25</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1620058"/>
                  </a:ext>
                </a:extLst>
              </a:tr>
              <a:tr h="400449">
                <a:tc>
                  <a:txBody>
                    <a:bodyPr/>
                    <a:lstStyle/>
                    <a:p>
                      <a:pPr algn="l" fontAlgn="b"/>
                      <a:r>
                        <a:rPr lang="en-US" sz="2000" b="0" i="0" u="none" strike="noStrike" dirty="0">
                          <a:solidFill>
                            <a:srgbClr val="000000"/>
                          </a:solidFill>
                          <a:effectLst/>
                          <a:latin typeface="Calibri" panose="020F0502020204030204" pitchFamily="34" charset="0"/>
                        </a:rPr>
                        <a:t>Mary</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pub3</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1" i="0" u="none" strike="noStrike" dirty="0">
                          <a:solidFill>
                            <a:srgbClr val="00B050"/>
                          </a:solidFill>
                          <a:effectLst/>
                          <a:latin typeface="Calibri" panose="020F0502020204030204" pitchFamily="34" charset="0"/>
                        </a:rPr>
                        <a:t>30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94433064"/>
                  </a:ext>
                </a:extLst>
              </a:tr>
              <a:tr h="400449">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38809130"/>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114990012"/>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1484929"/>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19147436"/>
                  </a:ext>
                </a:extLst>
              </a:tr>
              <a:tr h="413367">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05795553"/>
                  </a:ext>
                </a:extLst>
              </a:tr>
            </a:tbl>
          </a:graphicData>
        </a:graphic>
      </p:graphicFrame>
    </p:spTree>
    <p:extLst>
      <p:ext uri="{BB962C8B-B14F-4D97-AF65-F5344CB8AC3E}">
        <p14:creationId xmlns:p14="http://schemas.microsoft.com/office/powerpoint/2010/main" val="2293787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extLst>
              <p:ext uri="{D42A27DB-BD31-4B8C-83A1-F6EECF244321}">
                <p14:modId xmlns:p14="http://schemas.microsoft.com/office/powerpoint/2010/main" val="2487160580"/>
              </p:ext>
            </p:extLst>
          </p:nvPr>
        </p:nvGraphicFramePr>
        <p:xfrm>
          <a:off x="374750" y="86248"/>
          <a:ext cx="5911751" cy="6315960"/>
        </p:xfrm>
        <a:graphic>
          <a:graphicData uri="http://schemas.openxmlformats.org/drawingml/2006/table">
            <a:tbl>
              <a:tblPr/>
              <a:tblGrid>
                <a:gridCol w="1540443">
                  <a:extLst>
                    <a:ext uri="{9D8B030D-6E8A-4147-A177-3AD203B41FA5}">
                      <a16:colId xmlns:a16="http://schemas.microsoft.com/office/drawing/2014/main" val="1966721027"/>
                    </a:ext>
                  </a:extLst>
                </a:gridCol>
                <a:gridCol w="1242032">
                  <a:extLst>
                    <a:ext uri="{9D8B030D-6E8A-4147-A177-3AD203B41FA5}">
                      <a16:colId xmlns:a16="http://schemas.microsoft.com/office/drawing/2014/main" val="3295188762"/>
                    </a:ext>
                  </a:extLst>
                </a:gridCol>
                <a:gridCol w="1564638">
                  <a:extLst>
                    <a:ext uri="{9D8B030D-6E8A-4147-A177-3AD203B41FA5}">
                      <a16:colId xmlns:a16="http://schemas.microsoft.com/office/drawing/2014/main" val="3907429960"/>
                    </a:ext>
                  </a:extLst>
                </a:gridCol>
                <a:gridCol w="1564638">
                  <a:extLst>
                    <a:ext uri="{9D8B030D-6E8A-4147-A177-3AD203B41FA5}">
                      <a16:colId xmlns:a16="http://schemas.microsoft.com/office/drawing/2014/main" val="2460304951"/>
                    </a:ext>
                  </a:extLst>
                </a:gridCol>
              </a:tblGrid>
              <a:tr h="336163">
                <a:tc gridSpan="4">
                  <a:txBody>
                    <a:bodyPr/>
                    <a:lstStyle/>
                    <a:p>
                      <a:pPr algn="ctr" fontAlgn="b"/>
                      <a:r>
                        <a:rPr lang="en-US" sz="2800" b="1" i="0" u="none" strike="noStrike" dirty="0">
                          <a:solidFill>
                            <a:srgbClr val="000000"/>
                          </a:solidFill>
                          <a:effectLst/>
                          <a:latin typeface="Calibri" panose="020F0502020204030204" pitchFamily="34" charset="0"/>
                        </a:rPr>
                        <a:t>Transaction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534454"/>
                  </a:ext>
                </a:extLst>
              </a:tr>
              <a:tr h="238696">
                <a:tc>
                  <a:txBody>
                    <a:bodyPr/>
                    <a:lstStyle/>
                    <a:p>
                      <a:pPr algn="l" fontAlgn="b"/>
                      <a:r>
                        <a:rPr lang="en-US" sz="1800" b="1" i="0" u="none" strike="noStrike" dirty="0">
                          <a:solidFill>
                            <a:srgbClr val="FFFFFF"/>
                          </a:solidFill>
                          <a:effectLst/>
                          <a:latin typeface="Calibri" panose="020F0502020204030204" pitchFamily="34" charset="0"/>
                        </a:rPr>
                        <a:t>Signer Pub Key</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Signature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Recipient</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295982">
                <a:tc>
                  <a:txBody>
                    <a:bodyPr/>
                    <a:lstStyle/>
                    <a:p>
                      <a:pPr algn="l" fontAlgn="b"/>
                      <a:r>
                        <a:rPr lang="en-US" sz="2000" b="0" i="0" u="none" strike="noStrike" dirty="0">
                          <a:solidFill>
                            <a:schemeClr val="tx1"/>
                          </a:solidFill>
                          <a:effectLst/>
                          <a:latin typeface="Calibri" panose="020F0502020204030204" pitchFamily="34" charset="0"/>
                        </a:rPr>
                        <a:t>pub0</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priv0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100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295982">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25</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pub2</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295982">
                <a:tc>
                  <a:txBody>
                    <a:bodyPr/>
                    <a:lstStyle/>
                    <a:p>
                      <a:pPr algn="l" fontAlgn="b"/>
                      <a:r>
                        <a:rPr lang="en-US" sz="2000" b="0" i="0" u="none" strike="noStrike" dirty="0">
                          <a:solidFill>
                            <a:schemeClr val="tx1"/>
                          </a:solidFill>
                          <a:effectLst/>
                          <a:latin typeface="Calibri" panose="020F0502020204030204" pitchFamily="34" charset="0"/>
                        </a:rPr>
                        <a:t>pub1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30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pub3</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295982">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45</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pub4</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295982">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295982">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305531">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graphicFrame>
        <p:nvGraphicFramePr>
          <p:cNvPr id="16" name="Table 15">
            <a:extLst>
              <a:ext uri="{FF2B5EF4-FFF2-40B4-BE49-F238E27FC236}">
                <a16:creationId xmlns:a16="http://schemas.microsoft.com/office/drawing/2014/main" id="{C3C228AF-2E14-4701-9610-3E48BF7B3A9B}"/>
              </a:ext>
            </a:extLst>
          </p:cNvPr>
          <p:cNvGraphicFramePr>
            <a:graphicFrameLocks noGrp="1"/>
          </p:cNvGraphicFramePr>
          <p:nvPr>
            <p:extLst>
              <p:ext uri="{D42A27DB-BD31-4B8C-83A1-F6EECF244321}">
                <p14:modId xmlns:p14="http://schemas.microsoft.com/office/powerpoint/2010/main" val="3283614400"/>
              </p:ext>
            </p:extLst>
          </p:nvPr>
        </p:nvGraphicFramePr>
        <p:xfrm>
          <a:off x="6875462" y="1092200"/>
          <a:ext cx="4808537" cy="4521199"/>
        </p:xfrm>
        <a:graphic>
          <a:graphicData uri="http://schemas.openxmlformats.org/drawingml/2006/table">
            <a:tbl>
              <a:tblPr/>
              <a:tblGrid>
                <a:gridCol w="1907735">
                  <a:extLst>
                    <a:ext uri="{9D8B030D-6E8A-4147-A177-3AD203B41FA5}">
                      <a16:colId xmlns:a16="http://schemas.microsoft.com/office/drawing/2014/main" val="980390210"/>
                    </a:ext>
                  </a:extLst>
                </a:gridCol>
                <a:gridCol w="1450401">
                  <a:extLst>
                    <a:ext uri="{9D8B030D-6E8A-4147-A177-3AD203B41FA5}">
                      <a16:colId xmlns:a16="http://schemas.microsoft.com/office/drawing/2014/main" val="1479178215"/>
                    </a:ext>
                  </a:extLst>
                </a:gridCol>
                <a:gridCol w="1450401">
                  <a:extLst>
                    <a:ext uri="{9D8B030D-6E8A-4147-A177-3AD203B41FA5}">
                      <a16:colId xmlns:a16="http://schemas.microsoft.com/office/drawing/2014/main" val="2395720752"/>
                    </a:ext>
                  </a:extLst>
                </a:gridCol>
              </a:tblGrid>
              <a:tr h="542544">
                <a:tc gridSpan="3">
                  <a:txBody>
                    <a:bodyPr/>
                    <a:lstStyle/>
                    <a:p>
                      <a:pPr algn="ctr" fontAlgn="b"/>
                      <a:r>
                        <a:rPr lang="en-US" sz="2800" b="1" i="0" u="none" strike="noStrike" dirty="0">
                          <a:solidFill>
                            <a:srgbClr val="000000"/>
                          </a:solidFill>
                          <a:effectLst/>
                          <a:latin typeface="Calibri" panose="020F0502020204030204" pitchFamily="34" charset="0"/>
                        </a:rPr>
                        <a:t>Balances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5671151"/>
                  </a:ext>
                </a:extLst>
              </a:tr>
              <a:tr h="361696">
                <a:tc>
                  <a:txBody>
                    <a:bodyPr/>
                    <a:lstStyle/>
                    <a:p>
                      <a:pPr algn="l" fontAlgn="b"/>
                      <a:r>
                        <a:rPr lang="en-US" sz="1800" b="1" i="0" u="none" strike="noStrike">
                          <a:solidFill>
                            <a:srgbClr val="FFFFFF"/>
                          </a:solidFill>
                          <a:effectLst/>
                          <a:latin typeface="Calibri" panose="020F0502020204030204" pitchFamily="34" charset="0"/>
                        </a:rPr>
                        <a:t>Owner</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Pub</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792578005"/>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pub0</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8762991"/>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pub1</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1" i="0" u="none" strike="noStrike" dirty="0">
                          <a:solidFill>
                            <a:srgbClr val="FF0000"/>
                          </a:solidFill>
                          <a:effectLst/>
                          <a:latin typeface="Calibri" panose="020F0502020204030204" pitchFamily="34" charset="0"/>
                        </a:rPr>
                        <a:t>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26022452"/>
                  </a:ext>
                </a:extLst>
              </a:tr>
              <a:tr h="400449">
                <a:tc>
                  <a:txBody>
                    <a:bodyPr/>
                    <a:lstStyle/>
                    <a:p>
                      <a:pPr algn="l" fontAlgn="b"/>
                      <a:r>
                        <a:rPr lang="en-US" sz="2000" b="0" i="0" u="none" strike="noStrike" dirty="0">
                          <a:solidFill>
                            <a:srgbClr val="000000"/>
                          </a:solidFill>
                          <a:effectLst/>
                          <a:latin typeface="Calibri" panose="020F0502020204030204" pitchFamily="34" charset="0"/>
                        </a:rPr>
                        <a:t>Steve</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pub2</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25</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1620058"/>
                  </a:ext>
                </a:extLst>
              </a:tr>
              <a:tr h="400449">
                <a:tc>
                  <a:txBody>
                    <a:bodyPr/>
                    <a:lstStyle/>
                    <a:p>
                      <a:pPr algn="l" fontAlgn="b"/>
                      <a:r>
                        <a:rPr lang="en-US" sz="2000" b="0" i="0" u="none" strike="noStrike" dirty="0">
                          <a:solidFill>
                            <a:srgbClr val="000000"/>
                          </a:solidFill>
                          <a:effectLst/>
                          <a:latin typeface="Calibri" panose="020F0502020204030204" pitchFamily="34" charset="0"/>
                        </a:rPr>
                        <a:t>Mary</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pub3</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30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94433064"/>
                  </a:ext>
                </a:extLst>
              </a:tr>
              <a:tr h="400449">
                <a:tc>
                  <a:txBody>
                    <a:bodyPr/>
                    <a:lstStyle/>
                    <a:p>
                      <a:pPr algn="l" fontAlgn="b"/>
                      <a:r>
                        <a:rPr lang="en-US" sz="2000" b="0" i="0" u="none" strike="noStrike" dirty="0">
                          <a:solidFill>
                            <a:srgbClr val="000000"/>
                          </a:solidFill>
                          <a:effectLst/>
                          <a:latin typeface="Calibri" panose="020F0502020204030204" pitchFamily="34" charset="0"/>
                        </a:rPr>
                        <a:t>Joe</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pub4</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1" i="0" u="none" strike="noStrike" dirty="0">
                          <a:solidFill>
                            <a:srgbClr val="00B050"/>
                          </a:solidFill>
                          <a:effectLst/>
                          <a:latin typeface="Calibri" panose="020F0502020204030204" pitchFamily="34" charset="0"/>
                        </a:rPr>
                        <a:t>45</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38809130"/>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114990012"/>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1484929"/>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19147436"/>
                  </a:ext>
                </a:extLst>
              </a:tr>
              <a:tr h="413367">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05795553"/>
                  </a:ext>
                </a:extLst>
              </a:tr>
            </a:tbl>
          </a:graphicData>
        </a:graphic>
      </p:graphicFrame>
    </p:spTree>
    <p:extLst>
      <p:ext uri="{BB962C8B-B14F-4D97-AF65-F5344CB8AC3E}">
        <p14:creationId xmlns:p14="http://schemas.microsoft.com/office/powerpoint/2010/main" val="303644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nvGraphicFramePr>
        <p:xfrm>
          <a:off x="374750" y="86248"/>
          <a:ext cx="5911751" cy="6315960"/>
        </p:xfrm>
        <a:graphic>
          <a:graphicData uri="http://schemas.openxmlformats.org/drawingml/2006/table">
            <a:tbl>
              <a:tblPr/>
              <a:tblGrid>
                <a:gridCol w="1540443">
                  <a:extLst>
                    <a:ext uri="{9D8B030D-6E8A-4147-A177-3AD203B41FA5}">
                      <a16:colId xmlns:a16="http://schemas.microsoft.com/office/drawing/2014/main" val="1966721027"/>
                    </a:ext>
                  </a:extLst>
                </a:gridCol>
                <a:gridCol w="1242032">
                  <a:extLst>
                    <a:ext uri="{9D8B030D-6E8A-4147-A177-3AD203B41FA5}">
                      <a16:colId xmlns:a16="http://schemas.microsoft.com/office/drawing/2014/main" val="3295188762"/>
                    </a:ext>
                  </a:extLst>
                </a:gridCol>
                <a:gridCol w="1564638">
                  <a:extLst>
                    <a:ext uri="{9D8B030D-6E8A-4147-A177-3AD203B41FA5}">
                      <a16:colId xmlns:a16="http://schemas.microsoft.com/office/drawing/2014/main" val="3907429960"/>
                    </a:ext>
                  </a:extLst>
                </a:gridCol>
                <a:gridCol w="1564638">
                  <a:extLst>
                    <a:ext uri="{9D8B030D-6E8A-4147-A177-3AD203B41FA5}">
                      <a16:colId xmlns:a16="http://schemas.microsoft.com/office/drawing/2014/main" val="2460304951"/>
                    </a:ext>
                  </a:extLst>
                </a:gridCol>
              </a:tblGrid>
              <a:tr h="336163">
                <a:tc gridSpan="4">
                  <a:txBody>
                    <a:bodyPr/>
                    <a:lstStyle/>
                    <a:p>
                      <a:pPr algn="ctr" fontAlgn="b"/>
                      <a:r>
                        <a:rPr lang="en-US" sz="2800" b="1" i="0" u="none" strike="noStrike" dirty="0">
                          <a:solidFill>
                            <a:srgbClr val="000000"/>
                          </a:solidFill>
                          <a:effectLst/>
                          <a:latin typeface="Calibri" panose="020F0502020204030204" pitchFamily="34" charset="0"/>
                        </a:rPr>
                        <a:t>Transaction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534454"/>
                  </a:ext>
                </a:extLst>
              </a:tr>
              <a:tr h="238696">
                <a:tc>
                  <a:txBody>
                    <a:bodyPr/>
                    <a:lstStyle/>
                    <a:p>
                      <a:pPr algn="l" fontAlgn="b"/>
                      <a:r>
                        <a:rPr lang="en-US" sz="1800" b="1" i="0" u="none" strike="noStrike" dirty="0">
                          <a:solidFill>
                            <a:srgbClr val="FFFFFF"/>
                          </a:solidFill>
                          <a:effectLst/>
                          <a:latin typeface="Calibri" panose="020F0502020204030204" pitchFamily="34" charset="0"/>
                        </a:rPr>
                        <a:t>Signer Pub Key</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Signature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Recipient</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295982">
                <a:tc>
                  <a:txBody>
                    <a:bodyPr/>
                    <a:lstStyle/>
                    <a:p>
                      <a:pPr algn="l" fontAlgn="b"/>
                      <a:r>
                        <a:rPr lang="en-US" sz="2000" b="0" i="0" u="none" strike="noStrike" dirty="0">
                          <a:solidFill>
                            <a:schemeClr val="tx1"/>
                          </a:solidFill>
                          <a:effectLst/>
                          <a:latin typeface="Calibri" panose="020F0502020204030204" pitchFamily="34" charset="0"/>
                        </a:rPr>
                        <a:t>pub0</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priv0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100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295982">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25</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pub2</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295982">
                <a:tc>
                  <a:txBody>
                    <a:bodyPr/>
                    <a:lstStyle/>
                    <a:p>
                      <a:pPr algn="l" fontAlgn="b"/>
                      <a:r>
                        <a:rPr lang="en-US" sz="2000" b="0" i="0" u="none" strike="noStrike" dirty="0">
                          <a:solidFill>
                            <a:schemeClr val="tx1"/>
                          </a:solidFill>
                          <a:effectLst/>
                          <a:latin typeface="Calibri" panose="020F0502020204030204" pitchFamily="34" charset="0"/>
                        </a:rPr>
                        <a:t>pub1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30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pub3</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295982">
                <a:tc>
                  <a:txBody>
                    <a:bodyPr/>
                    <a:lstStyle/>
                    <a:p>
                      <a:pPr algn="l" fontAlgn="b"/>
                      <a:r>
                        <a:rPr lang="en-US" sz="2000" b="0" i="0" u="none" strike="noStrike" dirty="0">
                          <a:solidFill>
                            <a:schemeClr val="tx1"/>
                          </a:solidFill>
                          <a:effectLst/>
                          <a:latin typeface="Calibri" panose="020F0502020204030204" pitchFamily="34" charset="0"/>
                        </a:rPr>
                        <a:t>pub1</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priv1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45</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pub4</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295982">
                <a:tc>
                  <a:txBody>
                    <a:bodyPr/>
                    <a:lstStyle/>
                    <a:p>
                      <a:pPr algn="l" fontAlgn="b"/>
                      <a:r>
                        <a:rPr lang="en-US" sz="2000" b="0" i="0" u="none" strike="noStrike" dirty="0">
                          <a:solidFill>
                            <a:schemeClr val="tx1"/>
                          </a:solidFill>
                          <a:effectLst/>
                          <a:latin typeface="Calibri" panose="020F0502020204030204" pitchFamily="34" charset="0"/>
                        </a:rPr>
                        <a:t>pub4</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priv4</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12</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pub3</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295982">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305531">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graphicFrame>
        <p:nvGraphicFramePr>
          <p:cNvPr id="16" name="Table 15">
            <a:extLst>
              <a:ext uri="{FF2B5EF4-FFF2-40B4-BE49-F238E27FC236}">
                <a16:creationId xmlns:a16="http://schemas.microsoft.com/office/drawing/2014/main" id="{C3C228AF-2E14-4701-9610-3E48BF7B3A9B}"/>
              </a:ext>
            </a:extLst>
          </p:cNvPr>
          <p:cNvGraphicFramePr>
            <a:graphicFrameLocks noGrp="1"/>
          </p:cNvGraphicFramePr>
          <p:nvPr>
            <p:extLst>
              <p:ext uri="{D42A27DB-BD31-4B8C-83A1-F6EECF244321}">
                <p14:modId xmlns:p14="http://schemas.microsoft.com/office/powerpoint/2010/main" val="995933709"/>
              </p:ext>
            </p:extLst>
          </p:nvPr>
        </p:nvGraphicFramePr>
        <p:xfrm>
          <a:off x="6875462" y="1092200"/>
          <a:ext cx="4808537" cy="4521199"/>
        </p:xfrm>
        <a:graphic>
          <a:graphicData uri="http://schemas.openxmlformats.org/drawingml/2006/table">
            <a:tbl>
              <a:tblPr/>
              <a:tblGrid>
                <a:gridCol w="1907735">
                  <a:extLst>
                    <a:ext uri="{9D8B030D-6E8A-4147-A177-3AD203B41FA5}">
                      <a16:colId xmlns:a16="http://schemas.microsoft.com/office/drawing/2014/main" val="980390210"/>
                    </a:ext>
                  </a:extLst>
                </a:gridCol>
                <a:gridCol w="1450401">
                  <a:extLst>
                    <a:ext uri="{9D8B030D-6E8A-4147-A177-3AD203B41FA5}">
                      <a16:colId xmlns:a16="http://schemas.microsoft.com/office/drawing/2014/main" val="1479178215"/>
                    </a:ext>
                  </a:extLst>
                </a:gridCol>
                <a:gridCol w="1450401">
                  <a:extLst>
                    <a:ext uri="{9D8B030D-6E8A-4147-A177-3AD203B41FA5}">
                      <a16:colId xmlns:a16="http://schemas.microsoft.com/office/drawing/2014/main" val="2395720752"/>
                    </a:ext>
                  </a:extLst>
                </a:gridCol>
              </a:tblGrid>
              <a:tr h="542544">
                <a:tc gridSpan="3">
                  <a:txBody>
                    <a:bodyPr/>
                    <a:lstStyle/>
                    <a:p>
                      <a:pPr algn="ctr" fontAlgn="b"/>
                      <a:r>
                        <a:rPr lang="en-US" sz="2800" b="1" i="0" u="none" strike="noStrike" dirty="0">
                          <a:solidFill>
                            <a:srgbClr val="000000"/>
                          </a:solidFill>
                          <a:effectLst/>
                          <a:latin typeface="Calibri" panose="020F0502020204030204" pitchFamily="34" charset="0"/>
                        </a:rPr>
                        <a:t>Balances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5671151"/>
                  </a:ext>
                </a:extLst>
              </a:tr>
              <a:tr h="361696">
                <a:tc>
                  <a:txBody>
                    <a:bodyPr/>
                    <a:lstStyle/>
                    <a:p>
                      <a:pPr algn="l" fontAlgn="b"/>
                      <a:r>
                        <a:rPr lang="en-US" sz="1800" b="1" i="0" u="none" strike="noStrike">
                          <a:solidFill>
                            <a:srgbClr val="FFFFFF"/>
                          </a:solidFill>
                          <a:effectLst/>
                          <a:latin typeface="Calibri" panose="020F0502020204030204" pitchFamily="34" charset="0"/>
                        </a:rPr>
                        <a:t>Owner</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Pub</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Amount</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792578005"/>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pub0</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8762991"/>
                  </a:ext>
                </a:extLst>
              </a:tr>
              <a:tr h="400449">
                <a:tc>
                  <a:txBody>
                    <a:bodyPr/>
                    <a:lstStyle/>
                    <a:p>
                      <a:pPr algn="l" fontAlgn="b"/>
                      <a:r>
                        <a:rPr lang="en-US" sz="2000" b="1" i="0" u="none" strike="noStrike">
                          <a:solidFill>
                            <a:srgbClr val="FF0000"/>
                          </a:solidFill>
                          <a:effectLst/>
                          <a:latin typeface="Calibri" panose="020F0502020204030204" pitchFamily="34" charset="0"/>
                        </a:rPr>
                        <a:t>Genesis</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pub1</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0</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26022452"/>
                  </a:ext>
                </a:extLst>
              </a:tr>
              <a:tr h="400449">
                <a:tc>
                  <a:txBody>
                    <a:bodyPr/>
                    <a:lstStyle/>
                    <a:p>
                      <a:pPr algn="l" fontAlgn="b"/>
                      <a:r>
                        <a:rPr lang="en-US" sz="2000" b="0" i="0" u="none" strike="noStrike" dirty="0">
                          <a:solidFill>
                            <a:srgbClr val="000000"/>
                          </a:solidFill>
                          <a:effectLst/>
                          <a:latin typeface="Calibri" panose="020F0502020204030204" pitchFamily="34" charset="0"/>
                        </a:rPr>
                        <a:t>Steve</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pub2</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25</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31620058"/>
                  </a:ext>
                </a:extLst>
              </a:tr>
              <a:tr h="400449">
                <a:tc>
                  <a:txBody>
                    <a:bodyPr/>
                    <a:lstStyle/>
                    <a:p>
                      <a:pPr algn="l" fontAlgn="b"/>
                      <a:r>
                        <a:rPr lang="en-US" sz="2000" b="0" i="0" u="none" strike="noStrike" dirty="0">
                          <a:solidFill>
                            <a:srgbClr val="000000"/>
                          </a:solidFill>
                          <a:effectLst/>
                          <a:latin typeface="Calibri" panose="020F0502020204030204" pitchFamily="34" charset="0"/>
                        </a:rPr>
                        <a:t>Mary</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pub3</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1" i="0" u="none" strike="noStrike" dirty="0">
                          <a:solidFill>
                            <a:srgbClr val="00B050"/>
                          </a:solidFill>
                          <a:effectLst/>
                          <a:latin typeface="Calibri" panose="020F0502020204030204" pitchFamily="34" charset="0"/>
                        </a:rPr>
                        <a:t>42</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94433064"/>
                  </a:ext>
                </a:extLst>
              </a:tr>
              <a:tr h="400449">
                <a:tc>
                  <a:txBody>
                    <a:bodyPr/>
                    <a:lstStyle/>
                    <a:p>
                      <a:pPr algn="l" fontAlgn="b"/>
                      <a:r>
                        <a:rPr lang="en-US" sz="2000" b="0" i="0" u="none" strike="noStrike" dirty="0">
                          <a:solidFill>
                            <a:srgbClr val="000000"/>
                          </a:solidFill>
                          <a:effectLst/>
                          <a:latin typeface="Calibri" panose="020F0502020204030204" pitchFamily="34" charset="0"/>
                        </a:rPr>
                        <a:t>Joe</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pub4</a:t>
                      </a: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1" i="0" u="none" strike="noStrike" dirty="0">
                          <a:solidFill>
                            <a:srgbClr val="FF0000"/>
                          </a:solidFill>
                          <a:effectLst/>
                          <a:latin typeface="Calibri" panose="020F0502020204030204" pitchFamily="34" charset="0"/>
                        </a:rPr>
                        <a:t>33</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38809130"/>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114990012"/>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1484929"/>
                  </a:ext>
                </a:extLst>
              </a:tr>
              <a:tr h="400449">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857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19147436"/>
                  </a:ext>
                </a:extLst>
              </a:tr>
              <a:tr h="413367">
                <a:tc>
                  <a:txBody>
                    <a:bodyPr/>
                    <a:lstStyle/>
                    <a:p>
                      <a:pPr algn="l" fontAlgn="b"/>
                      <a:r>
                        <a:rPr lang="en-US" sz="2000" b="0" i="0" u="none" strike="noStrike">
                          <a:solidFill>
                            <a:srgbClr val="000000"/>
                          </a:solidFill>
                          <a:effectLst/>
                          <a:latin typeface="Calibri" panose="020F0502020204030204" pitchFamily="34" charset="0"/>
                        </a:rPr>
                        <a:t> </a:t>
                      </a:r>
                    </a:p>
                  </a:txBody>
                  <a:tcPr marL="85725" marR="9525" marT="9525"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5725" marR="9525" marT="9525"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05795553"/>
                  </a:ext>
                </a:extLst>
              </a:tr>
            </a:tbl>
          </a:graphicData>
        </a:graphic>
      </p:graphicFrame>
    </p:spTree>
    <p:extLst>
      <p:ext uri="{BB962C8B-B14F-4D97-AF65-F5344CB8AC3E}">
        <p14:creationId xmlns:p14="http://schemas.microsoft.com/office/powerpoint/2010/main" val="1013511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4B98-2200-4199-B2B3-81755305F9AD}"/>
              </a:ext>
            </a:extLst>
          </p:cNvPr>
          <p:cNvSpPr>
            <a:spLocks noGrp="1"/>
          </p:cNvSpPr>
          <p:nvPr>
            <p:ph type="title"/>
          </p:nvPr>
        </p:nvSpPr>
        <p:spPr/>
        <p:txBody>
          <a:bodyPr/>
          <a:lstStyle/>
          <a:p>
            <a:r>
              <a:rPr lang="en-US" dirty="0"/>
              <a:t>Code</a:t>
            </a:r>
          </a:p>
        </p:txBody>
      </p:sp>
    </p:spTree>
    <p:extLst>
      <p:ext uri="{BB962C8B-B14F-4D97-AF65-F5344CB8AC3E}">
        <p14:creationId xmlns:p14="http://schemas.microsoft.com/office/powerpoint/2010/main" val="2661725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3289-F653-4AD5-9A01-C8D257158831}"/>
              </a:ext>
            </a:extLst>
          </p:cNvPr>
          <p:cNvSpPr>
            <a:spLocks noGrp="1"/>
          </p:cNvSpPr>
          <p:nvPr>
            <p:ph type="title"/>
          </p:nvPr>
        </p:nvSpPr>
        <p:spPr/>
        <p:txBody>
          <a:bodyPr/>
          <a:lstStyle/>
          <a:p>
            <a:r>
              <a:rPr lang="en-US" dirty="0"/>
              <a:t>Adding Blocks</a:t>
            </a:r>
          </a:p>
        </p:txBody>
      </p:sp>
      <p:sp>
        <p:nvSpPr>
          <p:cNvPr id="3" name="Content Placeholder 2">
            <a:extLst>
              <a:ext uri="{FF2B5EF4-FFF2-40B4-BE49-F238E27FC236}">
                <a16:creationId xmlns:a16="http://schemas.microsoft.com/office/drawing/2014/main" id="{0EDEAD13-7E7C-4E03-BC81-31D90F56DA38}"/>
              </a:ext>
            </a:extLst>
          </p:cNvPr>
          <p:cNvSpPr>
            <a:spLocks noGrp="1"/>
          </p:cNvSpPr>
          <p:nvPr>
            <p:ph idx="1"/>
          </p:nvPr>
        </p:nvSpPr>
        <p:spPr/>
        <p:txBody>
          <a:bodyPr/>
          <a:lstStyle/>
          <a:p>
            <a:r>
              <a:rPr lang="en-US" dirty="0"/>
              <a:t>Rules exist to throttle or control pace at which blocks are added to the chain. Several strategies exist:</a:t>
            </a:r>
          </a:p>
          <a:p>
            <a:pPr lvl="1"/>
            <a:r>
              <a:rPr lang="en-US" b="1" dirty="0"/>
              <a:t>Proof of Work (Mining)</a:t>
            </a:r>
            <a:r>
              <a:rPr lang="en-US" dirty="0"/>
              <a:t> – Most common scenario; most cryptocurrencies are created this way.</a:t>
            </a:r>
          </a:p>
          <a:p>
            <a:pPr lvl="1"/>
            <a:r>
              <a:rPr lang="en-US" b="1" dirty="0"/>
              <a:t>Proof of Stake (Holding)</a:t>
            </a:r>
            <a:r>
              <a:rPr lang="en-US" dirty="0"/>
              <a:t> – Deterministic algorithm can be applied to the chain to determine next “winner” and at what time the block can be added.</a:t>
            </a:r>
          </a:p>
          <a:p>
            <a:pPr lvl="1"/>
            <a:r>
              <a:rPr lang="en-US" b="1" dirty="0"/>
              <a:t>Proof of Authority – </a:t>
            </a:r>
            <a:r>
              <a:rPr lang="en-US" dirty="0"/>
              <a:t>Few implementations exist. Only validating authorities can validate transactions and submit blocks. One becomes an authority by an implementation-specific process such as grants. Authority can be lost by attempting to be a bad actor.</a:t>
            </a:r>
          </a:p>
        </p:txBody>
      </p:sp>
    </p:spTree>
    <p:extLst>
      <p:ext uri="{BB962C8B-B14F-4D97-AF65-F5344CB8AC3E}">
        <p14:creationId xmlns:p14="http://schemas.microsoft.com/office/powerpoint/2010/main" val="936221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8FE0-A0CA-4A78-B6E5-22DF7C60B926}"/>
              </a:ext>
            </a:extLst>
          </p:cNvPr>
          <p:cNvSpPr>
            <a:spLocks noGrp="1"/>
          </p:cNvSpPr>
          <p:nvPr>
            <p:ph type="title"/>
          </p:nvPr>
        </p:nvSpPr>
        <p:spPr/>
        <p:txBody>
          <a:bodyPr/>
          <a:lstStyle/>
          <a:p>
            <a:r>
              <a:rPr lang="en-US" dirty="0"/>
              <a:t>Proof of Work</a:t>
            </a:r>
          </a:p>
        </p:txBody>
      </p:sp>
      <p:sp>
        <p:nvSpPr>
          <p:cNvPr id="3" name="Content Placeholder 2">
            <a:extLst>
              <a:ext uri="{FF2B5EF4-FFF2-40B4-BE49-F238E27FC236}">
                <a16:creationId xmlns:a16="http://schemas.microsoft.com/office/drawing/2014/main" id="{B04B6997-B811-4B7E-97D1-E2C481C684C1}"/>
              </a:ext>
            </a:extLst>
          </p:cNvPr>
          <p:cNvSpPr>
            <a:spLocks noGrp="1"/>
          </p:cNvSpPr>
          <p:nvPr>
            <p:ph idx="1"/>
          </p:nvPr>
        </p:nvSpPr>
        <p:spPr/>
        <p:txBody>
          <a:bodyPr/>
          <a:lstStyle/>
          <a:p>
            <a:r>
              <a:rPr lang="en-US" dirty="0"/>
              <a:t>Hashes cost computational cycles.</a:t>
            </a:r>
          </a:p>
          <a:p>
            <a:r>
              <a:rPr lang="en-US" dirty="0"/>
              <a:t>Rules to reduce probability a given hash is valid</a:t>
            </a:r>
          </a:p>
          <a:p>
            <a:r>
              <a:rPr lang="en-US" dirty="0"/>
              <a:t>Rule 1 – Hashes without </a:t>
            </a:r>
            <a:r>
              <a:rPr lang="en-US" b="1" i="1" dirty="0"/>
              <a:t>n</a:t>
            </a:r>
            <a:r>
              <a:rPr lang="en-US" dirty="0"/>
              <a:t> leading bits as zeroes are invalid.</a:t>
            </a:r>
          </a:p>
          <a:p>
            <a:r>
              <a:rPr lang="en-US" dirty="0"/>
              <a:t>Rule 2 – Increasing the minimum </a:t>
            </a:r>
            <a:r>
              <a:rPr lang="en-US" b="1" dirty="0"/>
              <a:t>Difficulty</a:t>
            </a:r>
            <a:r>
              <a:rPr lang="en-US" dirty="0"/>
              <a:t> also invalidates hashes.</a:t>
            </a:r>
          </a:p>
        </p:txBody>
      </p:sp>
    </p:spTree>
    <p:extLst>
      <p:ext uri="{BB962C8B-B14F-4D97-AF65-F5344CB8AC3E}">
        <p14:creationId xmlns:p14="http://schemas.microsoft.com/office/powerpoint/2010/main" val="2136815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804E-3A5D-4951-8D1D-752D7274848E}"/>
              </a:ext>
            </a:extLst>
          </p:cNvPr>
          <p:cNvSpPr>
            <a:spLocks noGrp="1"/>
          </p:cNvSpPr>
          <p:nvPr>
            <p:ph type="title"/>
          </p:nvPr>
        </p:nvSpPr>
        <p:spPr/>
        <p:txBody>
          <a:bodyPr/>
          <a:lstStyle/>
          <a:p>
            <a:pPr algn="ctr"/>
            <a:r>
              <a:rPr lang="en-US" dirty="0"/>
              <a:t>Leading Bits</a:t>
            </a:r>
          </a:p>
        </p:txBody>
      </p:sp>
      <p:graphicFrame>
        <p:nvGraphicFramePr>
          <p:cNvPr id="9" name="Content Placeholder 3">
            <a:extLst>
              <a:ext uri="{FF2B5EF4-FFF2-40B4-BE49-F238E27FC236}">
                <a16:creationId xmlns:a16="http://schemas.microsoft.com/office/drawing/2014/main" id="{0F902651-A8CA-4492-B28A-D78EC5561562}"/>
              </a:ext>
            </a:extLst>
          </p:cNvPr>
          <p:cNvGraphicFramePr>
            <a:graphicFrameLocks/>
          </p:cNvGraphicFramePr>
          <p:nvPr>
            <p:extLst>
              <p:ext uri="{D42A27DB-BD31-4B8C-83A1-F6EECF244321}">
                <p14:modId xmlns:p14="http://schemas.microsoft.com/office/powerpoint/2010/main" val="2637615746"/>
              </p:ext>
            </p:extLst>
          </p:nvPr>
        </p:nvGraphicFramePr>
        <p:xfrm>
          <a:off x="5995851" y="1977953"/>
          <a:ext cx="4655402" cy="3627120"/>
        </p:xfrm>
        <a:graphic>
          <a:graphicData uri="http://schemas.openxmlformats.org/drawingml/2006/table">
            <a:tbl>
              <a:tblPr firstRow="1" bandRow="1">
                <a:tableStyleId>{5C22544A-7EE6-4342-B048-85BDC9FD1C3A}</a:tableStyleId>
              </a:tblPr>
              <a:tblGrid>
                <a:gridCol w="1886932">
                  <a:extLst>
                    <a:ext uri="{9D8B030D-6E8A-4147-A177-3AD203B41FA5}">
                      <a16:colId xmlns:a16="http://schemas.microsoft.com/office/drawing/2014/main" val="1738646561"/>
                    </a:ext>
                  </a:extLst>
                </a:gridCol>
                <a:gridCol w="2768470">
                  <a:extLst>
                    <a:ext uri="{9D8B030D-6E8A-4147-A177-3AD203B41FA5}">
                      <a16:colId xmlns:a16="http://schemas.microsoft.com/office/drawing/2014/main" val="2636566150"/>
                    </a:ext>
                  </a:extLst>
                </a:gridCol>
              </a:tblGrid>
              <a:tr h="0">
                <a:tc>
                  <a:txBody>
                    <a:bodyPr/>
                    <a:lstStyle/>
                    <a:p>
                      <a:r>
                        <a:rPr lang="en-US" sz="2800" dirty="0"/>
                        <a:t>Leading 0s</a:t>
                      </a:r>
                    </a:p>
                  </a:txBody>
                  <a:tcPr marL="110474" marR="110474"/>
                </a:tc>
                <a:tc>
                  <a:txBody>
                    <a:bodyPr/>
                    <a:lstStyle/>
                    <a:p>
                      <a:pPr algn="r"/>
                      <a:r>
                        <a:rPr lang="en-US" sz="2800" dirty="0"/>
                        <a:t>Probability (1/</a:t>
                      </a:r>
                      <a:r>
                        <a:rPr lang="en-US" sz="2800" b="0" i="1" dirty="0"/>
                        <a:t>n</a:t>
                      </a:r>
                      <a:r>
                        <a:rPr lang="en-US" sz="2800" dirty="0"/>
                        <a:t>)</a:t>
                      </a:r>
                    </a:p>
                  </a:txBody>
                  <a:tcPr marL="110474" marR="110474"/>
                </a:tc>
                <a:extLst>
                  <a:ext uri="{0D108BD9-81ED-4DB2-BD59-A6C34878D82A}">
                    <a16:rowId xmlns:a16="http://schemas.microsoft.com/office/drawing/2014/main" val="3644796916"/>
                  </a:ext>
                </a:extLst>
              </a:tr>
              <a:tr h="370840">
                <a:tc>
                  <a:txBody>
                    <a:bodyPr/>
                    <a:lstStyle/>
                    <a:p>
                      <a:pPr lvl="1" algn="l"/>
                      <a:r>
                        <a:rPr lang="en-US" sz="2800" dirty="0"/>
                        <a:t>0</a:t>
                      </a:r>
                    </a:p>
                  </a:txBody>
                  <a:tcPr marL="110474" marR="110474"/>
                </a:tc>
                <a:tc>
                  <a:txBody>
                    <a:bodyPr/>
                    <a:lstStyle/>
                    <a:p>
                      <a:pPr lvl="1" algn="l"/>
                      <a:r>
                        <a:rPr lang="en-US" sz="2800" dirty="0"/>
                        <a:t>1</a:t>
                      </a:r>
                    </a:p>
                  </a:txBody>
                  <a:tcPr marL="110474" marR="110474"/>
                </a:tc>
                <a:extLst>
                  <a:ext uri="{0D108BD9-81ED-4DB2-BD59-A6C34878D82A}">
                    <a16:rowId xmlns:a16="http://schemas.microsoft.com/office/drawing/2014/main" val="2942387559"/>
                  </a:ext>
                </a:extLst>
              </a:tr>
              <a:tr h="370840">
                <a:tc>
                  <a:txBody>
                    <a:bodyPr/>
                    <a:lstStyle/>
                    <a:p>
                      <a:pPr lvl="1" algn="l"/>
                      <a:r>
                        <a:rPr lang="en-US" sz="2800" dirty="0"/>
                        <a:t>1</a:t>
                      </a:r>
                    </a:p>
                  </a:txBody>
                  <a:tcPr marL="110474" marR="110474"/>
                </a:tc>
                <a:tc>
                  <a:txBody>
                    <a:bodyPr/>
                    <a:lstStyle/>
                    <a:p>
                      <a:pPr lvl="1" algn="l"/>
                      <a:r>
                        <a:rPr lang="en-US" sz="2800" dirty="0"/>
                        <a:t>2</a:t>
                      </a:r>
                    </a:p>
                  </a:txBody>
                  <a:tcPr marL="110474" marR="110474"/>
                </a:tc>
                <a:extLst>
                  <a:ext uri="{0D108BD9-81ED-4DB2-BD59-A6C34878D82A}">
                    <a16:rowId xmlns:a16="http://schemas.microsoft.com/office/drawing/2014/main" val="2446945950"/>
                  </a:ext>
                </a:extLst>
              </a:tr>
              <a:tr h="370840">
                <a:tc>
                  <a:txBody>
                    <a:bodyPr/>
                    <a:lstStyle/>
                    <a:p>
                      <a:pPr lvl="1" algn="l"/>
                      <a:r>
                        <a:rPr lang="en-US" sz="2800" dirty="0"/>
                        <a:t>2</a:t>
                      </a:r>
                    </a:p>
                  </a:txBody>
                  <a:tcPr marL="110474" marR="110474"/>
                </a:tc>
                <a:tc>
                  <a:txBody>
                    <a:bodyPr/>
                    <a:lstStyle/>
                    <a:p>
                      <a:pPr lvl="1" algn="l"/>
                      <a:r>
                        <a:rPr lang="en-US" sz="2800" dirty="0"/>
                        <a:t>4</a:t>
                      </a:r>
                    </a:p>
                  </a:txBody>
                  <a:tcPr marL="110474" marR="110474"/>
                </a:tc>
                <a:extLst>
                  <a:ext uri="{0D108BD9-81ED-4DB2-BD59-A6C34878D82A}">
                    <a16:rowId xmlns:a16="http://schemas.microsoft.com/office/drawing/2014/main" val="937078288"/>
                  </a:ext>
                </a:extLst>
              </a:tr>
              <a:tr h="370840">
                <a:tc>
                  <a:txBody>
                    <a:bodyPr/>
                    <a:lstStyle/>
                    <a:p>
                      <a:pPr lvl="1" algn="l"/>
                      <a:r>
                        <a:rPr lang="en-US" sz="2800" dirty="0"/>
                        <a:t>8</a:t>
                      </a:r>
                    </a:p>
                  </a:txBody>
                  <a:tcPr marL="110474" marR="110474"/>
                </a:tc>
                <a:tc>
                  <a:txBody>
                    <a:bodyPr/>
                    <a:lstStyle/>
                    <a:p>
                      <a:pPr lvl="1" algn="l"/>
                      <a:r>
                        <a:rPr lang="en-US" sz="2800" dirty="0"/>
                        <a:t>256</a:t>
                      </a:r>
                    </a:p>
                  </a:txBody>
                  <a:tcPr marL="110474" marR="110474"/>
                </a:tc>
                <a:extLst>
                  <a:ext uri="{0D108BD9-81ED-4DB2-BD59-A6C34878D82A}">
                    <a16:rowId xmlns:a16="http://schemas.microsoft.com/office/drawing/2014/main" val="4237979506"/>
                  </a:ext>
                </a:extLst>
              </a:tr>
              <a:tr h="370840">
                <a:tc>
                  <a:txBody>
                    <a:bodyPr/>
                    <a:lstStyle/>
                    <a:p>
                      <a:pPr lvl="1" algn="l"/>
                      <a:r>
                        <a:rPr lang="en-US" sz="2800" dirty="0"/>
                        <a:t>16</a:t>
                      </a:r>
                    </a:p>
                  </a:txBody>
                  <a:tcPr marL="110474" marR="110474"/>
                </a:tc>
                <a:tc>
                  <a:txBody>
                    <a:bodyPr/>
                    <a:lstStyle/>
                    <a:p>
                      <a:pPr lvl="1" algn="l"/>
                      <a:r>
                        <a:rPr lang="en-US" sz="2800" dirty="0"/>
                        <a:t>65,536</a:t>
                      </a:r>
                    </a:p>
                  </a:txBody>
                  <a:tcPr marL="110474" marR="110474"/>
                </a:tc>
                <a:extLst>
                  <a:ext uri="{0D108BD9-81ED-4DB2-BD59-A6C34878D82A}">
                    <a16:rowId xmlns:a16="http://schemas.microsoft.com/office/drawing/2014/main" val="1847053933"/>
                  </a:ext>
                </a:extLst>
              </a:tr>
              <a:tr h="370840">
                <a:tc>
                  <a:txBody>
                    <a:bodyPr/>
                    <a:lstStyle/>
                    <a:p>
                      <a:pPr lvl="1" algn="l"/>
                      <a:r>
                        <a:rPr lang="en-US" sz="2800" dirty="0"/>
                        <a:t>32</a:t>
                      </a:r>
                    </a:p>
                  </a:txBody>
                  <a:tcPr marL="110474" marR="110474"/>
                </a:tc>
                <a:tc>
                  <a:txBody>
                    <a:bodyPr/>
                    <a:lstStyle/>
                    <a:p>
                      <a:pPr lvl="1" algn="l"/>
                      <a:r>
                        <a:rPr lang="en-US" sz="2800"/>
                        <a:t>4,294,967,296</a:t>
                      </a:r>
                      <a:endParaRPr lang="en-US" sz="2800" dirty="0"/>
                    </a:p>
                  </a:txBody>
                  <a:tcPr marL="110474" marR="110474"/>
                </a:tc>
                <a:extLst>
                  <a:ext uri="{0D108BD9-81ED-4DB2-BD59-A6C34878D82A}">
                    <a16:rowId xmlns:a16="http://schemas.microsoft.com/office/drawing/2014/main" val="3054723783"/>
                  </a:ext>
                </a:extLst>
              </a:tr>
            </a:tbl>
          </a:graphicData>
        </a:graphic>
      </p:graphicFrame>
      <p:graphicFrame>
        <p:nvGraphicFramePr>
          <p:cNvPr id="10" name="Content Placeholder 3">
            <a:extLst>
              <a:ext uri="{FF2B5EF4-FFF2-40B4-BE49-F238E27FC236}">
                <a16:creationId xmlns:a16="http://schemas.microsoft.com/office/drawing/2014/main" id="{BDFF46F8-DD7F-4157-BCB4-CB12724E8C16}"/>
              </a:ext>
            </a:extLst>
          </p:cNvPr>
          <p:cNvGraphicFramePr>
            <a:graphicFrameLocks/>
          </p:cNvGraphicFramePr>
          <p:nvPr>
            <p:extLst>
              <p:ext uri="{D42A27DB-BD31-4B8C-83A1-F6EECF244321}">
                <p14:modId xmlns:p14="http://schemas.microsoft.com/office/powerpoint/2010/main" val="3877376246"/>
              </p:ext>
            </p:extLst>
          </p:nvPr>
        </p:nvGraphicFramePr>
        <p:xfrm>
          <a:off x="1187399" y="1966332"/>
          <a:ext cx="3907116" cy="3627120"/>
        </p:xfrm>
        <a:graphic>
          <a:graphicData uri="http://schemas.openxmlformats.org/drawingml/2006/table">
            <a:tbl>
              <a:tblPr firstRow="1" bandRow="1">
                <a:tableStyleId>{5C22544A-7EE6-4342-B048-85BDC9FD1C3A}</a:tableStyleId>
              </a:tblPr>
              <a:tblGrid>
                <a:gridCol w="2369717">
                  <a:extLst>
                    <a:ext uri="{9D8B030D-6E8A-4147-A177-3AD203B41FA5}">
                      <a16:colId xmlns:a16="http://schemas.microsoft.com/office/drawing/2014/main" val="1738646561"/>
                    </a:ext>
                  </a:extLst>
                </a:gridCol>
                <a:gridCol w="1537399">
                  <a:extLst>
                    <a:ext uri="{9D8B030D-6E8A-4147-A177-3AD203B41FA5}">
                      <a16:colId xmlns:a16="http://schemas.microsoft.com/office/drawing/2014/main" val="2636566150"/>
                    </a:ext>
                  </a:extLst>
                </a:gridCol>
              </a:tblGrid>
              <a:tr h="370840">
                <a:tc>
                  <a:txBody>
                    <a:bodyPr/>
                    <a:lstStyle/>
                    <a:p>
                      <a:r>
                        <a:rPr lang="en-US" sz="2800" dirty="0"/>
                        <a:t>Bits</a:t>
                      </a:r>
                    </a:p>
                  </a:txBody>
                  <a:tcPr marL="110474" marR="110474"/>
                </a:tc>
                <a:tc>
                  <a:txBody>
                    <a:bodyPr/>
                    <a:lstStyle/>
                    <a:p>
                      <a:pPr algn="r"/>
                      <a:r>
                        <a:rPr lang="en-US" sz="2800" dirty="0"/>
                        <a:t>Value</a:t>
                      </a:r>
                    </a:p>
                  </a:txBody>
                  <a:tcPr marL="110474" marR="110474"/>
                </a:tc>
                <a:extLst>
                  <a:ext uri="{0D108BD9-81ED-4DB2-BD59-A6C34878D82A}">
                    <a16:rowId xmlns:a16="http://schemas.microsoft.com/office/drawing/2014/main" val="3644796916"/>
                  </a:ext>
                </a:extLst>
              </a:tr>
              <a:tr h="370840">
                <a:tc>
                  <a:txBody>
                    <a:bodyPr/>
                    <a:lstStyle/>
                    <a:p>
                      <a:r>
                        <a:rPr lang="en-US" sz="2800" dirty="0"/>
                        <a:t>0 0 0 0 0 0 0 0</a:t>
                      </a:r>
                    </a:p>
                  </a:txBody>
                  <a:tcPr marL="110474" marR="110474"/>
                </a:tc>
                <a:tc>
                  <a:txBody>
                    <a:bodyPr/>
                    <a:lstStyle/>
                    <a:p>
                      <a:pPr algn="r"/>
                      <a:r>
                        <a:rPr lang="en-US" sz="2800" dirty="0"/>
                        <a:t>0</a:t>
                      </a:r>
                    </a:p>
                  </a:txBody>
                  <a:tcPr marL="110474" marR="110474"/>
                </a:tc>
                <a:extLst>
                  <a:ext uri="{0D108BD9-81ED-4DB2-BD59-A6C34878D82A}">
                    <a16:rowId xmlns:a16="http://schemas.microsoft.com/office/drawing/2014/main" val="2942387559"/>
                  </a:ext>
                </a:extLst>
              </a:tr>
              <a:tr h="370840">
                <a:tc>
                  <a:txBody>
                    <a:bodyPr/>
                    <a:lstStyle/>
                    <a:p>
                      <a:r>
                        <a:rPr lang="en-US" sz="2800" dirty="0"/>
                        <a:t>0 0 0 0 0 0 0 1</a:t>
                      </a:r>
                    </a:p>
                  </a:txBody>
                  <a:tcPr marL="110474" marR="110474"/>
                </a:tc>
                <a:tc>
                  <a:txBody>
                    <a:bodyPr/>
                    <a:lstStyle/>
                    <a:p>
                      <a:pPr algn="r"/>
                      <a:r>
                        <a:rPr lang="en-US" sz="2800" dirty="0"/>
                        <a:t>1</a:t>
                      </a:r>
                    </a:p>
                  </a:txBody>
                  <a:tcPr marL="110474" marR="110474"/>
                </a:tc>
                <a:extLst>
                  <a:ext uri="{0D108BD9-81ED-4DB2-BD59-A6C34878D82A}">
                    <a16:rowId xmlns:a16="http://schemas.microsoft.com/office/drawing/2014/main" val="2446945950"/>
                  </a:ext>
                </a:extLst>
              </a:tr>
              <a:tr h="370840">
                <a:tc>
                  <a:txBody>
                    <a:bodyPr/>
                    <a:lstStyle/>
                    <a:p>
                      <a:r>
                        <a:rPr lang="en-US" sz="2800" dirty="0"/>
                        <a:t>0 0 0 0 0 0 1 0</a:t>
                      </a:r>
                    </a:p>
                  </a:txBody>
                  <a:tcPr marL="110474" marR="110474"/>
                </a:tc>
                <a:tc>
                  <a:txBody>
                    <a:bodyPr/>
                    <a:lstStyle/>
                    <a:p>
                      <a:pPr algn="r"/>
                      <a:r>
                        <a:rPr lang="en-US" sz="2800" dirty="0"/>
                        <a:t>2</a:t>
                      </a:r>
                    </a:p>
                  </a:txBody>
                  <a:tcPr marL="110474" marR="110474"/>
                </a:tc>
                <a:extLst>
                  <a:ext uri="{0D108BD9-81ED-4DB2-BD59-A6C34878D82A}">
                    <a16:rowId xmlns:a16="http://schemas.microsoft.com/office/drawing/2014/main" val="937078288"/>
                  </a:ext>
                </a:extLst>
              </a:tr>
              <a:tr h="370840">
                <a:tc>
                  <a:txBody>
                    <a:bodyPr/>
                    <a:lstStyle/>
                    <a:p>
                      <a:r>
                        <a:rPr lang="en-US" sz="2800" dirty="0"/>
                        <a:t>0 0 0 0 0 0 1 1</a:t>
                      </a:r>
                    </a:p>
                  </a:txBody>
                  <a:tcPr marL="110474" marR="110474"/>
                </a:tc>
                <a:tc>
                  <a:txBody>
                    <a:bodyPr/>
                    <a:lstStyle/>
                    <a:p>
                      <a:pPr algn="r"/>
                      <a:r>
                        <a:rPr lang="en-US" sz="2800" dirty="0"/>
                        <a:t>3</a:t>
                      </a:r>
                    </a:p>
                  </a:txBody>
                  <a:tcPr marL="110474" marR="110474"/>
                </a:tc>
                <a:extLst>
                  <a:ext uri="{0D108BD9-81ED-4DB2-BD59-A6C34878D82A}">
                    <a16:rowId xmlns:a16="http://schemas.microsoft.com/office/drawing/2014/main" val="4237979506"/>
                  </a:ext>
                </a:extLst>
              </a:tr>
              <a:tr h="370840">
                <a:tc>
                  <a:txBody>
                    <a:bodyPr/>
                    <a:lstStyle/>
                    <a:p>
                      <a:r>
                        <a:rPr lang="en-US" sz="2800" dirty="0"/>
                        <a:t>0 0 1 1 1 1 1 1</a:t>
                      </a:r>
                    </a:p>
                  </a:txBody>
                  <a:tcPr marL="110474" marR="110474"/>
                </a:tc>
                <a:tc>
                  <a:txBody>
                    <a:bodyPr/>
                    <a:lstStyle/>
                    <a:p>
                      <a:pPr algn="r"/>
                      <a:r>
                        <a:rPr lang="en-US" sz="2800" dirty="0"/>
                        <a:t>63</a:t>
                      </a:r>
                    </a:p>
                  </a:txBody>
                  <a:tcPr marL="110474" marR="110474"/>
                </a:tc>
                <a:extLst>
                  <a:ext uri="{0D108BD9-81ED-4DB2-BD59-A6C34878D82A}">
                    <a16:rowId xmlns:a16="http://schemas.microsoft.com/office/drawing/2014/main" val="1847053933"/>
                  </a:ext>
                </a:extLst>
              </a:tr>
              <a:tr h="370840">
                <a:tc>
                  <a:txBody>
                    <a:bodyPr/>
                    <a:lstStyle/>
                    <a:p>
                      <a:r>
                        <a:rPr lang="en-US" sz="2800" dirty="0"/>
                        <a:t>1 1 1 1 1 1 1 1</a:t>
                      </a:r>
                    </a:p>
                  </a:txBody>
                  <a:tcPr marL="110474" marR="110474"/>
                </a:tc>
                <a:tc>
                  <a:txBody>
                    <a:bodyPr/>
                    <a:lstStyle/>
                    <a:p>
                      <a:pPr algn="r"/>
                      <a:r>
                        <a:rPr lang="en-US" sz="2800" dirty="0"/>
                        <a:t>255</a:t>
                      </a:r>
                    </a:p>
                  </a:txBody>
                  <a:tcPr marL="110474" marR="110474"/>
                </a:tc>
                <a:extLst>
                  <a:ext uri="{0D108BD9-81ED-4DB2-BD59-A6C34878D82A}">
                    <a16:rowId xmlns:a16="http://schemas.microsoft.com/office/drawing/2014/main" val="3054723783"/>
                  </a:ext>
                </a:extLst>
              </a:tr>
            </a:tbl>
          </a:graphicData>
        </a:graphic>
      </p:graphicFrame>
    </p:spTree>
    <p:extLst>
      <p:ext uri="{BB962C8B-B14F-4D97-AF65-F5344CB8AC3E}">
        <p14:creationId xmlns:p14="http://schemas.microsoft.com/office/powerpoint/2010/main" val="2726306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804E-3A5D-4951-8D1D-752D7274848E}"/>
              </a:ext>
            </a:extLst>
          </p:cNvPr>
          <p:cNvSpPr>
            <a:spLocks noGrp="1"/>
          </p:cNvSpPr>
          <p:nvPr>
            <p:ph type="title"/>
          </p:nvPr>
        </p:nvSpPr>
        <p:spPr/>
        <p:txBody>
          <a:bodyPr/>
          <a:lstStyle/>
          <a:p>
            <a:pPr algn="ctr"/>
            <a:r>
              <a:rPr lang="en-US" dirty="0"/>
              <a:t>Calculating Difficulty</a:t>
            </a:r>
          </a:p>
        </p:txBody>
      </p:sp>
      <p:graphicFrame>
        <p:nvGraphicFramePr>
          <p:cNvPr id="4" name="Content Placeholder 3">
            <a:extLst>
              <a:ext uri="{FF2B5EF4-FFF2-40B4-BE49-F238E27FC236}">
                <a16:creationId xmlns:a16="http://schemas.microsoft.com/office/drawing/2014/main" id="{830ED8D8-B28A-408C-9BEE-B515C0865DB6}"/>
              </a:ext>
            </a:extLst>
          </p:cNvPr>
          <p:cNvGraphicFramePr>
            <a:graphicFrameLocks noGrp="1"/>
          </p:cNvGraphicFramePr>
          <p:nvPr>
            <p:ph sz="half" idx="1"/>
            <p:extLst>
              <p:ext uri="{D42A27DB-BD31-4B8C-83A1-F6EECF244321}">
                <p14:modId xmlns:p14="http://schemas.microsoft.com/office/powerpoint/2010/main" val="732730880"/>
              </p:ext>
            </p:extLst>
          </p:nvPr>
        </p:nvGraphicFramePr>
        <p:xfrm>
          <a:off x="1187399" y="1966332"/>
          <a:ext cx="3907116" cy="3627120"/>
        </p:xfrm>
        <a:graphic>
          <a:graphicData uri="http://schemas.openxmlformats.org/drawingml/2006/table">
            <a:tbl>
              <a:tblPr firstRow="1" bandRow="1">
                <a:tableStyleId>{5C22544A-7EE6-4342-B048-85BDC9FD1C3A}</a:tableStyleId>
              </a:tblPr>
              <a:tblGrid>
                <a:gridCol w="2369717">
                  <a:extLst>
                    <a:ext uri="{9D8B030D-6E8A-4147-A177-3AD203B41FA5}">
                      <a16:colId xmlns:a16="http://schemas.microsoft.com/office/drawing/2014/main" val="1738646561"/>
                    </a:ext>
                  </a:extLst>
                </a:gridCol>
                <a:gridCol w="1537399">
                  <a:extLst>
                    <a:ext uri="{9D8B030D-6E8A-4147-A177-3AD203B41FA5}">
                      <a16:colId xmlns:a16="http://schemas.microsoft.com/office/drawing/2014/main" val="2636566150"/>
                    </a:ext>
                  </a:extLst>
                </a:gridCol>
              </a:tblGrid>
              <a:tr h="370840">
                <a:tc>
                  <a:txBody>
                    <a:bodyPr/>
                    <a:lstStyle/>
                    <a:p>
                      <a:r>
                        <a:rPr lang="en-US" sz="2800" dirty="0"/>
                        <a:t>Bits</a:t>
                      </a:r>
                    </a:p>
                  </a:txBody>
                  <a:tcPr marL="110474" marR="110474"/>
                </a:tc>
                <a:tc>
                  <a:txBody>
                    <a:bodyPr/>
                    <a:lstStyle/>
                    <a:p>
                      <a:pPr algn="r"/>
                      <a:r>
                        <a:rPr lang="en-US" sz="2800" dirty="0"/>
                        <a:t>Value</a:t>
                      </a:r>
                    </a:p>
                  </a:txBody>
                  <a:tcPr marL="110474" marR="110474"/>
                </a:tc>
                <a:extLst>
                  <a:ext uri="{0D108BD9-81ED-4DB2-BD59-A6C34878D82A}">
                    <a16:rowId xmlns:a16="http://schemas.microsoft.com/office/drawing/2014/main" val="3644796916"/>
                  </a:ext>
                </a:extLst>
              </a:tr>
              <a:tr h="370840">
                <a:tc>
                  <a:txBody>
                    <a:bodyPr/>
                    <a:lstStyle/>
                    <a:p>
                      <a:r>
                        <a:rPr lang="en-US" sz="2800" dirty="0"/>
                        <a:t>0 0 0 0 0 0 0 0</a:t>
                      </a:r>
                    </a:p>
                  </a:txBody>
                  <a:tcPr marL="110474" marR="110474"/>
                </a:tc>
                <a:tc>
                  <a:txBody>
                    <a:bodyPr/>
                    <a:lstStyle/>
                    <a:p>
                      <a:pPr algn="r"/>
                      <a:r>
                        <a:rPr lang="en-US" sz="2800" dirty="0"/>
                        <a:t>0</a:t>
                      </a:r>
                    </a:p>
                  </a:txBody>
                  <a:tcPr marL="110474" marR="110474"/>
                </a:tc>
                <a:extLst>
                  <a:ext uri="{0D108BD9-81ED-4DB2-BD59-A6C34878D82A}">
                    <a16:rowId xmlns:a16="http://schemas.microsoft.com/office/drawing/2014/main" val="2942387559"/>
                  </a:ext>
                </a:extLst>
              </a:tr>
              <a:tr h="370840">
                <a:tc>
                  <a:txBody>
                    <a:bodyPr/>
                    <a:lstStyle/>
                    <a:p>
                      <a:r>
                        <a:rPr lang="en-US" sz="2800" dirty="0"/>
                        <a:t>0 0 0 0 0 0 0 1</a:t>
                      </a:r>
                    </a:p>
                  </a:txBody>
                  <a:tcPr marL="110474" marR="110474"/>
                </a:tc>
                <a:tc>
                  <a:txBody>
                    <a:bodyPr/>
                    <a:lstStyle/>
                    <a:p>
                      <a:pPr algn="r"/>
                      <a:r>
                        <a:rPr lang="en-US" sz="2800" dirty="0"/>
                        <a:t>1</a:t>
                      </a:r>
                    </a:p>
                  </a:txBody>
                  <a:tcPr marL="110474" marR="110474"/>
                </a:tc>
                <a:extLst>
                  <a:ext uri="{0D108BD9-81ED-4DB2-BD59-A6C34878D82A}">
                    <a16:rowId xmlns:a16="http://schemas.microsoft.com/office/drawing/2014/main" val="2446945950"/>
                  </a:ext>
                </a:extLst>
              </a:tr>
              <a:tr h="370840">
                <a:tc>
                  <a:txBody>
                    <a:bodyPr/>
                    <a:lstStyle/>
                    <a:p>
                      <a:r>
                        <a:rPr lang="en-US" sz="2800" dirty="0"/>
                        <a:t>0 0 0 0 0 0 1 0</a:t>
                      </a:r>
                    </a:p>
                  </a:txBody>
                  <a:tcPr marL="110474" marR="110474"/>
                </a:tc>
                <a:tc>
                  <a:txBody>
                    <a:bodyPr/>
                    <a:lstStyle/>
                    <a:p>
                      <a:pPr algn="r"/>
                      <a:r>
                        <a:rPr lang="en-US" sz="2800" dirty="0"/>
                        <a:t>2</a:t>
                      </a:r>
                    </a:p>
                  </a:txBody>
                  <a:tcPr marL="110474" marR="110474"/>
                </a:tc>
                <a:extLst>
                  <a:ext uri="{0D108BD9-81ED-4DB2-BD59-A6C34878D82A}">
                    <a16:rowId xmlns:a16="http://schemas.microsoft.com/office/drawing/2014/main" val="937078288"/>
                  </a:ext>
                </a:extLst>
              </a:tr>
              <a:tr h="370840">
                <a:tc>
                  <a:txBody>
                    <a:bodyPr/>
                    <a:lstStyle/>
                    <a:p>
                      <a:r>
                        <a:rPr lang="en-US" sz="2800" dirty="0"/>
                        <a:t>0 0 0 0 0 0 1 1</a:t>
                      </a:r>
                    </a:p>
                  </a:txBody>
                  <a:tcPr marL="110474" marR="110474"/>
                </a:tc>
                <a:tc>
                  <a:txBody>
                    <a:bodyPr/>
                    <a:lstStyle/>
                    <a:p>
                      <a:pPr algn="r"/>
                      <a:r>
                        <a:rPr lang="en-US" sz="2800" dirty="0"/>
                        <a:t>3</a:t>
                      </a:r>
                    </a:p>
                  </a:txBody>
                  <a:tcPr marL="110474" marR="110474"/>
                </a:tc>
                <a:extLst>
                  <a:ext uri="{0D108BD9-81ED-4DB2-BD59-A6C34878D82A}">
                    <a16:rowId xmlns:a16="http://schemas.microsoft.com/office/drawing/2014/main" val="4237979506"/>
                  </a:ext>
                </a:extLst>
              </a:tr>
              <a:tr h="370840">
                <a:tc>
                  <a:txBody>
                    <a:bodyPr/>
                    <a:lstStyle/>
                    <a:p>
                      <a:r>
                        <a:rPr lang="en-US" sz="2800" dirty="0"/>
                        <a:t>0 0 1 1 1 1 1 1</a:t>
                      </a:r>
                    </a:p>
                  </a:txBody>
                  <a:tcPr marL="110474" marR="110474"/>
                </a:tc>
                <a:tc>
                  <a:txBody>
                    <a:bodyPr/>
                    <a:lstStyle/>
                    <a:p>
                      <a:pPr algn="r"/>
                      <a:r>
                        <a:rPr lang="en-US" sz="2800" dirty="0"/>
                        <a:t>63</a:t>
                      </a:r>
                    </a:p>
                  </a:txBody>
                  <a:tcPr marL="110474" marR="110474"/>
                </a:tc>
                <a:extLst>
                  <a:ext uri="{0D108BD9-81ED-4DB2-BD59-A6C34878D82A}">
                    <a16:rowId xmlns:a16="http://schemas.microsoft.com/office/drawing/2014/main" val="1847053933"/>
                  </a:ext>
                </a:extLst>
              </a:tr>
              <a:tr h="370840">
                <a:tc>
                  <a:txBody>
                    <a:bodyPr/>
                    <a:lstStyle/>
                    <a:p>
                      <a:r>
                        <a:rPr lang="en-US" sz="2800" dirty="0"/>
                        <a:t>1 1 1 1 1 1 1 1</a:t>
                      </a:r>
                    </a:p>
                  </a:txBody>
                  <a:tcPr marL="110474" marR="110474"/>
                </a:tc>
                <a:tc>
                  <a:txBody>
                    <a:bodyPr/>
                    <a:lstStyle/>
                    <a:p>
                      <a:pPr algn="r"/>
                      <a:r>
                        <a:rPr lang="en-US" sz="2800" dirty="0"/>
                        <a:t>255</a:t>
                      </a:r>
                    </a:p>
                  </a:txBody>
                  <a:tcPr marL="110474" marR="110474"/>
                </a:tc>
                <a:extLst>
                  <a:ext uri="{0D108BD9-81ED-4DB2-BD59-A6C34878D82A}">
                    <a16:rowId xmlns:a16="http://schemas.microsoft.com/office/drawing/2014/main" val="3054723783"/>
                  </a:ext>
                </a:extLst>
              </a:tr>
            </a:tbl>
          </a:graphicData>
        </a:graphic>
      </p:graphicFrame>
      <p:sp>
        <p:nvSpPr>
          <p:cNvPr id="3" name="TextBox 2">
            <a:extLst>
              <a:ext uri="{FF2B5EF4-FFF2-40B4-BE49-F238E27FC236}">
                <a16:creationId xmlns:a16="http://schemas.microsoft.com/office/drawing/2014/main" id="{7E402242-42DB-45D9-B3B6-F2B4F33E5288}"/>
              </a:ext>
            </a:extLst>
          </p:cNvPr>
          <p:cNvSpPr txBox="1"/>
          <p:nvPr/>
        </p:nvSpPr>
        <p:spPr>
          <a:xfrm>
            <a:off x="5586883" y="1966332"/>
            <a:ext cx="5757705" cy="3600986"/>
          </a:xfrm>
          <a:prstGeom prst="rect">
            <a:avLst/>
          </a:prstGeom>
          <a:noFill/>
        </p:spPr>
        <p:txBody>
          <a:bodyPr wrap="square" rtlCol="0">
            <a:spAutoFit/>
          </a:bodyPr>
          <a:lstStyle/>
          <a:p>
            <a:r>
              <a:rPr lang="en-US" sz="2400" dirty="0"/>
              <a:t>Requirement: 2 Leading Zeros</a:t>
            </a:r>
          </a:p>
          <a:p>
            <a:endParaRPr lang="en-US" sz="2400" dirty="0"/>
          </a:p>
          <a:p>
            <a:r>
              <a:rPr lang="en-US" sz="2400" dirty="0"/>
              <a:t>Highest possible hash meeting requirement is 00111111 (</a:t>
            </a:r>
            <a:r>
              <a:rPr lang="en-US" sz="2400" b="1" dirty="0"/>
              <a:t>63</a:t>
            </a:r>
            <a:r>
              <a:rPr lang="en-US" sz="2400" dirty="0"/>
              <a:t>)</a:t>
            </a:r>
          </a:p>
          <a:p>
            <a:endParaRPr lang="en-US" sz="2400" dirty="0"/>
          </a:p>
          <a:p>
            <a:r>
              <a:rPr lang="en-US" sz="2400" dirty="0"/>
              <a:t>Theoretical hash: 00010101 = </a:t>
            </a:r>
            <a:r>
              <a:rPr lang="en-US" sz="2400" b="1" dirty="0"/>
              <a:t>13</a:t>
            </a:r>
            <a:endParaRPr lang="en-US" sz="2400" dirty="0"/>
          </a:p>
          <a:p>
            <a:endParaRPr lang="en-US" sz="2400" dirty="0"/>
          </a:p>
          <a:p>
            <a:r>
              <a:rPr lang="en-US" sz="2400" b="1" dirty="0"/>
              <a:t>63 / 13</a:t>
            </a:r>
            <a:r>
              <a:rPr lang="en-US" sz="2400" dirty="0"/>
              <a:t> is a Difficulty rating of </a:t>
            </a:r>
            <a:r>
              <a:rPr lang="en-US" sz="3600" b="1" dirty="0"/>
              <a:t>4.4846</a:t>
            </a:r>
          </a:p>
          <a:p>
            <a:endParaRPr lang="en-US" sz="2400" dirty="0"/>
          </a:p>
        </p:txBody>
      </p:sp>
    </p:spTree>
    <p:extLst>
      <p:ext uri="{BB962C8B-B14F-4D97-AF65-F5344CB8AC3E}">
        <p14:creationId xmlns:p14="http://schemas.microsoft.com/office/powerpoint/2010/main" val="87661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53072C-E45D-41DD-9FD7-80926223134F}"/>
              </a:ext>
            </a:extLst>
          </p:cNvPr>
          <p:cNvPicPr>
            <a:picLocks noChangeAspect="1"/>
          </p:cNvPicPr>
          <p:nvPr/>
        </p:nvPicPr>
        <p:blipFill>
          <a:blip r:embed="rId3"/>
          <a:stretch>
            <a:fillRect/>
          </a:stretch>
        </p:blipFill>
        <p:spPr>
          <a:xfrm>
            <a:off x="-505864" y="2823587"/>
            <a:ext cx="11856364" cy="2441749"/>
          </a:xfrm>
          <a:prstGeom prst="rect">
            <a:avLst/>
          </a:prstGeom>
        </p:spPr>
      </p:pic>
      <p:sp>
        <p:nvSpPr>
          <p:cNvPr id="8" name="Title 7">
            <a:extLst>
              <a:ext uri="{FF2B5EF4-FFF2-40B4-BE49-F238E27FC236}">
                <a16:creationId xmlns:a16="http://schemas.microsoft.com/office/drawing/2014/main" id="{79543E45-9F2B-450D-82E7-0CF2403B71A6}"/>
              </a:ext>
            </a:extLst>
          </p:cNvPr>
          <p:cNvSpPr>
            <a:spLocks noGrp="1"/>
          </p:cNvSpPr>
          <p:nvPr>
            <p:ph type="title"/>
          </p:nvPr>
        </p:nvSpPr>
        <p:spPr/>
        <p:txBody>
          <a:bodyPr/>
          <a:lstStyle/>
          <a:p>
            <a:r>
              <a:rPr lang="en-US" dirty="0"/>
              <a:t>Orphaned Blocks</a:t>
            </a:r>
          </a:p>
        </p:txBody>
      </p:sp>
    </p:spTree>
    <p:extLst>
      <p:ext uri="{BB962C8B-B14F-4D97-AF65-F5344CB8AC3E}">
        <p14:creationId xmlns:p14="http://schemas.microsoft.com/office/powerpoint/2010/main" val="768643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21619E-CE51-4429-8198-71A36290D0C3}"/>
              </a:ext>
            </a:extLst>
          </p:cNvPr>
          <p:cNvPicPr>
            <a:picLocks noChangeAspect="1"/>
          </p:cNvPicPr>
          <p:nvPr/>
        </p:nvPicPr>
        <p:blipFill>
          <a:blip r:embed="rId3"/>
          <a:stretch>
            <a:fillRect/>
          </a:stretch>
        </p:blipFill>
        <p:spPr>
          <a:xfrm>
            <a:off x="-4833764" y="2691245"/>
            <a:ext cx="16390456" cy="1880755"/>
          </a:xfrm>
          <a:prstGeom prst="rect">
            <a:avLst/>
          </a:prstGeom>
        </p:spPr>
      </p:pic>
      <p:sp>
        <p:nvSpPr>
          <p:cNvPr id="8" name="Title 7">
            <a:extLst>
              <a:ext uri="{FF2B5EF4-FFF2-40B4-BE49-F238E27FC236}">
                <a16:creationId xmlns:a16="http://schemas.microsoft.com/office/drawing/2014/main" id="{79543E45-9F2B-450D-82E7-0CF2403B71A6}"/>
              </a:ext>
            </a:extLst>
          </p:cNvPr>
          <p:cNvSpPr>
            <a:spLocks noGrp="1"/>
          </p:cNvSpPr>
          <p:nvPr>
            <p:ph type="title"/>
          </p:nvPr>
        </p:nvSpPr>
        <p:spPr/>
        <p:txBody>
          <a:bodyPr/>
          <a:lstStyle/>
          <a:p>
            <a:r>
              <a:rPr lang="en-US" dirty="0"/>
              <a:t>Orphaned Blocks</a:t>
            </a:r>
          </a:p>
        </p:txBody>
      </p:sp>
    </p:spTree>
    <p:extLst>
      <p:ext uri="{BB962C8B-B14F-4D97-AF65-F5344CB8AC3E}">
        <p14:creationId xmlns:p14="http://schemas.microsoft.com/office/powerpoint/2010/main" val="2040499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extLst>
              <p:ext uri="{D42A27DB-BD31-4B8C-83A1-F6EECF244321}">
                <p14:modId xmlns:p14="http://schemas.microsoft.com/office/powerpoint/2010/main" val="4219865112"/>
              </p:ext>
            </p:extLst>
          </p:nvPr>
        </p:nvGraphicFramePr>
        <p:xfrm>
          <a:off x="1111350" y="542040"/>
          <a:ext cx="9848749" cy="6315960"/>
        </p:xfrm>
        <a:graphic>
          <a:graphicData uri="http://schemas.openxmlformats.org/drawingml/2006/table">
            <a:tbl>
              <a:tblPr/>
              <a:tblGrid>
                <a:gridCol w="1822348">
                  <a:extLst>
                    <a:ext uri="{9D8B030D-6E8A-4147-A177-3AD203B41FA5}">
                      <a16:colId xmlns:a16="http://schemas.microsoft.com/office/drawing/2014/main" val="1966721027"/>
                    </a:ext>
                  </a:extLst>
                </a:gridCol>
                <a:gridCol w="4254499">
                  <a:extLst>
                    <a:ext uri="{9D8B030D-6E8A-4147-A177-3AD203B41FA5}">
                      <a16:colId xmlns:a16="http://schemas.microsoft.com/office/drawing/2014/main" val="3295188762"/>
                    </a:ext>
                  </a:extLst>
                </a:gridCol>
                <a:gridCol w="1955802">
                  <a:extLst>
                    <a:ext uri="{9D8B030D-6E8A-4147-A177-3AD203B41FA5}">
                      <a16:colId xmlns:a16="http://schemas.microsoft.com/office/drawing/2014/main" val="3907429960"/>
                    </a:ext>
                  </a:extLst>
                </a:gridCol>
                <a:gridCol w="1816100">
                  <a:extLst>
                    <a:ext uri="{9D8B030D-6E8A-4147-A177-3AD203B41FA5}">
                      <a16:colId xmlns:a16="http://schemas.microsoft.com/office/drawing/2014/main" val="2460304951"/>
                    </a:ext>
                  </a:extLst>
                </a:gridCol>
              </a:tblGrid>
              <a:tr h="406810">
                <a:tc gridSpan="4">
                  <a:txBody>
                    <a:bodyPr/>
                    <a:lstStyle/>
                    <a:p>
                      <a:pPr algn="ctr" fontAlgn="b"/>
                      <a:r>
                        <a:rPr lang="en-US" sz="2800" b="1" i="0" u="none" strike="noStrike" dirty="0">
                          <a:solidFill>
                            <a:srgbClr val="000000"/>
                          </a:solidFill>
                          <a:effectLst/>
                          <a:latin typeface="Calibri" panose="020F0502020204030204" pitchFamily="34" charset="0"/>
                        </a:rPr>
                        <a:t>Bank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457534454"/>
                  </a:ext>
                </a:extLst>
              </a:tr>
              <a:tr h="145646">
                <a:tc>
                  <a:txBody>
                    <a:bodyPr/>
                    <a:lstStyle/>
                    <a:p>
                      <a:pPr algn="l" fontAlgn="b"/>
                      <a:r>
                        <a:rPr lang="en-US" sz="1800" b="1" i="0" u="none" strike="noStrike" dirty="0">
                          <a:solidFill>
                            <a:srgbClr val="FFFFFF"/>
                          </a:solidFill>
                          <a:effectLst/>
                          <a:latin typeface="Calibri" panose="020F0502020204030204" pitchFamily="34" charset="0"/>
                        </a:rPr>
                        <a:t>Date</a:t>
                      </a:r>
                    </a:p>
                  </a:txBody>
                  <a:tcPr marL="57835" marR="6426" marT="6426" marB="0" anchor="b">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Description</a:t>
                      </a: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Amount</a:t>
                      </a: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chemeClr val="bg1"/>
                          </a:solidFill>
                          <a:effectLst/>
                          <a:latin typeface="Calibri" panose="020F0502020204030204" pitchFamily="34" charset="0"/>
                        </a:rPr>
                        <a:t>Balance</a:t>
                      </a:r>
                    </a:p>
                  </a:txBody>
                  <a:tcPr marL="57835" marR="6426" marT="6426" marB="0" anchor="b">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161458">
                <a:tc>
                  <a:txBody>
                    <a:bodyPr/>
                    <a:lstStyle/>
                    <a:p>
                      <a:pPr algn="l" fontAlgn="b"/>
                      <a:r>
                        <a:rPr lang="en-US" sz="2000" b="0" i="0" u="none" strike="noStrike" kern="1200" dirty="0">
                          <a:solidFill>
                            <a:srgbClr val="000000"/>
                          </a:solidFill>
                          <a:effectLst/>
                          <a:latin typeface="Calibri" panose="020F0502020204030204" pitchFamily="34" charset="0"/>
                          <a:ea typeface="+mn-ea"/>
                          <a:cs typeface="+mn-cs"/>
                        </a:rPr>
                        <a:t> 5/1/18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Open Account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1" i="0" u="none" strike="noStrike" dirty="0">
                          <a:solidFill>
                            <a:srgbClr val="006600"/>
                          </a:solidFill>
                          <a:effectLst/>
                          <a:latin typeface="Calibri" panose="020F0502020204030204" pitchFamily="34" charset="0"/>
                        </a:rPr>
                        <a:t>100.00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100.00</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161458">
                <a:tc>
                  <a:txBody>
                    <a:bodyPr/>
                    <a:lstStyle/>
                    <a:p>
                      <a:pPr algn="l" fontAlgn="b"/>
                      <a:r>
                        <a:rPr lang="en-US" sz="2000" b="0" i="0" u="none" strike="noStrike" dirty="0">
                          <a:solidFill>
                            <a:srgbClr val="000000"/>
                          </a:solidFill>
                          <a:effectLst/>
                          <a:latin typeface="Calibri" panose="020F0502020204030204" pitchFamily="34" charset="0"/>
                        </a:rPr>
                        <a:t> 5/2/18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Electric Bill</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FF0000"/>
                          </a:solidFill>
                          <a:effectLst/>
                          <a:latin typeface="Calibri" panose="020F0502020204030204" pitchFamily="34" charset="0"/>
                        </a:rPr>
                        <a:t>-67.52</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32.48 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161458">
                <a:tc>
                  <a:txBody>
                    <a:bodyPr/>
                    <a:lstStyle/>
                    <a:p>
                      <a:pPr algn="l" fontAlgn="b"/>
                      <a:r>
                        <a:rPr lang="en-US" sz="2000" b="0" i="0" u="none" strike="noStrike" dirty="0">
                          <a:solidFill>
                            <a:srgbClr val="000000"/>
                          </a:solidFill>
                          <a:effectLst/>
                          <a:latin typeface="Calibri" panose="020F0502020204030204" pitchFamily="34" charset="0"/>
                        </a:rPr>
                        <a:t> 5/3/18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Water Bill</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FF0000"/>
                          </a:solidFill>
                          <a:effectLst/>
                          <a:latin typeface="Calibri" panose="020F0502020204030204" pitchFamily="34" charset="0"/>
                        </a:rPr>
                        <a:t>-15.31</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17.17</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161458">
                <a:tc>
                  <a:txBody>
                    <a:bodyPr/>
                    <a:lstStyle/>
                    <a:p>
                      <a:pPr algn="l" fontAlgn="b"/>
                      <a:r>
                        <a:rPr lang="en-US" sz="2000" b="0" i="0" u="none" strike="noStrike" dirty="0">
                          <a:solidFill>
                            <a:srgbClr val="000000"/>
                          </a:solidFill>
                          <a:effectLst/>
                          <a:latin typeface="Calibri" panose="020F0502020204030204" pitchFamily="34" charset="0"/>
                        </a:rPr>
                        <a:t> 5/9/18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Deposit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1" i="0" u="none" strike="noStrike" dirty="0">
                          <a:solidFill>
                            <a:srgbClr val="006600"/>
                          </a:solidFill>
                          <a:effectLst/>
                          <a:latin typeface="Calibri" panose="020F0502020204030204" pitchFamily="34" charset="0"/>
                        </a:rPr>
                        <a:t>200.00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217.17</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161458">
                <a:tc>
                  <a:txBody>
                    <a:bodyPr/>
                    <a:lstStyle/>
                    <a:p>
                      <a:pPr algn="l" fontAlgn="b"/>
                      <a:r>
                        <a:rPr lang="en-US" sz="2000" b="0" i="0" u="none" strike="noStrike" dirty="0">
                          <a:solidFill>
                            <a:srgbClr val="000000"/>
                          </a:solidFill>
                          <a:effectLst/>
                          <a:latin typeface="Calibri" panose="020F0502020204030204" pitchFamily="34" charset="0"/>
                        </a:rPr>
                        <a:t> 5/12/18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Groceries</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FF0000"/>
                          </a:solidFill>
                          <a:effectLst/>
                          <a:latin typeface="Calibri" panose="020F0502020204030204" pitchFamily="34" charset="0"/>
                        </a:rPr>
                        <a:t>-65.65</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151.52</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161458">
                <a:tc>
                  <a:txBody>
                    <a:bodyPr/>
                    <a:lstStyle/>
                    <a:p>
                      <a:pPr algn="l" fontAlgn="b"/>
                      <a:r>
                        <a:rPr lang="en-US" sz="2000" b="0" i="0" u="none" strike="noStrike" dirty="0">
                          <a:solidFill>
                            <a:srgbClr val="000000"/>
                          </a:solidFill>
                          <a:effectLst/>
                          <a:latin typeface="Calibri" panose="020F0502020204030204" pitchFamily="34" charset="0"/>
                        </a:rPr>
                        <a:t> 5/14/18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Restaurant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FF0000"/>
                          </a:solidFill>
                          <a:effectLst/>
                          <a:latin typeface="Calibri" panose="020F0502020204030204" pitchFamily="34" charset="0"/>
                        </a:rPr>
                        <a:t>-24.00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127.52</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161458">
                <a:tc>
                  <a:txBody>
                    <a:bodyPr/>
                    <a:lstStyle/>
                    <a:p>
                      <a:pPr algn="l" fontAlgn="b"/>
                      <a:r>
                        <a:rPr lang="en-US" sz="2000" b="0" i="0" u="none" strike="noStrike" dirty="0">
                          <a:solidFill>
                            <a:srgbClr val="000000"/>
                          </a:solidFill>
                          <a:effectLst/>
                          <a:latin typeface="Calibri" panose="020F0502020204030204" pitchFamily="34" charset="0"/>
                        </a:rPr>
                        <a:t> 5/14/18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Uber ride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FF0000"/>
                          </a:solidFill>
                          <a:effectLst/>
                          <a:latin typeface="Calibri" panose="020F0502020204030204" pitchFamily="34" charset="0"/>
                        </a:rPr>
                        <a:t>-20.00</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107.52</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161458">
                <a:tc>
                  <a:txBody>
                    <a:bodyPr/>
                    <a:lstStyle/>
                    <a:p>
                      <a:pPr algn="l" fontAlgn="b"/>
                      <a:r>
                        <a:rPr lang="en-US" sz="2000" b="0" i="0" u="none" strike="noStrike" dirty="0">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 </a:t>
                      </a:r>
                    </a:p>
                  </a:txBody>
                  <a:tcPr marL="57835" marR="6426" marT="6426"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sp>
        <p:nvSpPr>
          <p:cNvPr id="2" name="Rectangle 1">
            <a:extLst>
              <a:ext uri="{FF2B5EF4-FFF2-40B4-BE49-F238E27FC236}">
                <a16:creationId xmlns:a16="http://schemas.microsoft.com/office/drawing/2014/main" id="{506303C8-BC0D-4B11-B7FC-D7267FAA9B0A}"/>
              </a:ext>
            </a:extLst>
          </p:cNvPr>
          <p:cNvSpPr/>
          <p:nvPr/>
        </p:nvSpPr>
        <p:spPr>
          <a:xfrm>
            <a:off x="0" y="4064000"/>
            <a:ext cx="12192000" cy="279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335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D31602-BC0F-4AEC-9FB5-045DC74D7A5D}"/>
              </a:ext>
            </a:extLst>
          </p:cNvPr>
          <p:cNvPicPr>
            <a:picLocks noChangeAspect="1"/>
          </p:cNvPicPr>
          <p:nvPr/>
        </p:nvPicPr>
        <p:blipFill>
          <a:blip r:embed="rId3"/>
          <a:stretch>
            <a:fillRect/>
          </a:stretch>
        </p:blipFill>
        <p:spPr>
          <a:xfrm>
            <a:off x="-4833764" y="2691245"/>
            <a:ext cx="16390456" cy="1880755"/>
          </a:xfrm>
          <a:prstGeom prst="rect">
            <a:avLst/>
          </a:prstGeom>
        </p:spPr>
      </p:pic>
      <p:sp>
        <p:nvSpPr>
          <p:cNvPr id="8" name="Title 7">
            <a:extLst>
              <a:ext uri="{FF2B5EF4-FFF2-40B4-BE49-F238E27FC236}">
                <a16:creationId xmlns:a16="http://schemas.microsoft.com/office/drawing/2014/main" id="{79543E45-9F2B-450D-82E7-0CF2403B71A6}"/>
              </a:ext>
            </a:extLst>
          </p:cNvPr>
          <p:cNvSpPr>
            <a:spLocks noGrp="1"/>
          </p:cNvSpPr>
          <p:nvPr>
            <p:ph type="title"/>
          </p:nvPr>
        </p:nvSpPr>
        <p:spPr/>
        <p:txBody>
          <a:bodyPr/>
          <a:lstStyle/>
          <a:p>
            <a:r>
              <a:rPr lang="en-US" dirty="0"/>
              <a:t>Orphaned Blocks</a:t>
            </a:r>
          </a:p>
        </p:txBody>
      </p:sp>
      <p:sp>
        <p:nvSpPr>
          <p:cNvPr id="3" name="Rectangle 2">
            <a:extLst>
              <a:ext uri="{FF2B5EF4-FFF2-40B4-BE49-F238E27FC236}">
                <a16:creationId xmlns:a16="http://schemas.microsoft.com/office/drawing/2014/main" id="{42B1253E-0B60-4549-B9BC-F1130E94BD48}"/>
              </a:ext>
            </a:extLst>
          </p:cNvPr>
          <p:cNvSpPr/>
          <p:nvPr/>
        </p:nvSpPr>
        <p:spPr>
          <a:xfrm>
            <a:off x="1776845" y="3595255"/>
            <a:ext cx="7647710" cy="1163781"/>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485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A91D30-5DD8-402E-A2B8-00162D3A18EE}"/>
              </a:ext>
            </a:extLst>
          </p:cNvPr>
          <p:cNvSpPr>
            <a:spLocks noGrp="1"/>
          </p:cNvSpPr>
          <p:nvPr>
            <p:ph type="title"/>
          </p:nvPr>
        </p:nvSpPr>
        <p:spPr/>
        <p:txBody>
          <a:bodyPr/>
          <a:lstStyle/>
          <a:p>
            <a:r>
              <a:rPr lang="en-US" dirty="0"/>
              <a:t>Data?</a:t>
            </a:r>
          </a:p>
        </p:txBody>
      </p:sp>
      <p:sp>
        <p:nvSpPr>
          <p:cNvPr id="5" name="Content Placeholder 4">
            <a:extLst>
              <a:ext uri="{FF2B5EF4-FFF2-40B4-BE49-F238E27FC236}">
                <a16:creationId xmlns:a16="http://schemas.microsoft.com/office/drawing/2014/main" id="{5E32E813-81FE-4D47-B02B-A43B3EA40E4C}"/>
              </a:ext>
            </a:extLst>
          </p:cNvPr>
          <p:cNvSpPr>
            <a:spLocks noGrp="1"/>
          </p:cNvSpPr>
          <p:nvPr>
            <p:ph idx="1"/>
          </p:nvPr>
        </p:nvSpPr>
        <p:spPr/>
        <p:txBody>
          <a:bodyPr/>
          <a:lstStyle/>
          <a:p>
            <a:r>
              <a:rPr lang="en-US" dirty="0"/>
              <a:t>The “Data” part of a transaction can be anything.</a:t>
            </a:r>
          </a:p>
        </p:txBody>
      </p:sp>
      <p:sp>
        <p:nvSpPr>
          <p:cNvPr id="14" name="Rectangle 13">
            <a:extLst>
              <a:ext uri="{FF2B5EF4-FFF2-40B4-BE49-F238E27FC236}">
                <a16:creationId xmlns:a16="http://schemas.microsoft.com/office/drawing/2014/main" id="{0FA59631-536E-44FD-B277-0299C1F953C0}"/>
              </a:ext>
            </a:extLst>
          </p:cNvPr>
          <p:cNvSpPr/>
          <p:nvPr/>
        </p:nvSpPr>
        <p:spPr>
          <a:xfrm>
            <a:off x="341644" y="3994410"/>
            <a:ext cx="6260124" cy="35546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A1980A-EAFE-4CE3-89C5-6A02F80E2642}"/>
              </a:ext>
            </a:extLst>
          </p:cNvPr>
          <p:cNvSpPr/>
          <p:nvPr/>
        </p:nvSpPr>
        <p:spPr>
          <a:xfrm>
            <a:off x="341644" y="5075498"/>
            <a:ext cx="6260124" cy="40004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F456B3F-A494-4AF7-9D3A-E39B2E432B53}"/>
              </a:ext>
            </a:extLst>
          </p:cNvPr>
          <p:cNvSpPr/>
          <p:nvPr/>
        </p:nvSpPr>
        <p:spPr>
          <a:xfrm>
            <a:off x="341644" y="4349870"/>
            <a:ext cx="6260124" cy="725627"/>
          </a:xfrm>
          <a:prstGeom prst="rect">
            <a:avLst/>
          </a:prstGeom>
          <a:solidFill>
            <a:srgbClr val="FEE5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132C6DB-1FCB-4C66-933F-41855AB06D31}"/>
              </a:ext>
            </a:extLst>
          </p:cNvPr>
          <p:cNvSpPr/>
          <p:nvPr/>
        </p:nvSpPr>
        <p:spPr>
          <a:xfrm>
            <a:off x="110532" y="3191438"/>
            <a:ext cx="7373515" cy="2677656"/>
          </a:xfrm>
          <a:prstGeom prst="rect">
            <a:avLst/>
          </a:prstGeom>
        </p:spPr>
        <p:txBody>
          <a:bodyPr wrap="square">
            <a:spAutoFit/>
          </a:bodyPr>
          <a:lstStyle/>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B91AF"/>
                </a:solidFill>
                <a:latin typeface="Consolas" panose="020B0609020204030204" pitchFamily="49" charset="0"/>
              </a:rPr>
              <a:t>Transaction</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From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To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decimal</a:t>
            </a:r>
            <a:r>
              <a:rPr lang="en-US" sz="2400" dirty="0">
                <a:solidFill>
                  <a:srgbClr val="000000"/>
                </a:solidFill>
                <a:latin typeface="Consolas" panose="020B0609020204030204" pitchFamily="49" charset="0"/>
              </a:rPr>
              <a:t> Amount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FF"/>
                </a:solidFill>
                <a:latin typeface="Consolas" panose="020B0609020204030204" pitchFamily="49" charset="0"/>
              </a:rPr>
              <a:t> 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byte</a:t>
            </a:r>
            <a:r>
              <a:rPr lang="en-US" sz="2400" dirty="0">
                <a:solidFill>
                  <a:srgbClr val="000000"/>
                </a:solidFill>
                <a:latin typeface="Consolas" panose="020B0609020204030204" pitchFamily="49" charset="0"/>
              </a:rPr>
              <a:t>[] Signature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a:t>
            </a:r>
            <a:endParaRPr lang="en-US" sz="2400" dirty="0"/>
          </a:p>
        </p:txBody>
      </p:sp>
      <p:pic>
        <p:nvPicPr>
          <p:cNvPr id="18" name="Picture 17">
            <a:extLst>
              <a:ext uri="{FF2B5EF4-FFF2-40B4-BE49-F238E27FC236}">
                <a16:creationId xmlns:a16="http://schemas.microsoft.com/office/drawing/2014/main" id="{AD2665DA-029C-429B-B403-307D69B99282}"/>
              </a:ext>
            </a:extLst>
          </p:cNvPr>
          <p:cNvPicPr>
            <a:picLocks noChangeAspect="1"/>
          </p:cNvPicPr>
          <p:nvPr/>
        </p:nvPicPr>
        <p:blipFill>
          <a:blip r:embed="rId2"/>
          <a:stretch>
            <a:fillRect/>
          </a:stretch>
        </p:blipFill>
        <p:spPr>
          <a:xfrm>
            <a:off x="7484048" y="2300267"/>
            <a:ext cx="4593472" cy="3906419"/>
          </a:xfrm>
          <a:prstGeom prst="rect">
            <a:avLst/>
          </a:prstGeom>
        </p:spPr>
      </p:pic>
      <p:cxnSp>
        <p:nvCxnSpPr>
          <p:cNvPr id="19" name="Straight Arrow Connector 18">
            <a:extLst>
              <a:ext uri="{FF2B5EF4-FFF2-40B4-BE49-F238E27FC236}">
                <a16:creationId xmlns:a16="http://schemas.microsoft.com/office/drawing/2014/main" id="{93B0FA0D-F93F-4A59-9EC9-D3C0B88C9EEE}"/>
              </a:ext>
            </a:extLst>
          </p:cNvPr>
          <p:cNvCxnSpPr>
            <a:cxnSpLocks/>
          </p:cNvCxnSpPr>
          <p:nvPr/>
        </p:nvCxnSpPr>
        <p:spPr>
          <a:xfrm flipH="1">
            <a:off x="6692203" y="4698587"/>
            <a:ext cx="111536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8906A36-EEE8-451F-B898-9078164B217B}"/>
              </a:ext>
            </a:extLst>
          </p:cNvPr>
          <p:cNvCxnSpPr>
            <a:cxnSpLocks/>
          </p:cNvCxnSpPr>
          <p:nvPr/>
        </p:nvCxnSpPr>
        <p:spPr>
          <a:xfrm flipH="1">
            <a:off x="5958673" y="3666583"/>
            <a:ext cx="1899138" cy="51246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EFCDE39-C52D-45B8-8A41-615CBE667A81}"/>
              </a:ext>
            </a:extLst>
          </p:cNvPr>
          <p:cNvCxnSpPr>
            <a:cxnSpLocks/>
          </p:cNvCxnSpPr>
          <p:nvPr/>
        </p:nvCxnSpPr>
        <p:spPr>
          <a:xfrm flipH="1" flipV="1">
            <a:off x="6802734" y="5296545"/>
            <a:ext cx="1055077" cy="2833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3754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A63008-4342-4328-8764-1B5C0231DDCB}"/>
              </a:ext>
            </a:extLst>
          </p:cNvPr>
          <p:cNvSpPr>
            <a:spLocks noGrp="1"/>
          </p:cNvSpPr>
          <p:nvPr>
            <p:ph type="ctrTitle"/>
          </p:nvPr>
        </p:nvSpPr>
        <p:spPr/>
        <p:txBody>
          <a:bodyPr/>
          <a:lstStyle/>
          <a:p>
            <a:r>
              <a:rPr lang="en-US" dirty="0" err="1"/>
              <a:t>SpeedChain</a:t>
            </a:r>
            <a:endParaRPr lang="en-US" dirty="0"/>
          </a:p>
        </p:txBody>
      </p:sp>
      <p:sp>
        <p:nvSpPr>
          <p:cNvPr id="6" name="Subtitle 5">
            <a:extLst>
              <a:ext uri="{FF2B5EF4-FFF2-40B4-BE49-F238E27FC236}">
                <a16:creationId xmlns:a16="http://schemas.microsoft.com/office/drawing/2014/main" id="{BFC2A3FA-AAF2-4861-B00B-80A9904A0EE0}"/>
              </a:ext>
            </a:extLst>
          </p:cNvPr>
          <p:cNvSpPr>
            <a:spLocks noGrp="1"/>
          </p:cNvSpPr>
          <p:nvPr>
            <p:ph type="subTitle" idx="1"/>
          </p:nvPr>
        </p:nvSpPr>
        <p:spPr/>
        <p:txBody>
          <a:bodyPr/>
          <a:lstStyle/>
          <a:p>
            <a:r>
              <a:rPr lang="en-US" dirty="0"/>
              <a:t>A Fictional Speeding Ticket Blockchain</a:t>
            </a:r>
          </a:p>
        </p:txBody>
      </p:sp>
    </p:spTree>
    <p:extLst>
      <p:ext uri="{BB962C8B-B14F-4D97-AF65-F5344CB8AC3E}">
        <p14:creationId xmlns:p14="http://schemas.microsoft.com/office/powerpoint/2010/main" val="4047184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2751708358"/>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dirty="0">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Tree>
    <p:extLst>
      <p:ext uri="{BB962C8B-B14F-4D97-AF65-F5344CB8AC3E}">
        <p14:creationId xmlns:p14="http://schemas.microsoft.com/office/powerpoint/2010/main" val="432072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713187601"/>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dirty="0">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Tree>
    <p:extLst>
      <p:ext uri="{BB962C8B-B14F-4D97-AF65-F5344CB8AC3E}">
        <p14:creationId xmlns:p14="http://schemas.microsoft.com/office/powerpoint/2010/main" val="1201584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1029984124"/>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John 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dirty="0">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
        <p:nvSpPr>
          <p:cNvPr id="3" name="Rectangle 2">
            <a:extLst>
              <a:ext uri="{FF2B5EF4-FFF2-40B4-BE49-F238E27FC236}">
                <a16:creationId xmlns:a16="http://schemas.microsoft.com/office/drawing/2014/main" id="{80B2220F-AD5A-4AF7-9B86-77AE5D95C636}"/>
              </a:ext>
            </a:extLst>
          </p:cNvPr>
          <p:cNvSpPr/>
          <p:nvPr/>
        </p:nvSpPr>
        <p:spPr>
          <a:xfrm>
            <a:off x="9315450" y="1606480"/>
            <a:ext cx="923925" cy="4762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Rectangle 3">
            <a:extLst>
              <a:ext uri="{FF2B5EF4-FFF2-40B4-BE49-F238E27FC236}">
                <a16:creationId xmlns:a16="http://schemas.microsoft.com/office/drawing/2014/main" id="{B22297F9-464B-4C59-B570-563ACDFC0C49}"/>
              </a:ext>
            </a:extLst>
          </p:cNvPr>
          <p:cNvSpPr/>
          <p:nvPr/>
        </p:nvSpPr>
        <p:spPr>
          <a:xfrm>
            <a:off x="1457327" y="2041698"/>
            <a:ext cx="923925" cy="4762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24076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2028864651"/>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John 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Doug 20 under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dirty="0">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Tree>
    <p:extLst>
      <p:ext uri="{BB962C8B-B14F-4D97-AF65-F5344CB8AC3E}">
        <p14:creationId xmlns:p14="http://schemas.microsoft.com/office/powerpoint/2010/main" val="3381049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4135893794"/>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John 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Doug 20 under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Steve 15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dirty="0">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Tree>
    <p:extLst>
      <p:ext uri="{BB962C8B-B14F-4D97-AF65-F5344CB8AC3E}">
        <p14:creationId xmlns:p14="http://schemas.microsoft.com/office/powerpoint/2010/main" val="3766207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1953557700"/>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John 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Doug 20 under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Steve 15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pub2</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dirty="0">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Tree>
    <p:extLst>
      <p:ext uri="{BB962C8B-B14F-4D97-AF65-F5344CB8AC3E}">
        <p14:creationId xmlns:p14="http://schemas.microsoft.com/office/powerpoint/2010/main" val="3755254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3195502499"/>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John 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Doug 20 under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Steve 15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pub2</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pub3</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endParaRPr lang="en-US" sz="2600" b="0" i="0" u="none" strike="noStrike" dirty="0">
                        <a:solidFill>
                          <a:srgbClr val="000000"/>
                        </a:solidFill>
                        <a:effectLst/>
                        <a:latin typeface="Calibri" panose="020F0502020204030204" pitchFamily="34" charset="0"/>
                      </a:endParaRP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dirty="0">
                        <a:solidFill>
                          <a:srgbClr val="808080"/>
                        </a:solidFill>
                        <a:effectLst/>
                        <a:latin typeface="Calibri" panose="020F0502020204030204" pitchFamily="34" charset="0"/>
                      </a:endParaRP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Tree>
    <p:extLst>
      <p:ext uri="{BB962C8B-B14F-4D97-AF65-F5344CB8AC3E}">
        <p14:creationId xmlns:p14="http://schemas.microsoft.com/office/powerpoint/2010/main" val="47337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C7DE601A-13E5-47D2-967C-587FC1A31ECF}"/>
              </a:ext>
            </a:extLst>
          </p:cNvPr>
          <p:cNvGraphicFramePr>
            <a:graphicFrameLocks noGrp="1"/>
          </p:cNvGraphicFramePr>
          <p:nvPr>
            <p:extLst>
              <p:ext uri="{D42A27DB-BD31-4B8C-83A1-F6EECF244321}">
                <p14:modId xmlns:p14="http://schemas.microsoft.com/office/powerpoint/2010/main" val="4166394794"/>
              </p:ext>
            </p:extLst>
          </p:nvPr>
        </p:nvGraphicFramePr>
        <p:xfrm>
          <a:off x="1111348" y="542040"/>
          <a:ext cx="9861451" cy="6315960"/>
        </p:xfrm>
        <a:graphic>
          <a:graphicData uri="http://schemas.openxmlformats.org/drawingml/2006/table">
            <a:tbl>
              <a:tblPr/>
              <a:tblGrid>
                <a:gridCol w="1334714">
                  <a:extLst>
                    <a:ext uri="{9D8B030D-6E8A-4147-A177-3AD203B41FA5}">
                      <a16:colId xmlns:a16="http://schemas.microsoft.com/office/drawing/2014/main" val="1966721027"/>
                    </a:ext>
                  </a:extLst>
                </a:gridCol>
                <a:gridCol w="2528109">
                  <a:extLst>
                    <a:ext uri="{9D8B030D-6E8A-4147-A177-3AD203B41FA5}">
                      <a16:colId xmlns:a16="http://schemas.microsoft.com/office/drawing/2014/main" val="794646117"/>
                    </a:ext>
                  </a:extLst>
                </a:gridCol>
                <a:gridCol w="2296302">
                  <a:extLst>
                    <a:ext uri="{9D8B030D-6E8A-4147-A177-3AD203B41FA5}">
                      <a16:colId xmlns:a16="http://schemas.microsoft.com/office/drawing/2014/main" val="3452832979"/>
                    </a:ext>
                  </a:extLst>
                </a:gridCol>
                <a:gridCol w="2536358">
                  <a:extLst>
                    <a:ext uri="{9D8B030D-6E8A-4147-A177-3AD203B41FA5}">
                      <a16:colId xmlns:a16="http://schemas.microsoft.com/office/drawing/2014/main" val="3295188762"/>
                    </a:ext>
                  </a:extLst>
                </a:gridCol>
                <a:gridCol w="1165968">
                  <a:extLst>
                    <a:ext uri="{9D8B030D-6E8A-4147-A177-3AD203B41FA5}">
                      <a16:colId xmlns:a16="http://schemas.microsoft.com/office/drawing/2014/main" val="3907429960"/>
                    </a:ext>
                  </a:extLst>
                </a:gridCol>
              </a:tblGrid>
              <a:tr h="224708">
                <a:tc gridSpan="5">
                  <a:txBody>
                    <a:bodyPr/>
                    <a:lstStyle/>
                    <a:p>
                      <a:pPr algn="ctr" fontAlgn="b"/>
                      <a:r>
                        <a:rPr lang="en-US" sz="2800" b="1" i="0" u="none" strike="noStrike" dirty="0">
                          <a:solidFill>
                            <a:srgbClr val="000000"/>
                          </a:solidFill>
                          <a:effectLst/>
                          <a:latin typeface="Calibri" panose="020F0502020204030204" pitchFamily="34" charset="0"/>
                        </a:rPr>
                        <a:t>Bank Ledger</a:t>
                      </a:r>
                    </a:p>
                  </a:txBody>
                  <a:tcPr marL="6426" marR="6426" marT="6426"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534454"/>
                  </a:ext>
                </a:extLst>
              </a:tr>
              <a:tr h="145646">
                <a:tc>
                  <a:txBody>
                    <a:bodyPr/>
                    <a:lstStyle/>
                    <a:p>
                      <a:pPr algn="l" fontAlgn="b"/>
                      <a:r>
                        <a:rPr lang="en-US" sz="1800" b="1" i="0" u="none" strike="noStrike" dirty="0">
                          <a:solidFill>
                            <a:srgbClr val="FFFFFF"/>
                          </a:solidFill>
                          <a:effectLst/>
                          <a:latin typeface="Calibri" panose="020F0502020204030204" pitchFamily="34" charset="0"/>
                        </a:rPr>
                        <a:t>Date</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From</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To</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Description</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Amount</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24171222"/>
                  </a:ext>
                </a:extLst>
              </a:tr>
              <a:tr h="161458">
                <a:tc>
                  <a:txBody>
                    <a:bodyPr/>
                    <a:lstStyle/>
                    <a:p>
                      <a:pPr algn="l" fontAlgn="b"/>
                      <a:r>
                        <a:rPr lang="en-US" sz="2000" b="0" i="0" u="none" strike="noStrike" kern="1200" dirty="0">
                          <a:solidFill>
                            <a:srgbClr val="000000"/>
                          </a:solidFill>
                          <a:effectLst/>
                          <a:latin typeface="Calibri" panose="020F0502020204030204" pitchFamily="34" charset="0"/>
                          <a:ea typeface="+mn-ea"/>
                          <a:cs typeface="+mn-cs"/>
                        </a:rPr>
                        <a:t> 5/1/18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Cash Deposit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Open Account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100.00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7692469"/>
                  </a:ext>
                </a:extLst>
              </a:tr>
              <a:tr h="161458">
                <a:tc>
                  <a:txBody>
                    <a:bodyPr/>
                    <a:lstStyle/>
                    <a:p>
                      <a:pPr algn="l" fontAlgn="b"/>
                      <a:r>
                        <a:rPr lang="en-US" sz="2000" b="0" i="0" u="none" strike="noStrike" dirty="0">
                          <a:solidFill>
                            <a:srgbClr val="000000"/>
                          </a:solidFill>
                          <a:effectLst/>
                          <a:latin typeface="Calibri" panose="020F0502020204030204" pitchFamily="34" charset="0"/>
                        </a:rPr>
                        <a:t> 5/2/18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Power Co.</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Electric Bill</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67.52</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71696274"/>
                  </a:ext>
                </a:extLst>
              </a:tr>
              <a:tr h="161458">
                <a:tc>
                  <a:txBody>
                    <a:bodyPr/>
                    <a:lstStyle/>
                    <a:p>
                      <a:pPr algn="l" fontAlgn="b"/>
                      <a:r>
                        <a:rPr lang="en-US" sz="2000" b="0" i="0" u="none" strike="noStrike" dirty="0">
                          <a:solidFill>
                            <a:srgbClr val="000000"/>
                          </a:solidFill>
                          <a:effectLst/>
                          <a:latin typeface="Calibri" panose="020F0502020204030204" pitchFamily="34" charset="0"/>
                        </a:rPr>
                        <a:t> 5/3/18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Water Co.</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Water Bill</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15.31</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4860090"/>
                  </a:ext>
                </a:extLst>
              </a:tr>
              <a:tr h="161458">
                <a:tc>
                  <a:txBody>
                    <a:bodyPr/>
                    <a:lstStyle/>
                    <a:p>
                      <a:pPr algn="l" fontAlgn="b"/>
                      <a:r>
                        <a:rPr lang="en-US" sz="2000" b="0" i="0" u="none" strike="noStrike" dirty="0">
                          <a:solidFill>
                            <a:srgbClr val="000000"/>
                          </a:solidFill>
                          <a:effectLst/>
                          <a:latin typeface="Calibri" panose="020F0502020204030204" pitchFamily="34" charset="0"/>
                        </a:rPr>
                        <a:t> 5/9/18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Steve’s Employer</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Deposit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200.00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4727343"/>
                  </a:ext>
                </a:extLst>
              </a:tr>
              <a:tr h="161458">
                <a:tc>
                  <a:txBody>
                    <a:bodyPr/>
                    <a:lstStyle/>
                    <a:p>
                      <a:pPr algn="l" fontAlgn="b"/>
                      <a:r>
                        <a:rPr lang="en-US" sz="2000" b="0" i="0" u="none" strike="noStrike" dirty="0">
                          <a:solidFill>
                            <a:srgbClr val="000000"/>
                          </a:solidFill>
                          <a:effectLst/>
                          <a:latin typeface="Calibri" panose="020F0502020204030204" pitchFamily="34" charset="0"/>
                        </a:rPr>
                        <a:t> 5/12/18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err="1">
                          <a:solidFill>
                            <a:srgbClr val="000000"/>
                          </a:solidFill>
                          <a:effectLst/>
                          <a:latin typeface="Calibri" panose="020F0502020204030204" pitchFamily="34" charset="0"/>
                        </a:rPr>
                        <a:t>YummyFoodz</a:t>
                      </a:r>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Groceries</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65.65</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6774809"/>
                  </a:ext>
                </a:extLst>
              </a:tr>
              <a:tr h="161458">
                <a:tc>
                  <a:txBody>
                    <a:bodyPr/>
                    <a:lstStyle/>
                    <a:p>
                      <a:pPr algn="l" fontAlgn="b"/>
                      <a:r>
                        <a:rPr lang="en-US" sz="2000" b="0" i="0" u="none" strike="noStrike" dirty="0">
                          <a:solidFill>
                            <a:srgbClr val="000000"/>
                          </a:solidFill>
                          <a:effectLst/>
                          <a:latin typeface="Calibri" panose="020F0502020204030204" pitchFamily="34" charset="0"/>
                        </a:rPr>
                        <a:t> 5/14/18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General Taco’s</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Restaurant</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000" b="0" i="0" u="none" strike="noStrike" dirty="0">
                          <a:solidFill>
                            <a:schemeClr val="tx1"/>
                          </a:solidFill>
                          <a:effectLst/>
                          <a:latin typeface="Calibri" panose="020F0502020204030204" pitchFamily="34" charset="0"/>
                        </a:rPr>
                        <a:t>24.00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730968"/>
                  </a:ext>
                </a:extLst>
              </a:tr>
              <a:tr h="161458">
                <a:tc>
                  <a:txBody>
                    <a:bodyPr/>
                    <a:lstStyle/>
                    <a:p>
                      <a:pPr algn="l" fontAlgn="b"/>
                      <a:r>
                        <a:rPr lang="en-US" sz="2000" b="0" i="0" u="none" strike="noStrike" dirty="0">
                          <a:solidFill>
                            <a:srgbClr val="000000"/>
                          </a:solidFill>
                          <a:effectLst/>
                          <a:latin typeface="Calibri" panose="020F0502020204030204" pitchFamily="34" charset="0"/>
                        </a:rPr>
                        <a:t> 5/14/18</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Steve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Uber</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rgbClr val="000000"/>
                          </a:solidFill>
                          <a:effectLst/>
                          <a:latin typeface="Calibri" panose="020F0502020204030204" pitchFamily="34" charset="0"/>
                        </a:rPr>
                        <a:t>Uber ride</a:t>
                      </a: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0" i="0" u="none" strike="noStrike" dirty="0">
                          <a:solidFill>
                            <a:schemeClr val="tx1"/>
                          </a:solidFill>
                          <a:effectLst/>
                          <a:latin typeface="Calibri" panose="020F0502020204030204" pitchFamily="34" charset="0"/>
                        </a:rPr>
                        <a:t>20.00</a:t>
                      </a: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74413217"/>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80208699"/>
                  </a:ext>
                </a:extLst>
              </a:tr>
              <a:tr h="161458">
                <a:tc>
                  <a:txBody>
                    <a:bodyPr/>
                    <a:lstStyle/>
                    <a:p>
                      <a:pPr algn="l" fontAlgn="b"/>
                      <a:r>
                        <a:rPr lang="en-US" sz="2000" b="0" i="0" u="none" strike="noStrike" dirty="0">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1607597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290314"/>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45284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9391338"/>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176369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5024301"/>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4061486"/>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53857006"/>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33324232"/>
                  </a:ext>
                </a:extLst>
              </a:tr>
              <a:tr h="161458">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57835" marR="6426" marT="6426"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013259"/>
                  </a:ext>
                </a:extLst>
              </a:tr>
            </a:tbl>
          </a:graphicData>
        </a:graphic>
      </p:graphicFrame>
      <p:sp>
        <p:nvSpPr>
          <p:cNvPr id="2" name="Rectangle 1">
            <a:extLst>
              <a:ext uri="{FF2B5EF4-FFF2-40B4-BE49-F238E27FC236}">
                <a16:creationId xmlns:a16="http://schemas.microsoft.com/office/drawing/2014/main" id="{506303C8-BC0D-4B11-B7FC-D7267FAA9B0A}"/>
              </a:ext>
            </a:extLst>
          </p:cNvPr>
          <p:cNvSpPr/>
          <p:nvPr/>
        </p:nvSpPr>
        <p:spPr>
          <a:xfrm>
            <a:off x="0" y="4064000"/>
            <a:ext cx="12192000" cy="279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8101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2024708947"/>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John 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Doug 20 under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Steve 15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pub2</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pub3</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r>
                        <a:rPr lang="en-US" sz="2600" b="0" i="0" u="none" strike="noStrike">
                          <a:solidFill>
                            <a:srgbClr val="000000"/>
                          </a:solidFill>
                          <a:effectLst/>
                          <a:latin typeface="Calibri" panose="020F0502020204030204" pitchFamily="34" charset="0"/>
                        </a:rPr>
                        <a:t>pub2</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s-priv2</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Tony 10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
        <p:nvSpPr>
          <p:cNvPr id="2" name="Rectangle 1">
            <a:extLst>
              <a:ext uri="{FF2B5EF4-FFF2-40B4-BE49-F238E27FC236}">
                <a16:creationId xmlns:a16="http://schemas.microsoft.com/office/drawing/2014/main" id="{2BD969C3-19CB-4432-BB7A-61B31A5AD1C4}"/>
              </a:ext>
            </a:extLst>
          </p:cNvPr>
          <p:cNvSpPr/>
          <p:nvPr/>
        </p:nvSpPr>
        <p:spPr>
          <a:xfrm>
            <a:off x="9315450" y="3314700"/>
            <a:ext cx="923925" cy="4762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Rectangle 3">
            <a:extLst>
              <a:ext uri="{FF2B5EF4-FFF2-40B4-BE49-F238E27FC236}">
                <a16:creationId xmlns:a16="http://schemas.microsoft.com/office/drawing/2014/main" id="{8D3BA621-9ACF-45B7-829C-C4A7C57B3651}"/>
              </a:ext>
            </a:extLst>
          </p:cNvPr>
          <p:cNvSpPr/>
          <p:nvPr/>
        </p:nvSpPr>
        <p:spPr>
          <a:xfrm>
            <a:off x="1447279" y="4171950"/>
            <a:ext cx="923925" cy="4762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945693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71697E3-DD7D-4829-8434-080F8FBCCA95}"/>
              </a:ext>
            </a:extLst>
          </p:cNvPr>
          <p:cNvGraphicFramePr>
            <a:graphicFrameLocks noGrp="1"/>
          </p:cNvGraphicFramePr>
          <p:nvPr>
            <p:extLst>
              <p:ext uri="{D42A27DB-BD31-4B8C-83A1-F6EECF244321}">
                <p14:modId xmlns:p14="http://schemas.microsoft.com/office/powerpoint/2010/main" val="3704938085"/>
              </p:ext>
            </p:extLst>
          </p:nvPr>
        </p:nvGraphicFramePr>
        <p:xfrm>
          <a:off x="1447279" y="561975"/>
          <a:ext cx="9263583" cy="5348442"/>
        </p:xfrm>
        <a:graphic>
          <a:graphicData uri="http://schemas.openxmlformats.org/drawingml/2006/table">
            <a:tbl>
              <a:tblPr/>
              <a:tblGrid>
                <a:gridCol w="2523910">
                  <a:extLst>
                    <a:ext uri="{9D8B030D-6E8A-4147-A177-3AD203B41FA5}">
                      <a16:colId xmlns:a16="http://schemas.microsoft.com/office/drawing/2014/main" val="2433958082"/>
                    </a:ext>
                  </a:extLst>
                </a:gridCol>
                <a:gridCol w="1580911">
                  <a:extLst>
                    <a:ext uri="{9D8B030D-6E8A-4147-A177-3AD203B41FA5}">
                      <a16:colId xmlns:a16="http://schemas.microsoft.com/office/drawing/2014/main" val="3814494346"/>
                    </a:ext>
                  </a:extLst>
                </a:gridCol>
                <a:gridCol w="2357499">
                  <a:extLst>
                    <a:ext uri="{9D8B030D-6E8A-4147-A177-3AD203B41FA5}">
                      <a16:colId xmlns:a16="http://schemas.microsoft.com/office/drawing/2014/main" val="3660645087"/>
                    </a:ext>
                  </a:extLst>
                </a:gridCol>
                <a:gridCol w="1386764">
                  <a:extLst>
                    <a:ext uri="{9D8B030D-6E8A-4147-A177-3AD203B41FA5}">
                      <a16:colId xmlns:a16="http://schemas.microsoft.com/office/drawing/2014/main" val="365974290"/>
                    </a:ext>
                  </a:extLst>
                </a:gridCol>
                <a:gridCol w="1414499">
                  <a:extLst>
                    <a:ext uri="{9D8B030D-6E8A-4147-A177-3AD203B41FA5}">
                      <a16:colId xmlns:a16="http://schemas.microsoft.com/office/drawing/2014/main" val="1994230268"/>
                    </a:ext>
                  </a:extLst>
                </a:gridCol>
              </a:tblGrid>
              <a:tr h="580125">
                <a:tc gridSpan="5">
                  <a:txBody>
                    <a:bodyPr/>
                    <a:lstStyle/>
                    <a:p>
                      <a:pPr algn="ctr" fontAlgn="b"/>
                      <a:r>
                        <a:rPr lang="en-US" sz="3500" b="1" i="0" u="none" strike="noStrike">
                          <a:solidFill>
                            <a:srgbClr val="000000"/>
                          </a:solidFill>
                          <a:effectLst/>
                          <a:latin typeface="Calibri" panose="020F0502020204030204" pitchFamily="34" charset="0"/>
                        </a:rPr>
                        <a:t>SpeedChain Ledger</a:t>
                      </a:r>
                    </a:p>
                  </a:txBody>
                  <a:tcPr marL="132600" marR="132600" marT="66300" marB="6630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388760"/>
                  </a:ext>
                </a:extLst>
              </a:tr>
              <a:tr h="386750">
                <a:tc>
                  <a:txBody>
                    <a:bodyPr/>
                    <a:lstStyle/>
                    <a:p>
                      <a:pPr algn="l" fontAlgn="b"/>
                      <a:r>
                        <a:rPr lang="en-US" sz="2300" b="1" i="0" u="none" strike="noStrike">
                          <a:solidFill>
                            <a:srgbClr val="FFFFFF"/>
                          </a:solidFill>
                          <a:effectLst/>
                          <a:latin typeface="Calibri" panose="020F0502020204030204" pitchFamily="34" charset="0"/>
                        </a:rPr>
                        <a:t>Signer Public Key</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Signature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Speeding Ticket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Method</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300" b="1" i="0" u="none" strike="noStrike">
                          <a:solidFill>
                            <a:srgbClr val="FFFFFF"/>
                          </a:solidFill>
                          <a:effectLst/>
                          <a:latin typeface="Calibri" panose="020F0502020204030204" pitchFamily="34" charset="0"/>
                        </a:rPr>
                        <a:t>Grantee</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0543835"/>
                  </a:ext>
                </a:extLst>
              </a:tr>
              <a:tr h="428188">
                <a:tc>
                  <a:txBody>
                    <a:bodyPr/>
                    <a:lstStyle/>
                    <a:p>
                      <a:pPr algn="l" fontAlgn="b"/>
                      <a:r>
                        <a:rPr lang="en-US" sz="2600" b="0" i="0" u="none" strike="noStrike">
                          <a:solidFill>
                            <a:srgbClr val="000000"/>
                          </a:solidFill>
                          <a:effectLst/>
                          <a:latin typeface="Calibri" panose="020F0502020204030204" pitchFamily="34" charset="0"/>
                        </a:rPr>
                        <a:t>pub0</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s-priv0</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2928528"/>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John 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5894615"/>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Doug 20 under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3548981"/>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Steve 15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61368330"/>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dirty="0">
                          <a:solidFill>
                            <a:srgbClr val="000000"/>
                          </a:solidFill>
                          <a:effectLst/>
                          <a:latin typeface="Calibri" panose="020F0502020204030204" pitchFamily="34" charset="0"/>
                        </a:rPr>
                        <a:t>pub2</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1673614"/>
                  </a:ext>
                </a:extLst>
              </a:tr>
              <a:tr h="428188">
                <a:tc>
                  <a:txBody>
                    <a:bodyPr/>
                    <a:lstStyle/>
                    <a:p>
                      <a:pPr algn="l" fontAlgn="b"/>
                      <a:r>
                        <a:rPr lang="en-US" sz="2600" b="0" i="0" u="none" strike="noStrike">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dirty="0">
                          <a:solidFill>
                            <a:srgbClr val="000000"/>
                          </a:solidFill>
                          <a:effectLst/>
                          <a:latin typeface="Calibri" panose="020F0502020204030204" pitchFamily="34" charset="0"/>
                        </a:rPr>
                        <a:t>Grant</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pub3</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2509192"/>
                  </a:ext>
                </a:extLst>
              </a:tr>
              <a:tr h="428188">
                <a:tc>
                  <a:txBody>
                    <a:bodyPr/>
                    <a:lstStyle/>
                    <a:p>
                      <a:pPr algn="l" fontAlgn="b"/>
                      <a:r>
                        <a:rPr lang="en-US" sz="2600" b="0" i="0" u="none" strike="noStrike">
                          <a:solidFill>
                            <a:srgbClr val="000000"/>
                          </a:solidFill>
                          <a:effectLst/>
                          <a:latin typeface="Calibri" panose="020F0502020204030204" pitchFamily="34" charset="0"/>
                        </a:rPr>
                        <a:t>pub2</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s-priv2</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000000"/>
                          </a:solidFill>
                          <a:effectLst/>
                          <a:latin typeface="Calibri" panose="020F0502020204030204" pitchFamily="34" charset="0"/>
                        </a:rPr>
                        <a:t>Tony 10 over</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(null)</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08597151"/>
                  </a:ext>
                </a:extLst>
              </a:tr>
              <a:tr h="428188">
                <a:tc>
                  <a:txBody>
                    <a:bodyPr/>
                    <a:lstStyle/>
                    <a:p>
                      <a:pPr algn="l" fontAlgn="b"/>
                      <a:r>
                        <a:rPr lang="en-US" sz="2600" b="0" i="0" u="none" strike="noStrike" dirty="0">
                          <a:solidFill>
                            <a:srgbClr val="000000"/>
                          </a:solidFill>
                          <a:effectLst/>
                          <a:latin typeface="Calibri" panose="020F0502020204030204" pitchFamily="34" charset="0"/>
                        </a:rPr>
                        <a:t>pub1</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dirty="0">
                          <a:solidFill>
                            <a:srgbClr val="000000"/>
                          </a:solidFill>
                          <a:effectLst/>
                          <a:latin typeface="Calibri" panose="020F0502020204030204" pitchFamily="34" charset="0"/>
                        </a:rPr>
                        <a:t>s-priv1</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(null)</a:t>
                      </a:r>
                      <a:endParaRPr lang="en-US" sz="2600" b="0" i="0" u="none" strike="noStrike" dirty="0">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algn="l" defTabSz="914400" rtl="0" eaLnBrk="1" fontAlgn="b" latinLnBrk="0" hangingPunct="1"/>
                      <a:r>
                        <a:rPr lang="en-US" sz="2600" b="0" i="0" u="none" strike="noStrike" kern="1200" dirty="0">
                          <a:solidFill>
                            <a:srgbClr val="000000"/>
                          </a:solidFill>
                          <a:effectLst/>
                          <a:latin typeface="Calibri" panose="020F0502020204030204" pitchFamily="34" charset="0"/>
                          <a:ea typeface="+mn-ea"/>
                          <a:cs typeface="+mn-cs"/>
                        </a:rPr>
                        <a:t>Revoke</a:t>
                      </a: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600" b="0" i="0" u="none" strike="noStrike" dirty="0">
                          <a:solidFill>
                            <a:srgbClr val="000000"/>
                          </a:solidFill>
                          <a:effectLst/>
                          <a:latin typeface="Calibri" panose="020F0502020204030204" pitchFamily="34" charset="0"/>
                        </a:rPr>
                        <a:t>pub2</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03443646"/>
                  </a:ext>
                </a:extLst>
              </a:tr>
              <a:tr h="428188">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00000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2600" b="0" i="0" u="none" strike="noStrike">
                        <a:solidFill>
                          <a:srgbClr val="808080"/>
                        </a:solidFill>
                        <a:effectLst/>
                        <a:latin typeface="Calibri" panose="020F0502020204030204" pitchFamily="34" charset="0"/>
                      </a:endParaRPr>
                    </a:p>
                  </a:txBody>
                  <a:tcPr marL="124313" marR="13813" marT="1381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3879734"/>
                  </a:ext>
                </a:extLst>
              </a:tr>
              <a:tr h="442000">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w="12700" cap="flat" cmpd="sng" algn="ctr">
                      <a:solidFill>
                        <a:srgbClr val="000000"/>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a:solidFill>
                            <a:srgbClr val="808080"/>
                          </a:solidFill>
                          <a:effectLst/>
                          <a:latin typeface="Calibri" panose="020F0502020204030204" pitchFamily="34" charset="0"/>
                        </a:rPr>
                        <a:t> </a:t>
                      </a:r>
                    </a:p>
                  </a:txBody>
                  <a:tcPr marL="124313" marR="13813" marT="13813"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600" b="0" i="0" u="none" strike="noStrike" dirty="0">
                          <a:solidFill>
                            <a:srgbClr val="808080"/>
                          </a:solidFill>
                          <a:effectLst/>
                          <a:latin typeface="Calibri" panose="020F0502020204030204" pitchFamily="34" charset="0"/>
                        </a:rPr>
                        <a:t> </a:t>
                      </a:r>
                    </a:p>
                  </a:txBody>
                  <a:tcPr marL="124313" marR="13813" marT="13813" marB="0" anchor="b">
                    <a:lnL>
                      <a:noFill/>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39294"/>
                  </a:ext>
                </a:extLst>
              </a:tr>
            </a:tbl>
          </a:graphicData>
        </a:graphic>
      </p:graphicFrame>
    </p:spTree>
    <p:extLst>
      <p:ext uri="{BB962C8B-B14F-4D97-AF65-F5344CB8AC3E}">
        <p14:creationId xmlns:p14="http://schemas.microsoft.com/office/powerpoint/2010/main" val="12118312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DD22-6014-4E16-B502-B49A29AFF305}"/>
              </a:ext>
            </a:extLst>
          </p:cNvPr>
          <p:cNvSpPr>
            <a:spLocks noGrp="1"/>
          </p:cNvSpPr>
          <p:nvPr>
            <p:ph type="title"/>
          </p:nvPr>
        </p:nvSpPr>
        <p:spPr/>
        <p:txBody>
          <a:bodyPr/>
          <a:lstStyle/>
          <a:p>
            <a:r>
              <a:rPr lang="en-US" dirty="0"/>
              <a:t>Scalability Limitations</a:t>
            </a:r>
          </a:p>
        </p:txBody>
      </p:sp>
      <p:sp>
        <p:nvSpPr>
          <p:cNvPr id="3" name="Content Placeholder 2">
            <a:extLst>
              <a:ext uri="{FF2B5EF4-FFF2-40B4-BE49-F238E27FC236}">
                <a16:creationId xmlns:a16="http://schemas.microsoft.com/office/drawing/2014/main" id="{8BFF5426-DFB2-427B-AE96-A2ED767F8A34}"/>
              </a:ext>
            </a:extLst>
          </p:cNvPr>
          <p:cNvSpPr>
            <a:spLocks noGrp="1"/>
          </p:cNvSpPr>
          <p:nvPr>
            <p:ph idx="1"/>
          </p:nvPr>
        </p:nvSpPr>
        <p:spPr/>
        <p:txBody>
          <a:bodyPr/>
          <a:lstStyle/>
          <a:p>
            <a:r>
              <a:rPr lang="en-US" dirty="0"/>
              <a:t>Blockchains can get pretty big, with Bitcoin sitting at just under 170 GB as of June 2018. This is being solved in some implementations by allowing for lightweight or partial nodes.</a:t>
            </a:r>
          </a:p>
          <a:p>
            <a:r>
              <a:rPr lang="en-US" dirty="0"/>
              <a:t>Transaction throughput limit. A block can only be a certain size, and because they’re added at an average constant rate there is a throughput limit. In bitcoin, this is being solved by Lightning, a protocol that sits on top of Bitcoin to allow for “out of band” transactions between parties.</a:t>
            </a:r>
          </a:p>
        </p:txBody>
      </p:sp>
    </p:spTree>
    <p:extLst>
      <p:ext uri="{BB962C8B-B14F-4D97-AF65-F5344CB8AC3E}">
        <p14:creationId xmlns:p14="http://schemas.microsoft.com/office/powerpoint/2010/main" val="4092597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635127"/>
            <a:ext cx="10058400" cy="1069848"/>
          </a:xfrm>
        </p:spPr>
        <p:txBody>
          <a:bodyPr anchor="t">
            <a:normAutofit/>
          </a:bodyPr>
          <a:lstStyle/>
          <a:p>
            <a:pPr algn="ctr"/>
            <a:r>
              <a:rPr lang="en-US" sz="7200" dirty="0"/>
              <a:t>Thanks!</a:t>
            </a:r>
          </a:p>
        </p:txBody>
      </p:sp>
      <p:sp>
        <p:nvSpPr>
          <p:cNvPr id="3" name="Subtitle 2"/>
          <p:cNvSpPr>
            <a:spLocks noGrp="1"/>
          </p:cNvSpPr>
          <p:nvPr>
            <p:ph type="subTitle" idx="1"/>
          </p:nvPr>
        </p:nvSpPr>
        <p:spPr>
          <a:xfrm>
            <a:off x="1085536" y="4462878"/>
            <a:ext cx="4146863" cy="1143000"/>
          </a:xfrm>
        </p:spPr>
        <p:txBody>
          <a:bodyPr numCol="1">
            <a:normAutofit/>
          </a:bodyPr>
          <a:lstStyle/>
          <a:p>
            <a:r>
              <a:rPr lang="en-US" sz="4800" dirty="0"/>
              <a:t>Ondrej balas</a:t>
            </a:r>
            <a:endParaRPr lang="en-US" sz="3500" dirty="0"/>
          </a:p>
        </p:txBody>
      </p:sp>
      <p:sp>
        <p:nvSpPr>
          <p:cNvPr id="4" name="Subtitle 2"/>
          <p:cNvSpPr txBox="1">
            <a:spLocks/>
          </p:cNvSpPr>
          <p:nvPr/>
        </p:nvSpPr>
        <p:spPr>
          <a:xfrm>
            <a:off x="5410774" y="4455621"/>
            <a:ext cx="5910942" cy="1143000"/>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dirty="0"/>
              <a:t>www.ondrejbalas.com </a:t>
            </a:r>
            <a:r>
              <a:rPr lang="en-US" dirty="0">
                <a:latin typeface="FontAwesome" pitchFamily="2" charset="0"/>
              </a:rPr>
              <a:t></a:t>
            </a:r>
            <a:br>
              <a:rPr lang="en-US" dirty="0"/>
            </a:br>
            <a:r>
              <a:rPr lang="en-US" dirty="0"/>
              <a:t>Ondrej@ondrejbalas.com</a:t>
            </a:r>
            <a:r>
              <a:rPr lang="en-US" dirty="0">
                <a:latin typeface="FontAwesome" pitchFamily="2" charset="0"/>
              </a:rPr>
              <a:t> </a:t>
            </a:r>
            <a:endParaRPr lang="en-US" dirty="0"/>
          </a:p>
        </p:txBody>
      </p:sp>
      <p:sp>
        <p:nvSpPr>
          <p:cNvPr id="5" name="Subtitle 2"/>
          <p:cNvSpPr txBox="1">
            <a:spLocks/>
          </p:cNvSpPr>
          <p:nvPr/>
        </p:nvSpPr>
        <p:spPr>
          <a:xfrm>
            <a:off x="2279650" y="2163271"/>
            <a:ext cx="8323580" cy="1903904"/>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4400" b="1" dirty="0">
                <a:latin typeface="FontAwesome" pitchFamily="2" charset="0"/>
              </a:rPr>
              <a:t> </a:t>
            </a:r>
            <a:r>
              <a:rPr lang="en-US" sz="4400" b="1" dirty="0"/>
              <a:t>@ondrejbalas</a:t>
            </a:r>
            <a:br>
              <a:rPr lang="en-US" sz="4400" b="1" dirty="0"/>
            </a:br>
            <a:endParaRPr lang="en-US" sz="1800" b="1" dirty="0">
              <a:latin typeface="FontAwesome" pitchFamily="2" charset="0"/>
            </a:endParaRPr>
          </a:p>
          <a:p>
            <a:r>
              <a:rPr lang="en-US" sz="4400" b="1" dirty="0">
                <a:latin typeface="FontAwesome" pitchFamily="2" charset="0"/>
              </a:rPr>
              <a:t> </a:t>
            </a:r>
            <a:r>
              <a:rPr lang="en-US" sz="4400" b="1" dirty="0"/>
              <a:t>github.com/ondrejbalas</a:t>
            </a:r>
          </a:p>
        </p:txBody>
      </p:sp>
      <p:pic>
        <p:nvPicPr>
          <p:cNvPr id="6" name="Picture 3" descr="J:\UTD\Logo\1.png">
            <a:extLst>
              <a:ext uri="{FF2B5EF4-FFF2-40B4-BE49-F238E27FC236}">
                <a16:creationId xmlns:a16="http://schemas.microsoft.com/office/drawing/2014/main" id="{2F3C1310-10A0-458F-BCC0-8A1D88C4A1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5384" y="4994921"/>
            <a:ext cx="1377382" cy="10331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logo">
            <a:extLst>
              <a:ext uri="{FF2B5EF4-FFF2-40B4-BE49-F238E27FC236}">
                <a16:creationId xmlns:a16="http://schemas.microsoft.com/office/drawing/2014/main" id="{36E817D3-10EF-40BD-BDC5-A11A73A65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354" y="5184948"/>
            <a:ext cx="1959429" cy="653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18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small village czech">
            <a:extLst>
              <a:ext uri="{FF2B5EF4-FFF2-40B4-BE49-F238E27FC236}">
                <a16:creationId xmlns:a16="http://schemas.microsoft.com/office/drawing/2014/main" id="{A7EEE1E4-EFD1-4DFF-8C9A-70369B4DB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59180"/>
            <a:ext cx="12192000" cy="810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19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aÅ¾skÃ½ hrad - ZlatÃ¡ uliÄka - domek vyhlÃ¡Å¡enÃ© vÄÅ¡tkynÄ Matyld PrusovÃ©">
            <a:extLst>
              <a:ext uri="{FF2B5EF4-FFF2-40B4-BE49-F238E27FC236}">
                <a16:creationId xmlns:a16="http://schemas.microsoft.com/office/drawing/2014/main" id="{A55333C3-E02A-4106-BA49-D37FB2C25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1344612"/>
            <a:ext cx="12534900" cy="835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22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astle in JindÅichÅ¯v Hradec">
            <a:extLst>
              <a:ext uri="{FF2B5EF4-FFF2-40B4-BE49-F238E27FC236}">
                <a16:creationId xmlns:a16="http://schemas.microsoft.com/office/drawing/2014/main" id="{56A4FDB1-AB29-447A-B228-8878FD270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3456"/>
            <a:ext cx="12192000" cy="81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15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hellojetlag.com/wp-content/uploads/2016/09/unnamed.jpg">
            <a:extLst>
              <a:ext uri="{FF2B5EF4-FFF2-40B4-BE49-F238E27FC236}">
                <a16:creationId xmlns:a16="http://schemas.microsoft.com/office/drawing/2014/main" id="{20D701A8-CDC7-42B9-8BF0-591FF8668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265" y="1"/>
            <a:ext cx="1290311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97677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29838</TotalTime>
  <Words>2192</Words>
  <Application>Microsoft Office PowerPoint</Application>
  <PresentationFormat>Widescreen</PresentationFormat>
  <Paragraphs>1059</Paragraphs>
  <Slides>53</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Consolas</vt:lpstr>
      <vt:lpstr>FontAwesome</vt:lpstr>
      <vt:lpstr>Times New Roman</vt:lpstr>
      <vt:lpstr>Retrospect</vt:lpstr>
      <vt:lpstr>Building a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Ledger</vt:lpstr>
      <vt:lpstr>Ledger</vt:lpstr>
      <vt:lpstr>Distributed Ledger</vt:lpstr>
      <vt:lpstr>The Double Spend Problem</vt:lpstr>
      <vt:lpstr>Blockchain</vt:lpstr>
      <vt:lpstr>Hash Function</vt:lpstr>
      <vt:lpstr>Hashing - sample output</vt:lpstr>
      <vt:lpstr>Cryptographic functions</vt:lpstr>
      <vt:lpstr>PowerPoint Presentation</vt:lpstr>
      <vt:lpstr>PowerPoint Presentation</vt:lpstr>
      <vt:lpstr>PowerPoint Presentation</vt:lpstr>
      <vt:lpstr>Cryptographic functions</vt:lpstr>
      <vt:lpstr>PowerPoint Presentation</vt:lpstr>
      <vt:lpstr>PowerPoint Presentation</vt:lpstr>
      <vt:lpstr>PowerPoint Presentation</vt:lpstr>
      <vt:lpstr>PowerPoint Presentation</vt:lpstr>
      <vt:lpstr>The Genesis Block</vt:lpstr>
      <vt:lpstr>PowerPoint Presentation</vt:lpstr>
      <vt:lpstr>PowerPoint Presentation</vt:lpstr>
      <vt:lpstr>PowerPoint Presentation</vt:lpstr>
      <vt:lpstr>PowerPoint Presentation</vt:lpstr>
      <vt:lpstr>PowerPoint Presentation</vt:lpstr>
      <vt:lpstr>PowerPoint Presentation</vt:lpstr>
      <vt:lpstr>Code</vt:lpstr>
      <vt:lpstr>Adding Blocks</vt:lpstr>
      <vt:lpstr>Proof of Work</vt:lpstr>
      <vt:lpstr>Leading Bits</vt:lpstr>
      <vt:lpstr>Calculating Difficulty</vt:lpstr>
      <vt:lpstr>Orphaned Blocks</vt:lpstr>
      <vt:lpstr>Orphaned Blocks</vt:lpstr>
      <vt:lpstr>Orphaned Blocks</vt:lpstr>
      <vt:lpstr>Data?</vt:lpstr>
      <vt:lpstr>SpeedChain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Scalability Limitations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AspNet.Identity</dc:title>
  <dc:creator>Ondrej Balas</dc:creator>
  <cp:lastModifiedBy>Ondrej Balas</cp:lastModifiedBy>
  <cp:revision>311</cp:revision>
  <dcterms:created xsi:type="dcterms:W3CDTF">2014-09-29T15:14:13Z</dcterms:created>
  <dcterms:modified xsi:type="dcterms:W3CDTF">2018-06-07T18:39:21Z</dcterms:modified>
</cp:coreProperties>
</file>