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3"/>
  </p:notesMasterIdLst>
  <p:sldIdLst>
    <p:sldId id="256" r:id="rId2"/>
    <p:sldId id="257" r:id="rId3"/>
    <p:sldId id="388" r:id="rId4"/>
    <p:sldId id="390" r:id="rId5"/>
    <p:sldId id="389" r:id="rId6"/>
    <p:sldId id="345" r:id="rId7"/>
    <p:sldId id="322" r:id="rId8"/>
    <p:sldId id="334" r:id="rId9"/>
    <p:sldId id="471" r:id="rId10"/>
    <p:sldId id="335" r:id="rId11"/>
    <p:sldId id="391" r:id="rId12"/>
    <p:sldId id="427" r:id="rId13"/>
    <p:sldId id="392" r:id="rId14"/>
    <p:sldId id="393" r:id="rId15"/>
    <p:sldId id="394" r:id="rId16"/>
    <p:sldId id="472" r:id="rId17"/>
    <p:sldId id="473" r:id="rId18"/>
    <p:sldId id="395" r:id="rId19"/>
    <p:sldId id="396" r:id="rId20"/>
    <p:sldId id="397" r:id="rId21"/>
    <p:sldId id="398" r:id="rId22"/>
    <p:sldId id="399" r:id="rId23"/>
    <p:sldId id="400" r:id="rId24"/>
    <p:sldId id="527" r:id="rId25"/>
    <p:sldId id="528" r:id="rId26"/>
    <p:sldId id="529" r:id="rId27"/>
    <p:sldId id="530" r:id="rId28"/>
    <p:sldId id="531" r:id="rId29"/>
    <p:sldId id="532" r:id="rId30"/>
    <p:sldId id="401" r:id="rId31"/>
    <p:sldId id="402" r:id="rId32"/>
    <p:sldId id="412" r:id="rId33"/>
    <p:sldId id="338" r:id="rId34"/>
    <p:sldId id="408" r:id="rId35"/>
    <p:sldId id="413" r:id="rId36"/>
    <p:sldId id="415" r:id="rId37"/>
    <p:sldId id="365" r:id="rId38"/>
    <p:sldId id="366" r:id="rId39"/>
    <p:sldId id="367" r:id="rId40"/>
    <p:sldId id="368" r:id="rId41"/>
    <p:sldId id="371" r:id="rId42"/>
    <p:sldId id="372" r:id="rId43"/>
    <p:sldId id="458" r:id="rId44"/>
    <p:sldId id="459" r:id="rId45"/>
    <p:sldId id="460" r:id="rId46"/>
    <p:sldId id="340" r:id="rId47"/>
    <p:sldId id="341" r:id="rId48"/>
    <p:sldId id="604" r:id="rId49"/>
    <p:sldId id="605" r:id="rId50"/>
    <p:sldId id="533" r:id="rId51"/>
    <p:sldId id="474" r:id="rId52"/>
    <p:sldId id="461" r:id="rId53"/>
    <p:sldId id="462" r:id="rId54"/>
    <p:sldId id="463" r:id="rId55"/>
    <p:sldId id="469" r:id="rId56"/>
    <p:sldId id="422" r:id="rId57"/>
    <p:sldId id="470" r:id="rId58"/>
    <p:sldId id="455" r:id="rId59"/>
    <p:sldId id="423" r:id="rId60"/>
    <p:sldId id="424" r:id="rId61"/>
    <p:sldId id="425" r:id="rId62"/>
    <p:sldId id="426" r:id="rId63"/>
    <p:sldId id="376" r:id="rId64"/>
    <p:sldId id="380" r:id="rId65"/>
    <p:sldId id="428" r:id="rId66"/>
    <p:sldId id="429" r:id="rId67"/>
    <p:sldId id="430" r:id="rId68"/>
    <p:sldId id="435" r:id="rId69"/>
    <p:sldId id="436" r:id="rId70"/>
    <p:sldId id="437" r:id="rId71"/>
    <p:sldId id="377" r:id="rId72"/>
    <p:sldId id="445" r:id="rId73"/>
    <p:sldId id="381" r:id="rId74"/>
    <p:sldId id="475" r:id="rId75"/>
    <p:sldId id="535" r:id="rId76"/>
    <p:sldId id="536" r:id="rId77"/>
    <p:sldId id="446" r:id="rId78"/>
    <p:sldId id="539" r:id="rId79"/>
    <p:sldId id="540" r:id="rId80"/>
    <p:sldId id="541" r:id="rId81"/>
    <p:sldId id="542" r:id="rId82"/>
    <p:sldId id="543" r:id="rId83"/>
    <p:sldId id="547" r:id="rId84"/>
    <p:sldId id="548" r:id="rId85"/>
    <p:sldId id="549" r:id="rId86"/>
    <p:sldId id="550" r:id="rId87"/>
    <p:sldId id="551" r:id="rId88"/>
    <p:sldId id="552" r:id="rId89"/>
    <p:sldId id="553" r:id="rId90"/>
    <p:sldId id="449" r:id="rId91"/>
    <p:sldId id="451" r:id="rId92"/>
    <p:sldId id="505" r:id="rId93"/>
    <p:sldId id="506" r:id="rId94"/>
    <p:sldId id="507" r:id="rId95"/>
    <p:sldId id="508" r:id="rId96"/>
    <p:sldId id="509" r:id="rId97"/>
    <p:sldId id="526" r:id="rId98"/>
    <p:sldId id="510" r:id="rId99"/>
    <p:sldId id="511" r:id="rId100"/>
    <p:sldId id="512" r:id="rId101"/>
    <p:sldId id="513" r:id="rId102"/>
    <p:sldId id="514" r:id="rId103"/>
    <p:sldId id="515" r:id="rId104"/>
    <p:sldId id="516" r:id="rId105"/>
    <p:sldId id="517" r:id="rId106"/>
    <p:sldId id="518" r:id="rId107"/>
    <p:sldId id="519" r:id="rId108"/>
    <p:sldId id="520" r:id="rId109"/>
    <p:sldId id="521" r:id="rId110"/>
    <p:sldId id="522" r:id="rId111"/>
    <p:sldId id="523" r:id="rId112"/>
    <p:sldId id="524" r:id="rId113"/>
    <p:sldId id="452" r:id="rId114"/>
    <p:sldId id="554" r:id="rId115"/>
    <p:sldId id="555" r:id="rId116"/>
    <p:sldId id="556" r:id="rId117"/>
    <p:sldId id="557" r:id="rId118"/>
    <p:sldId id="558" r:id="rId119"/>
    <p:sldId id="560" r:id="rId120"/>
    <p:sldId id="559" r:id="rId121"/>
    <p:sldId id="561" r:id="rId122"/>
    <p:sldId id="562" r:id="rId123"/>
    <p:sldId id="563" r:id="rId124"/>
    <p:sldId id="564" r:id="rId125"/>
    <p:sldId id="565" r:id="rId126"/>
    <p:sldId id="566" r:id="rId127"/>
    <p:sldId id="567" r:id="rId128"/>
    <p:sldId id="568" r:id="rId129"/>
    <p:sldId id="569" r:id="rId130"/>
    <p:sldId id="570" r:id="rId131"/>
    <p:sldId id="571" r:id="rId132"/>
    <p:sldId id="572" r:id="rId133"/>
    <p:sldId id="573" r:id="rId134"/>
    <p:sldId id="574" r:id="rId135"/>
    <p:sldId id="575" r:id="rId136"/>
    <p:sldId id="576" r:id="rId137"/>
    <p:sldId id="577" r:id="rId138"/>
    <p:sldId id="578" r:id="rId139"/>
    <p:sldId id="579" r:id="rId140"/>
    <p:sldId id="580" r:id="rId141"/>
    <p:sldId id="581" r:id="rId142"/>
    <p:sldId id="582" r:id="rId143"/>
    <p:sldId id="583" r:id="rId144"/>
    <p:sldId id="584" r:id="rId145"/>
    <p:sldId id="585" r:id="rId146"/>
    <p:sldId id="586" r:id="rId147"/>
    <p:sldId id="587" r:id="rId148"/>
    <p:sldId id="588" r:id="rId149"/>
    <p:sldId id="589" r:id="rId150"/>
    <p:sldId id="590" r:id="rId151"/>
    <p:sldId id="591" r:id="rId152"/>
    <p:sldId id="592" r:id="rId153"/>
    <p:sldId id="593" r:id="rId154"/>
    <p:sldId id="594" r:id="rId155"/>
    <p:sldId id="595" r:id="rId156"/>
    <p:sldId id="596" r:id="rId157"/>
    <p:sldId id="597" r:id="rId158"/>
    <p:sldId id="598" r:id="rId159"/>
    <p:sldId id="599" r:id="rId160"/>
    <p:sldId id="600" r:id="rId161"/>
    <p:sldId id="601" r:id="rId1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C8CF49-F19E-421A-BC35-870BDCE29F40}">
          <p14:sldIdLst>
            <p14:sldId id="256"/>
            <p14:sldId id="257"/>
            <p14:sldId id="388"/>
            <p14:sldId id="390"/>
            <p14:sldId id="389"/>
            <p14:sldId id="345"/>
            <p14:sldId id="322"/>
            <p14:sldId id="334"/>
            <p14:sldId id="471"/>
          </p14:sldIdLst>
        </p14:section>
        <p14:section name="Untitled Section" id="{E95A215B-17A3-4612-BF97-0E4F3E0BDF56}">
          <p14:sldIdLst>
            <p14:sldId id="335"/>
            <p14:sldId id="391"/>
            <p14:sldId id="427"/>
            <p14:sldId id="392"/>
            <p14:sldId id="393"/>
            <p14:sldId id="394"/>
            <p14:sldId id="472"/>
            <p14:sldId id="473"/>
            <p14:sldId id="395"/>
            <p14:sldId id="396"/>
            <p14:sldId id="397"/>
            <p14:sldId id="398"/>
            <p14:sldId id="399"/>
            <p14:sldId id="400"/>
            <p14:sldId id="527"/>
            <p14:sldId id="528"/>
            <p14:sldId id="529"/>
            <p14:sldId id="530"/>
            <p14:sldId id="531"/>
            <p14:sldId id="532"/>
            <p14:sldId id="401"/>
            <p14:sldId id="402"/>
            <p14:sldId id="412"/>
            <p14:sldId id="338"/>
            <p14:sldId id="408"/>
            <p14:sldId id="413"/>
            <p14:sldId id="415"/>
            <p14:sldId id="365"/>
            <p14:sldId id="366"/>
            <p14:sldId id="367"/>
            <p14:sldId id="368"/>
            <p14:sldId id="371"/>
            <p14:sldId id="372"/>
            <p14:sldId id="458"/>
            <p14:sldId id="459"/>
            <p14:sldId id="460"/>
          </p14:sldIdLst>
        </p14:section>
        <p14:section name="Untitled Section" id="{36B54AFD-46BC-413A-B766-968F1539428F}">
          <p14:sldIdLst>
            <p14:sldId id="340"/>
            <p14:sldId id="341"/>
            <p14:sldId id="604"/>
            <p14:sldId id="605"/>
            <p14:sldId id="533"/>
            <p14:sldId id="474"/>
            <p14:sldId id="461"/>
            <p14:sldId id="462"/>
            <p14:sldId id="463"/>
            <p14:sldId id="469"/>
            <p14:sldId id="422"/>
            <p14:sldId id="470"/>
            <p14:sldId id="455"/>
            <p14:sldId id="423"/>
            <p14:sldId id="424"/>
            <p14:sldId id="425"/>
            <p14:sldId id="426"/>
            <p14:sldId id="376"/>
            <p14:sldId id="380"/>
            <p14:sldId id="428"/>
            <p14:sldId id="429"/>
            <p14:sldId id="430"/>
            <p14:sldId id="435"/>
            <p14:sldId id="436"/>
            <p14:sldId id="437"/>
            <p14:sldId id="377"/>
            <p14:sldId id="445"/>
            <p14:sldId id="381"/>
          </p14:sldIdLst>
        </p14:section>
        <p14:section name="Untitled Section" id="{609250F1-FDA3-45EE-A142-1C017132613B}">
          <p14:sldIdLst>
            <p14:sldId id="475"/>
            <p14:sldId id="535"/>
            <p14:sldId id="536"/>
          </p14:sldIdLst>
        </p14:section>
        <p14:section name="Untitled Section" id="{41C04906-51FA-4AD7-A48E-1C3CB33E40B4}">
          <p14:sldIdLst>
            <p14:sldId id="446"/>
            <p14:sldId id="539"/>
            <p14:sldId id="540"/>
            <p14:sldId id="541"/>
            <p14:sldId id="542"/>
            <p14:sldId id="543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Untitled Section" id="{C69338D0-E7A0-4A71-ABCD-96910E1E0AAF}">
          <p14:sldIdLst/>
        </p14:section>
        <p14:section name="Untitled Section" id="{8F3263C7-2B43-4EE9-B826-1975D837944B}">
          <p14:sldIdLst/>
        </p14:section>
        <p14:section name="Untitled Section" id="{F34D402A-C138-4977-B003-1C00D5AEF46D}">
          <p14:sldIdLst>
            <p14:sldId id="449"/>
            <p14:sldId id="451"/>
            <p14:sldId id="505"/>
            <p14:sldId id="506"/>
            <p14:sldId id="507"/>
            <p14:sldId id="508"/>
            <p14:sldId id="509"/>
            <p14:sldId id="526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452"/>
            <p14:sldId id="554"/>
            <p14:sldId id="555"/>
            <p14:sldId id="556"/>
            <p14:sldId id="557"/>
            <p14:sldId id="558"/>
            <p14:sldId id="560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1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031" autoAdjust="0"/>
    <p:restoredTop sz="92830" autoAdjust="0"/>
  </p:normalViewPr>
  <p:slideViewPr>
    <p:cSldViewPr snapToGrid="0">
      <p:cViewPr>
        <p:scale>
          <a:sx n="76" d="100"/>
          <a:sy n="76" d="100"/>
        </p:scale>
        <p:origin x="-2898" y="-816"/>
      </p:cViewPr>
      <p:guideLst>
        <p:guide orient="horz" pos="11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EAEC-EFA4-4AE8-AD4A-5296D939E3C9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8529F-4E19-4250-B764-2E5A54E0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really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50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Lucy moved while holding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Paper 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8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Lucy moved while holding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Lucy moved while holding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0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Card</a:t>
            </a:r>
            <a:r>
              <a:rPr lang="en-US" baseline="0" dirty="0" smtClean="0"/>
              <a:t> moved from stack to 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Lucy and Pizzeria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2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Card</a:t>
            </a:r>
            <a:r>
              <a:rPr lang="en-US" baseline="0" dirty="0" smtClean="0"/>
              <a:t> moved from stack to Paul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0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7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Card</a:t>
            </a:r>
            <a:r>
              <a:rPr lang="en-US" baseline="0" dirty="0" smtClean="0"/>
              <a:t> stack copied and copy moved to Becky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8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Becky leaves screen (down).</a:t>
            </a:r>
            <a:r>
              <a:rPr lang="en-US" baseline="0" dirty="0" smtClean="0"/>
              <a:t>  Other developers move closer to Paul in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4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4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6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9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4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4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5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29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6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0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9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13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81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8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animation on</a:t>
            </a:r>
            <a:r>
              <a:rPr lang="en-US" baseline="0" dirty="0" smtClean="0"/>
              <a:t> this slide. This is a ‘new board’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5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 notes from Back Log to </a:t>
            </a:r>
            <a:r>
              <a:rPr lang="en-US" dirty="0" err="1" smtClean="0"/>
              <a:t>To</a:t>
            </a:r>
            <a:r>
              <a:rPr lang="en-US" dirty="0" smtClean="0"/>
              <a:t> 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64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notes from To Do to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84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In Progress to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Lucy moved, Developers came in from the right 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17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To Do to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698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Done to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7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In Progress</a:t>
            </a:r>
            <a:r>
              <a:rPr lang="en-US" baseline="0" dirty="0" smtClean="0"/>
              <a:t> to Blocked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70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To Do to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39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3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notes from In Progress to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313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To Do to In Progress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note from Blocked to In Progress</a:t>
            </a:r>
          </a:p>
          <a:p>
            <a:r>
              <a:rPr lang="en-US" baseline="0" dirty="0" smtClean="0"/>
              <a:t>1 note from Done to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97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 note from To Do to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431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 note from In Progress to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1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</a:t>
            </a:r>
            <a:r>
              <a:rPr lang="en-US" baseline="0" dirty="0" smtClean="0"/>
              <a:t> from Testing to Done</a:t>
            </a:r>
          </a:p>
          <a:p>
            <a:r>
              <a:rPr lang="en-US" baseline="0" dirty="0" smtClean="0"/>
              <a:t>1 note from Done to Testing</a:t>
            </a:r>
          </a:p>
          <a:p>
            <a:r>
              <a:rPr lang="en-US" baseline="0" dirty="0" smtClean="0"/>
              <a:t>Pink note from Done to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1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</a:t>
            </a:r>
            <a:r>
              <a:rPr lang="en-US" baseline="0" dirty="0" smtClean="0"/>
              <a:t> from In Progress to Done</a:t>
            </a:r>
          </a:p>
          <a:p>
            <a:r>
              <a:rPr lang="en-US" baseline="0" dirty="0" smtClean="0"/>
              <a:t>1 note from To Do to In Progress</a:t>
            </a:r>
          </a:p>
          <a:p>
            <a:r>
              <a:rPr lang="en-US" baseline="0" dirty="0" smtClean="0"/>
              <a:t>Pink note from Testing to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141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</a:p>
          <a:p>
            <a:r>
              <a:rPr lang="en-US" dirty="0" smtClean="0"/>
              <a:t>1 note from Done to Testing</a:t>
            </a:r>
          </a:p>
          <a:p>
            <a:r>
              <a:rPr lang="en-US" dirty="0" smtClean="0"/>
              <a:t>2 notes from To Do to In Progress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2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</a:p>
          <a:p>
            <a:r>
              <a:rPr lang="en-US" dirty="0" smtClean="0"/>
              <a:t>1 note from Done to Testing</a:t>
            </a:r>
          </a:p>
          <a:p>
            <a:r>
              <a:rPr lang="en-US" dirty="0" smtClean="0"/>
              <a:t>1 note from In Progress to 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00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</a:p>
          <a:p>
            <a:r>
              <a:rPr lang="en-US" dirty="0" smtClean="0"/>
              <a:t>1 note from Done to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35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</a:p>
          <a:p>
            <a:r>
              <a:rPr lang="en-US" dirty="0" smtClean="0"/>
              <a:t>1 note from Done to Testing</a:t>
            </a:r>
          </a:p>
          <a:p>
            <a:r>
              <a:rPr lang="en-US" dirty="0" smtClean="0"/>
              <a:t>1 note from In Progress to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</a:p>
          <a:p>
            <a:r>
              <a:rPr lang="en-US" dirty="0" smtClean="0"/>
              <a:t>1 note from Done to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0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note from Testing to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8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Paper 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Lucy moved while holding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8529F-4E19-4250-B764-2E5A54E092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1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A624-CB56-4CBE-A281-1C4B7CA2A39F}" type="datetimeFigureOut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0415-4BDD-4E0D-82F3-809464FE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ndrej@ondrejbalas.com" TargetMode="External"/><Relationship Id="rId4" Type="http://schemas.openxmlformats.org/officeDocument/2006/relationships/hyperlink" Target="https://twitter.com/ondrejbala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ondrejbalas" TargetMode="External"/><Relationship Id="rId4" Type="http://schemas.openxmlformats.org/officeDocument/2006/relationships/hyperlink" Target="http://www.ondrejbala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9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45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43.png"/><Relationship Id="rId5" Type="http://schemas.openxmlformats.org/officeDocument/2006/relationships/image" Target="../media/image23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7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Confessions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a successful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@</a:t>
            </a:r>
            <a:r>
              <a:rPr lang="en-US" sz="4000" dirty="0" err="1" smtClean="0"/>
              <a:t>OndrejBalas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9817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Gathering </a:t>
            </a:r>
          </a:p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Requirements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77" y="41140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0" y="24257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4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20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5" y="27515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0" y="24257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18161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58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20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5" y="27515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0" y="24257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18161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73" y="5142724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7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20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5" y="27515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0" y="24257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18161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16" y="5160309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7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20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5" y="27515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20" y="24257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18161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584" y="5113786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1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35" y="27515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26" y="208915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18161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184" y="5113786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1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77" y="280694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7" y="267579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26" y="208915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18161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3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1" y="2449146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35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9" y="27534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65" y="1839546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346343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359" y="1762369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5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77" y="1815123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35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9" y="27534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32" y="412701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346343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959" y="1839546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6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38" y="18288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935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169" y="27534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32" y="412701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346343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24" y="2133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0" y="2010507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97386" y="236813"/>
            <a:ext cx="3844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Lucy</a:t>
            </a:r>
            <a:br>
              <a:rPr lang="en-US" sz="60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(Business Analyst)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6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96" y="30582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5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30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32" y="412701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346343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24" y="2133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4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96" y="30582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04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1" y="20574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32" y="412701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346343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24" y="2133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4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4" y="26171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96" y="30582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205" y="305825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1" y="20574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32" y="412701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3" y="346343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124" y="2133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4098" name="Picture 2" descr="D:\SkyDrive\Talks\Confessions of a Successful Project\Slides\Images\CoaSP\post-it-pin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5184125"/>
            <a:ext cx="818281" cy="62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Tracking Progress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6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91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sp>
        <p:nvSpPr>
          <p:cNvPr id="22" name="Rectangle 21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2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98674" y="1831738"/>
            <a:ext cx="4559301" cy="38832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1438275" y="1114425"/>
            <a:ext cx="6699846" cy="46005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0" y="2010507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8" y="1176522"/>
            <a:ext cx="4438273" cy="3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8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3169920" y="2293620"/>
            <a:ext cx="4968201" cy="34213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1438275" y="219075"/>
            <a:ext cx="7339919" cy="54959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9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133850" y="2238375"/>
            <a:ext cx="4644344" cy="34766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463074" y="2057415"/>
            <a:ext cx="5461601" cy="365758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5019675" y="4438650"/>
            <a:ext cx="1905000" cy="12763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5010150" y="4432300"/>
            <a:ext cx="939800" cy="8890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07696" y="517650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0" y="2010507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8" y="1176522"/>
            <a:ext cx="4438273" cy="3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5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8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186 L 0.1217 0.04351 C 0.14861 0.05208 0.17361 0.07847 0.19201 0.11365 C 0.21285 0.15347 0.22205 0.1912 0.21944 0.22801 L 0.21111 0.39629 " pathEditMode="relative" rAng="3300000" ptsTypes="AAA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92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5010150" y="4432300"/>
            <a:ext cx="939800" cy="8890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07696" y="517650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1463074" y="2057415"/>
            <a:ext cx="5029145" cy="365756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5924550" y="5305425"/>
            <a:ext cx="567669" cy="4095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10150" y="4432300"/>
            <a:ext cx="939800" cy="8890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07696" y="517650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5943600" y="5319713"/>
            <a:ext cx="914400" cy="3905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10150" y="4432300"/>
            <a:ext cx="939800" cy="8890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07696" y="517650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22722" y="557972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7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91439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flipH="1">
            <a:off x="2286025" y="1143025"/>
            <a:ext cx="5943535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91439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2308860" y="1143025"/>
            <a:ext cx="4731993" cy="38709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286025" y="1143025"/>
            <a:ext cx="5943535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91439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H="1">
            <a:off x="3200415" y="1143025"/>
            <a:ext cx="5029146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4720087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5232218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 flipH="1">
            <a:off x="3200415" y="1143025"/>
            <a:ext cx="5029146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463074" y="1143026"/>
            <a:ext cx="6675047" cy="457194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 flipV="1">
            <a:off x="3200415" y="1143027"/>
            <a:ext cx="4937706" cy="338324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00415" y="1143025"/>
            <a:ext cx="5029146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3200415" y="320074"/>
            <a:ext cx="55777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14805" y="320074"/>
            <a:ext cx="466338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14805" y="320074"/>
            <a:ext cx="466338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463074" y="295275"/>
            <a:ext cx="7242776" cy="541970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1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4114800" y="295276"/>
            <a:ext cx="4591050" cy="34289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14805" y="320074"/>
            <a:ext cx="466338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133850" y="2238375"/>
            <a:ext cx="4644344" cy="34766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4114800" y="295276"/>
            <a:ext cx="4591050" cy="34289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14805" y="320074"/>
            <a:ext cx="466338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114805" y="2057415"/>
            <a:ext cx="4663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29195" y="2057415"/>
            <a:ext cx="374900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639465" y="4720087"/>
            <a:ext cx="2354459" cy="1930400"/>
            <a:chOff x="6639465" y="4720087"/>
            <a:chExt cx="2354459" cy="1930400"/>
          </a:xfrm>
        </p:grpSpPr>
        <p:pic>
          <p:nvPicPr>
            <p:cNvPr id="12" name="Picture 6" descr="C:\Users\Ondrej\SkyDrive\Talks\Confessions of a Successful Project\Slides\Images\CoaSP\B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465" y="4720087"/>
              <a:ext cx="2225394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Ondrej\SkyDrive\Talks\Confessions of a Successful Project\Slides\Images\CoaSP\requirements-do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36" y="5232218"/>
              <a:ext cx="1550088" cy="134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4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81481E-6 L -0.00191 -0.36343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4" y="-1817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4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4.81481E-6 L -0.00191 -0.36343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4" y="-1817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29195" y="2057415"/>
            <a:ext cx="374900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463074" y="2057415"/>
            <a:ext cx="5577779" cy="365756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5029200" y="2057415"/>
            <a:ext cx="2011653" cy="13258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29195" y="2057415"/>
            <a:ext cx="374900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5019675" y="4438650"/>
            <a:ext cx="1905000" cy="12763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V="1">
            <a:off x="5029200" y="2057415"/>
            <a:ext cx="2011653" cy="13258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029195" y="2057415"/>
            <a:ext cx="374900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H="1">
            <a:off x="502919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29195" y="2514610"/>
            <a:ext cx="914390" cy="8591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943585" y="2057415"/>
            <a:ext cx="283461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04516" y="2374599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1404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/>
          <p:nvPr/>
        </p:nvCxnSpPr>
        <p:spPr>
          <a:xfrm flipH="1">
            <a:off x="502919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29195" y="2514610"/>
            <a:ext cx="914390" cy="8591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943585" y="2057415"/>
            <a:ext cx="283461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04516" y="2374599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1404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463074" y="2057415"/>
            <a:ext cx="5120584" cy="36575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0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5918200" y="2057416"/>
            <a:ext cx="665458" cy="46988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2919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29195" y="2514610"/>
            <a:ext cx="914390" cy="8591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943585" y="2057415"/>
            <a:ext cx="283461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04516" y="2374599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1404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5943585" y="2057415"/>
            <a:ext cx="914390" cy="45719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29195" y="2057415"/>
            <a:ext cx="18287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29195" y="2514610"/>
            <a:ext cx="914390" cy="8591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57975" y="2057415"/>
            <a:ext cx="19202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04516" y="2374599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1404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22722" y="1927876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5943600" y="5319713"/>
            <a:ext cx="914400" cy="39052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10150" y="4432300"/>
            <a:ext cx="939800" cy="8890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08450" y="4032250"/>
            <a:ext cx="914400" cy="406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114800" y="2240293"/>
            <a:ext cx="2940" cy="179830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4696" y="1371623"/>
            <a:ext cx="960104" cy="82293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3151762" y="1508781"/>
            <a:ext cx="2934" cy="7772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25" y="1783098"/>
            <a:ext cx="865737" cy="50290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 Remaining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Burn-Down Chart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459149" y="1157591"/>
            <a:ext cx="811611" cy="64072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2331" y="1644973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17537" y="214885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7537" y="123446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85267" y="207265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70027" y="388619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874892" y="429576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807696" y="517650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722722" y="5579725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 flipV="1">
            <a:off x="5943585" y="2057415"/>
            <a:ext cx="914390" cy="45719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029195" y="2057415"/>
            <a:ext cx="182878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029195" y="2514610"/>
            <a:ext cx="914390" cy="8591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114805" y="2057415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114805" y="3337561"/>
            <a:ext cx="914390" cy="40192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14805" y="320074"/>
            <a:ext cx="0" cy="173734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15" y="320074"/>
            <a:ext cx="91439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05163" y="3750947"/>
            <a:ext cx="909642" cy="78295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57975" y="2057415"/>
            <a:ext cx="1920222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0415" y="320074"/>
            <a:ext cx="1" cy="82295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86026" y="4533900"/>
            <a:ext cx="921994" cy="4933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463074" y="1143025"/>
            <a:ext cx="1737341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63074" y="5038725"/>
            <a:ext cx="813401" cy="676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463074" y="502952"/>
            <a:ext cx="0" cy="5212024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63074" y="5714975"/>
            <a:ext cx="694936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0415" y="5923267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334990" y="2941089"/>
            <a:ext cx="265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Effort</a:t>
            </a:r>
            <a:endParaRPr lang="en-US" sz="28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80196" y="480058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280196" y="388619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80196" y="297180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80196" y="205741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80196" y="1143025"/>
            <a:ext cx="3657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28602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20041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11480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2919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94358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5797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772365" y="5532097"/>
            <a:ext cx="0" cy="36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120634" y="228635"/>
            <a:ext cx="365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Burn-Up Chart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1319108" y="101267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7436" y="4892024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137430" y="1013482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63257" y="1013487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55637" y="438911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60402" y="18481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79552" y="3602352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85266" y="184818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80499" y="1917404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90126" y="3227070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9965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04516" y="2374599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14046" y="1922159"/>
            <a:ext cx="274317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722722" y="1927876"/>
            <a:ext cx="274317" cy="274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00050"/>
            <a:ext cx="8639175" cy="340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0286" y="4313512"/>
            <a:ext cx="8466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Becky     Nathan      James</a:t>
            </a:r>
            <a:br>
              <a:rPr lang="en-US" sz="60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(Developers)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46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Kanban</a:t>
            </a:r>
            <a:r>
              <a:rPr lang="en-US" dirty="0" smtClean="0"/>
              <a:t> Tools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8200" y="2286000"/>
            <a:ext cx="3374667" cy="1927076"/>
            <a:chOff x="838200" y="2359305"/>
            <a:chExt cx="3374667" cy="1927076"/>
          </a:xfrm>
        </p:grpSpPr>
        <p:pic>
          <p:nvPicPr>
            <p:cNvPr id="73730" name="Picture 2" descr="C:\Users\Ondrej\SkyDrive\Talks\Confessions of a Successful Project\Slides\Images\logo-kanbaniz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359305"/>
              <a:ext cx="3374667" cy="99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38200" y="3640050"/>
              <a:ext cx="33746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Kanbanize.com</a:t>
              </a:r>
              <a:endParaRPr lang="en-US" sz="3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34000" y="3043368"/>
            <a:ext cx="2857500" cy="2486025"/>
            <a:chOff x="5410200" y="2856131"/>
            <a:chExt cx="2857500" cy="2486025"/>
          </a:xfrm>
        </p:grpSpPr>
        <p:pic>
          <p:nvPicPr>
            <p:cNvPr id="73731" name="Picture 3" descr="C:\Users\Ondrej\SkyDrive\Talks\Confessions of a Successful Project\Slides\Images\logo-trell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3694331"/>
              <a:ext cx="2857500" cy="164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410200" y="2856131"/>
              <a:ext cx="2857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/>
                <a:t>Trello.com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02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alvelut.blogit.fi/files/2010/08/iloisia-ihmis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838200"/>
            <a:ext cx="9372600" cy="9372601"/>
          </a:xfrm>
          <a:prstGeom prst="rect">
            <a:avLst/>
          </a:prstGeom>
          <a:solidFill>
            <a:schemeClr val="accent1"/>
          </a:solidFill>
          <a:extLst/>
        </p:spPr>
      </p:pic>
      <p:sp>
        <p:nvSpPr>
          <p:cNvPr id="2" name="Rectangle 1"/>
          <p:cNvSpPr/>
          <p:nvPr/>
        </p:nvSpPr>
        <p:spPr>
          <a:xfrm>
            <a:off x="-457145" y="-1234389"/>
            <a:ext cx="9966851" cy="996685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ondrejbalas.com/Content/thum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603024"/>
            <a:ext cx="1562100" cy="17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05200" y="5405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4"/>
              </a:rPr>
              <a:t>@</a:t>
            </a:r>
            <a:r>
              <a:rPr lang="en-US" sz="2400" dirty="0" err="1" smtClean="0">
                <a:hlinkClick r:id="rId4"/>
              </a:rPr>
              <a:t>OndrejBalas</a:t>
            </a:r>
            <a:endParaRPr lang="en-US" sz="24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858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Thanks!</a:t>
            </a:r>
          </a:p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Questions? E-mail or Tweet me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2974731"/>
            <a:ext cx="350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hlinkClick r:id="rId5"/>
              </a:rPr>
              <a:t>ondrej@ondrejbalas.com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6639465" y="2231456"/>
            <a:ext cx="2354459" cy="1930400"/>
            <a:chOff x="6639465" y="4720087"/>
            <a:chExt cx="2354459" cy="1930400"/>
          </a:xfrm>
        </p:grpSpPr>
        <p:pic>
          <p:nvPicPr>
            <p:cNvPr id="13" name="Picture 6" descr="C:\Users\Ondrej\SkyDrive\Talks\Confessions of a Successful Project\Slides\Images\CoaSP\B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465" y="4720087"/>
              <a:ext cx="2225394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Ondrej\SkyDrive\Talks\Confessions of a Successful Project\Slides\Images\CoaSP\requirements-doc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36" y="5232218"/>
              <a:ext cx="1550088" cy="134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2231456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2743587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 p14:bounceEnd="14000">
                                          <p:cBhvr>
                                            <p:cTn id="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2231456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2743587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 p14:bounceEnd="14000">
                                          <p:cBhvr>
                                            <p:cTn id="6" dur="1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>
                                          <p:cBhvr>
                                            <p:cTn id="6" dur="1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Ondrej</a:t>
            </a:r>
            <a:r>
              <a:rPr lang="en-US" dirty="0" smtClean="0"/>
              <a:t> </a:t>
            </a:r>
            <a:r>
              <a:rPr lang="en-US" dirty="0" err="1" smtClean="0"/>
              <a:t>Balas</a:t>
            </a:r>
            <a:endParaRPr lang="en-US" dirty="0"/>
          </a:p>
        </p:txBody>
      </p:sp>
      <p:pic>
        <p:nvPicPr>
          <p:cNvPr id="1026" name="Picture 2" descr="http://ondrejbalas.com/Content/thumb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707924"/>
            <a:ext cx="1562100" cy="17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J:\UTD\Logo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28837"/>
            <a:ext cx="2667000" cy="200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693704"/>
            <a:ext cx="792480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/>
              <a:t>Husband. Father. Geek.</a:t>
            </a:r>
          </a:p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/>
              <a:t>Owner of </a:t>
            </a:r>
            <a:r>
              <a:rPr lang="en-US" sz="2400" dirty="0" err="1" smtClean="0"/>
              <a:t>UseTech</a:t>
            </a:r>
            <a:r>
              <a:rPr lang="en-US" sz="2400" dirty="0" smtClean="0"/>
              <a:t> Design</a:t>
            </a:r>
          </a:p>
          <a:p>
            <a:pPr marL="342900" indent="-342900">
              <a:lnSpc>
                <a:spcPts val="3500"/>
              </a:lnSpc>
              <a:buFont typeface="Arial" pitchFamily="34" charset="0"/>
              <a:buChar char="•"/>
            </a:pPr>
            <a:r>
              <a:rPr lang="en-US" sz="2400" dirty="0" smtClean="0"/>
              <a:t>I build software that drives business</a:t>
            </a:r>
            <a:br>
              <a:rPr lang="en-US" sz="2400" dirty="0" smtClean="0"/>
            </a:br>
            <a:endParaRPr lang="en-US" sz="1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28600" y="38862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Blog: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www.ondrejbalas.com</a:t>
            </a:r>
            <a:r>
              <a:rPr lang="en-US" sz="2400" dirty="0" smtClean="0"/>
              <a:t>                   Twitter</a:t>
            </a:r>
            <a:r>
              <a:rPr lang="en-US" sz="2400" dirty="0"/>
              <a:t>: </a:t>
            </a:r>
            <a:r>
              <a:rPr lang="en-US" sz="2400" dirty="0">
                <a:hlinkClick r:id="rId5"/>
              </a:rPr>
              <a:t>@</a:t>
            </a:r>
            <a:r>
              <a:rPr lang="en-US" sz="2400" dirty="0" err="1">
                <a:hlinkClick r:id="rId5"/>
              </a:rPr>
              <a:t>OndrejBalas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639465" y="2216216"/>
            <a:ext cx="2354459" cy="1930400"/>
            <a:chOff x="6639465" y="2231456"/>
            <a:chExt cx="2354459" cy="1930400"/>
          </a:xfrm>
        </p:grpSpPr>
        <p:pic>
          <p:nvPicPr>
            <p:cNvPr id="12" name="Picture 6" descr="C:\Users\Ondrej\SkyDrive\Talks\Confessions of a Successful Project\Slides\Images\CoaSP\B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465" y="2231456"/>
              <a:ext cx="2225394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Ondrej\SkyDrive\Talks\Confessions of a Successful Project\Slides\Images\CoaSP\requirements-do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36" y="2743587"/>
              <a:ext cx="1550088" cy="134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35469 0.1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  <p:pic>
        <p:nvPicPr>
          <p:cNvPr id="14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82" y="3389243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53" y="3901374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3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25816 -0.1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  <p:pic>
        <p:nvPicPr>
          <p:cNvPr id="13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82" y="3389243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53" y="3901374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25816 -0.1534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639465" y="2216216"/>
            <a:ext cx="2354459" cy="1930400"/>
            <a:chOff x="6639465" y="2231456"/>
            <a:chExt cx="2354459" cy="1930400"/>
          </a:xfrm>
        </p:grpSpPr>
        <p:pic>
          <p:nvPicPr>
            <p:cNvPr id="17" name="Picture 6" descr="C:\Users\Ondrej\SkyDrive\Talks\Confessions of a Successful Project\Slides\Images\CoaSP\B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465" y="2231456"/>
              <a:ext cx="2225394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Ondrej\SkyDrive\Talks\Confessions of a Successful Project\Slides\Images\CoaSP\requirements-do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36" y="2743587"/>
              <a:ext cx="1550088" cy="134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35469 0.1717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2231456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2743587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 p14:bounceEnd="14000">
                                          <p:cBhvr>
                                            <p:cTn id="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2231456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2743587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 p14:bounceEnd="14000">
                                          <p:cBhvr>
                                            <p:cTn id="6" dur="1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>
                                          <p:cBhvr>
                                            <p:cTn id="6" dur="1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639465" y="2216216"/>
            <a:ext cx="2354459" cy="1930400"/>
            <a:chOff x="6639465" y="2231456"/>
            <a:chExt cx="2354459" cy="1930400"/>
          </a:xfrm>
        </p:grpSpPr>
        <p:pic>
          <p:nvPicPr>
            <p:cNvPr id="12" name="Picture 6" descr="C:\Users\Ondrej\SkyDrive\Talks\Confessions of a Successful Project\Slides\Images\CoaSP\B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465" y="2231456"/>
              <a:ext cx="2225394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Ondrej\SkyDrive\Talks\Confessions of a Successful Project\Slides\Images\CoaSP\requirements-do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36" y="2743587"/>
              <a:ext cx="1550088" cy="134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35469 0.1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  <p:pic>
        <p:nvPicPr>
          <p:cNvPr id="14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82" y="3389243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53" y="3901374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25816 -0.1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  <p:pic>
        <p:nvPicPr>
          <p:cNvPr id="13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82" y="3389243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53" y="3901374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81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0.25816 -0.1534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6639465" y="2216216"/>
            <a:ext cx="2354459" cy="1930400"/>
            <a:chOff x="6639465" y="2231456"/>
            <a:chExt cx="2354459" cy="1930400"/>
          </a:xfrm>
        </p:grpSpPr>
        <p:pic>
          <p:nvPicPr>
            <p:cNvPr id="17" name="Picture 6" descr="C:\Users\Ondrej\SkyDrive\Talks\Confessions of a Successful Project\Slides\Images\CoaSP\BA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465" y="2231456"/>
              <a:ext cx="2225394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Ondrej\SkyDrive\Talks\Confessions of a Successful Project\Slides\Images\CoaSP\requirements-do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3836" y="2743587"/>
              <a:ext cx="1550088" cy="134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-0.35469 0.1717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43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Users\Ondrej\SkyDrive\Talks\Confessions of a Successful Project\Slides\Images\CoaSP\stick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93906"/>
            <a:ext cx="3018490" cy="31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2216216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2728347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-3.33333E-6 L -0.07378 -0.31782 " pathEditMode="relative" rAng="0" ptsTypes="AA" p14:bounceEnd="14000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-3.33333E-6 L -0.07378 -0.31782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01" y="152400"/>
            <a:ext cx="3863999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465" y="2231456"/>
            <a:ext cx="2225394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836" y="2743587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415" y="1492627"/>
            <a:ext cx="3550618" cy="25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 p14:presetBounceEnd="14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 p14:bounceEnd="14000">
                                          <p:cBhvr>
                                            <p:cTn id="6" dur="1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2222E-6 3.33333E-6 L -0.07378 -0.31783 " pathEditMode="relative" rAng="0" ptsTypes="AA">
                                          <p:cBhvr>
                                            <p:cTn id="6" dur="1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98" y="-159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So what went wrong?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8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 a requirement</a:t>
            </a:r>
          </a:p>
          <a:p>
            <a:r>
              <a:rPr lang="en-US" dirty="0" smtClean="0"/>
              <a:t>Should be from the user’s point of view</a:t>
            </a:r>
          </a:p>
          <a:p>
            <a:r>
              <a:rPr lang="en-US" dirty="0" smtClean="0"/>
              <a:t>Should be non-technical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Stories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6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5001355" cy="19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:\Users\Ondrej\SkyDrive\Talks\Confessions of a Successful Project\Slides\Images\CoaSP\B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574" y="2911042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Ondrej\SkyDrive\Talks\Confessions of a Successful Project\Slides\Images\CoaSP\che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80" y="2664171"/>
            <a:ext cx="2554013" cy="24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ndrej\SkyDrive\Talks\Confessions of a Successful Project\Slides\Images\CoaSP\store-manag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8" y="4640262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Ondrej\SkyDrive\Talks\Confessions of a Successful Project\Slides\Images\CoaSP\trashc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" y="5138943"/>
            <a:ext cx="1128192" cy="16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requirements-doc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12" y="3229251"/>
            <a:ext cx="1550088" cy="13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5105400" y="5342213"/>
            <a:ext cx="3257367" cy="1101449"/>
            <a:chOff x="5540842" y="2579963"/>
            <a:chExt cx="3257367" cy="1101449"/>
          </a:xfrm>
        </p:grpSpPr>
        <p:sp>
          <p:nvSpPr>
            <p:cNvPr id="15" name="TextBox 14"/>
            <p:cNvSpPr txBox="1"/>
            <p:nvPr/>
          </p:nvSpPr>
          <p:spPr>
            <a:xfrm>
              <a:off x="6651909" y="2579963"/>
              <a:ext cx="20592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ln w="19050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Steve</a:t>
              </a:r>
              <a:endParaRPr lang="en-US" sz="6000" dirty="0"/>
            </a:p>
          </p:txBody>
        </p:sp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540842" y="3087794"/>
              <a:ext cx="994869" cy="62599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6535711" y="2619374"/>
              <a:ext cx="2262498" cy="1062038"/>
            </a:xfrm>
            <a:prstGeom prst="round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3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022E-16 L -0.39358 0.28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1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xit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Ondrej\SkyDrive\Talks\Confessions of a Successful Project\Slides\Images\CoaSP\custom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65321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5001355" cy="19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Ondrej\SkyDrive\Talks\Confessions of a Successful Project\Slides\Images\CoaSP\che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80" y="2664171"/>
            <a:ext cx="2554013" cy="24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ndrej\SkyDrive\Talks\Confessions of a Successful Project\Slides\Images\CoaSP\store-manag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8" y="4640262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trashc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" y="5138943"/>
            <a:ext cx="1128192" cy="16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Ondrej\SkyDrive\Talks\Confessions of a Successful Project\Slides\Images\CoaSP\custom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65321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Ondrej\SkyDrive\Talks\Confessions of a Successful Project\Slides\Images\CoaSP\develop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5001355" cy="19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Ondrej\SkyDrive\Talks\Confessions of a Successful Project\Slides\Images\CoaSP\che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280" y="2664171"/>
            <a:ext cx="2554013" cy="247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ndrej\SkyDrive\Talks\Confessions of a Successful Project\Slides\Images\CoaSP\store-manag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8" y="4640262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8" y="25908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trashc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" y="5138943"/>
            <a:ext cx="1128192" cy="16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6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0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an online customer,</a:t>
            </a:r>
          </a:p>
          <a:p>
            <a:r>
              <a:rPr lang="en-US" sz="4100" dirty="0" smtClean="0"/>
              <a:t>I can place an order through the website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2776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0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the store manager,</a:t>
            </a:r>
          </a:p>
          <a:p>
            <a:r>
              <a:rPr lang="en-US" sz="4100" dirty="0" smtClean="0"/>
              <a:t>I can see how many customers are waiting for their pizza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122724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0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the pizza chef,</a:t>
            </a:r>
          </a:p>
          <a:p>
            <a:r>
              <a:rPr lang="en-US" sz="4100" dirty="0" smtClean="0"/>
              <a:t>I can see which pizzas need to be made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2960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C:\Users\Ondrej\SkyDrive\Talks\Confessions of a Successful Project\Slides\Images\CoaSP\stick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93906"/>
            <a:ext cx="3018490" cy="31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Ondrej\SkyDrive\Talks\Confessions of a Successful Project\Slides\Images\CoaSP\stick-1-ha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9552"/>
            <a:ext cx="3018490" cy="61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966922"/>
      </p:ext>
    </p:extLst>
  </p:cSld>
  <p:clrMapOvr>
    <a:masterClrMapping/>
  </p:clrMapOvr>
  <p:transition spd="slow">
    <p:wipe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194 2.22222E-6 L 0.00174 2.22222E-6 " pathEditMode="fixed" rAng="0" ptsTypes="AA" p14:bounceEnd="60000">
                                          <p:cBhvr>
                                            <p:cTn id="6" dur="1250" spd="-100000" fill="hold"/>
                                            <p:tgtEl>
                                              <p:spTgt spid="174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8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163 -3.7037E-7 L 0.00173 0.00185 " pathEditMode="fixed" rAng="0" ptsTypes="AA" p14:bounceEnd="60000">
                                          <p:cBhvr>
                                            <p:cTn id="8" dur="1250" spd="-100000" fill="hold"/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503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3194 2.22222E-6 L 0.00174 2.22222E-6 " pathEditMode="fixed" rAng="0" ptsTypes="AA">
                                          <p:cBhvr>
                                            <p:cTn id="6" dur="1250" spd="-100000" fill="hold"/>
                                            <p:tgtEl>
                                              <p:spTgt spid="174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8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163 -3.7037E-7 L 0.00173 0.00185 " pathEditMode="fixed" rAng="0" ptsTypes="AA">
                                          <p:cBhvr>
                                            <p:cTn id="8" dur="1250" spd="-100000" fill="hold"/>
                                            <p:tgtEl>
                                              <p:spTgt spid="174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503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0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an online customer,</a:t>
            </a:r>
          </a:p>
          <a:p>
            <a:r>
              <a:rPr lang="en-US" sz="4100" dirty="0" smtClean="0"/>
              <a:t>I can easily figure out how to use the website</a:t>
            </a:r>
            <a:endParaRPr lang="en-US" sz="41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644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This story is too ambiguous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685800"/>
            <a:ext cx="4724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rgbClr val="C00000"/>
                </a:solidFill>
              </a:rPr>
              <a:t>X</a:t>
            </a:r>
            <a:endParaRPr lang="en-US" sz="4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0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the store manager,</a:t>
            </a:r>
          </a:p>
          <a:p>
            <a:r>
              <a:rPr lang="en-US" sz="4100" dirty="0" smtClean="0"/>
              <a:t>I can manage the entire store from the application</a:t>
            </a:r>
            <a:endParaRPr lang="en-US" sz="41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6440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This story is too big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685800"/>
            <a:ext cx="4724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rgbClr val="C00000"/>
                </a:solidFill>
              </a:rPr>
              <a:t>X</a:t>
            </a:r>
            <a:endParaRPr lang="en-US" sz="4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9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1418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the developer,</a:t>
            </a:r>
          </a:p>
          <a:p>
            <a:r>
              <a:rPr lang="en-US" sz="4100" dirty="0" smtClean="0"/>
              <a:t>I should write the application in C#</a:t>
            </a:r>
            <a:endParaRPr lang="en-US" sz="4100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6440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This story has no value to a user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1800" y="685800"/>
            <a:ext cx="47244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 dirty="0" smtClean="0">
                <a:solidFill>
                  <a:srgbClr val="C00000"/>
                </a:solidFill>
              </a:rPr>
              <a:t>X</a:t>
            </a:r>
            <a:endParaRPr lang="en-US" sz="413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68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Charlie (the online customer),</a:t>
            </a:r>
          </a:p>
          <a:p>
            <a:r>
              <a:rPr lang="en-US" sz="4100" dirty="0" smtClean="0"/>
              <a:t>I </a:t>
            </a:r>
            <a:r>
              <a:rPr lang="en-US" sz="4100" dirty="0"/>
              <a:t>would like to have an estimate of when the pizza will be </a:t>
            </a:r>
            <a:r>
              <a:rPr lang="en-US" sz="4100" dirty="0" smtClean="0"/>
              <a:t>ready,</a:t>
            </a:r>
            <a:br>
              <a:rPr lang="en-US" sz="4100" dirty="0" smtClean="0"/>
            </a:br>
            <a:r>
              <a:rPr lang="en-US" sz="4100" dirty="0" smtClean="0"/>
              <a:t>So </a:t>
            </a:r>
            <a:r>
              <a:rPr lang="en-US" sz="4100" dirty="0"/>
              <a:t>that I know when to expect it</a:t>
            </a:r>
          </a:p>
        </p:txBody>
      </p:sp>
    </p:spTree>
    <p:extLst>
      <p:ext uri="{BB962C8B-B14F-4D97-AF65-F5344CB8AC3E}">
        <p14:creationId xmlns:p14="http://schemas.microsoft.com/office/powerpoint/2010/main" val="26474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268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Steve (the store manager),</a:t>
            </a:r>
          </a:p>
          <a:p>
            <a:r>
              <a:rPr lang="en-US" sz="4100" dirty="0" smtClean="0"/>
              <a:t>I can set the employee schedules,</a:t>
            </a:r>
          </a:p>
          <a:p>
            <a:r>
              <a:rPr lang="en-US" sz="4100" dirty="0" smtClean="0"/>
              <a:t>So that I can have my best workers in during the busiest times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36823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C:\Users\Ondrej\SkyDrive\Talks\Confessions of a Successful Project\Slides\Images\Notec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1647825"/>
            <a:ext cx="7772400" cy="331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4100" dirty="0" smtClean="0"/>
              <a:t>As Big Al (the pizza chef),</a:t>
            </a:r>
          </a:p>
          <a:p>
            <a:r>
              <a:rPr lang="en-US" sz="4100" dirty="0" smtClean="0"/>
              <a:t>I can see how long each order has been in the queue,</a:t>
            </a:r>
          </a:p>
          <a:p>
            <a:r>
              <a:rPr lang="en-US" sz="4100" dirty="0" smtClean="0"/>
              <a:t>So that customers don’t wait too long for their pizzas</a:t>
            </a:r>
            <a:endParaRPr lang="en-US" sz="4100" dirty="0"/>
          </a:p>
        </p:txBody>
      </p:sp>
    </p:spTree>
    <p:extLst>
      <p:ext uri="{BB962C8B-B14F-4D97-AF65-F5344CB8AC3E}">
        <p14:creationId xmlns:p14="http://schemas.microsoft.com/office/powerpoint/2010/main" val="5148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Estimating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1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Ondrej\SkyDrive\Talks\Confessions of a Successful Project\Slides\Images\CoaSP\notecards.pn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584"/>
            <a:ext cx="6781800" cy="58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849529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nodeType="clickEffect" p14:presetBounceEnd="85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5000">
                                          <p:cBhvr>
                                            <p:cTn id="6" dur="1000" fill="hold"/>
                                            <p:tgtEl>
                                              <p:spTgt spid="23554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" dur="1000" fill="hold"/>
                                            <p:tgtEl>
                                              <p:spTgt spid="23554"/>
                                            </p:tgtEl>
                                          </p:cBhvr>
                                          <p:by x="40000" y="4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93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0" y="464820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44325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31" y="405044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391151" y="655913"/>
            <a:ext cx="2762249" cy="1101449"/>
            <a:chOff x="5540843" y="2579963"/>
            <a:chExt cx="2762249" cy="1101449"/>
          </a:xfrm>
        </p:grpSpPr>
        <p:sp>
          <p:nvSpPr>
            <p:cNvPr id="13" name="TextBox 12"/>
            <p:cNvSpPr txBox="1"/>
            <p:nvPr/>
          </p:nvSpPr>
          <p:spPr>
            <a:xfrm>
              <a:off x="6651909" y="2579963"/>
              <a:ext cx="16511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ln w="19050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Paul</a:t>
              </a:r>
              <a:endParaRPr lang="en-US" sz="6000" dirty="0"/>
            </a:p>
          </p:txBody>
        </p:sp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 flipV="1">
              <a:off x="5540843" y="3087795"/>
              <a:ext cx="994868" cy="62598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535711" y="2619374"/>
              <a:ext cx="1767381" cy="1062038"/>
            </a:xfrm>
            <a:prstGeom prst="round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2" descr="C:\Users\Ondrej\SkyDrive\Talks\Confessions of a Successful Project\Slides\Images\CoaSP\notecards.png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130429"/>
            <a:ext cx="2712720" cy="23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63" y="1314889"/>
            <a:ext cx="1966970" cy="11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824367" y="1468444"/>
            <a:ext cx="685800" cy="875426"/>
            <a:chOff x="809625" y="4983692"/>
            <a:chExt cx="685800" cy="875426"/>
          </a:xfrm>
        </p:grpSpPr>
        <p:sp>
          <p:nvSpPr>
            <p:cNvPr id="19" name="Oval 18"/>
            <p:cNvSpPr/>
            <p:nvPr/>
          </p:nvSpPr>
          <p:spPr>
            <a:xfrm>
              <a:off x="809625" y="4983692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4400" y="5028121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Andy" pitchFamily="66" charset="0"/>
                </a:rPr>
                <a:t>3</a:t>
              </a:r>
              <a:endParaRPr lang="en-US" sz="3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5884" y="883070"/>
            <a:ext cx="1481967" cy="1116415"/>
            <a:chOff x="2078416" y="726766"/>
            <a:chExt cx="1481967" cy="1116415"/>
          </a:xfrm>
        </p:grpSpPr>
        <p:sp>
          <p:nvSpPr>
            <p:cNvPr id="22" name="TextBox 21"/>
            <p:cNvSpPr txBox="1"/>
            <p:nvPr/>
          </p:nvSpPr>
          <p:spPr>
            <a:xfrm>
              <a:off x="2286000" y="990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 Hours</a:t>
              </a:r>
              <a:endParaRPr lang="en-US" sz="2400" dirty="0"/>
            </a:p>
          </p:txBody>
        </p:sp>
        <p:pic>
          <p:nvPicPr>
            <p:cNvPr id="23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416" y="726766"/>
              <a:ext cx="1481967" cy="111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5883609" y="1002358"/>
            <a:ext cx="2229252" cy="1633051"/>
            <a:chOff x="5883609" y="1002358"/>
            <a:chExt cx="2229252" cy="1633051"/>
          </a:xfrm>
        </p:grpSpPr>
        <p:sp>
          <p:nvSpPr>
            <p:cNvPr id="25" name="TextBox 24"/>
            <p:cNvSpPr txBox="1"/>
            <p:nvPr/>
          </p:nvSpPr>
          <p:spPr>
            <a:xfrm flipH="1">
              <a:off x="6083835" y="1347709"/>
              <a:ext cx="1619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4!? I can do it in 2!</a:t>
              </a:r>
              <a:endParaRPr lang="en-US" sz="2400" dirty="0"/>
            </a:p>
          </p:txBody>
        </p:sp>
        <p:pic>
          <p:nvPicPr>
            <p:cNvPr id="26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83609" y="1002358"/>
              <a:ext cx="2229252" cy="1633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5171200" y="4537667"/>
            <a:ext cx="1481967" cy="1116415"/>
            <a:chOff x="6519033" y="4657725"/>
            <a:chExt cx="1481967" cy="1116415"/>
          </a:xfrm>
        </p:grpSpPr>
        <p:sp>
          <p:nvSpPr>
            <p:cNvPr id="28" name="TextBox 27"/>
            <p:cNvSpPr txBox="1"/>
            <p:nvPr/>
          </p:nvSpPr>
          <p:spPr>
            <a:xfrm>
              <a:off x="6858000" y="4876800"/>
              <a:ext cx="1030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Uhh</a:t>
              </a:r>
              <a:r>
                <a:rPr lang="en-US" sz="2400" dirty="0" smtClean="0"/>
                <a:t>..</a:t>
              </a:r>
              <a:endParaRPr lang="en-US" sz="2400" dirty="0"/>
            </a:p>
          </p:txBody>
        </p:sp>
        <p:pic>
          <p:nvPicPr>
            <p:cNvPr id="29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033" y="4657725"/>
              <a:ext cx="1481967" cy="111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83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6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3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52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45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245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45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0" presetID="2" presetClass="entr" presetSubtype="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45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1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52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31" y="405044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93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0" y="464820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44325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Ondrej\SkyDrive\Talks\Confessions of a Successful Project\Slides\Images\CoaSP\notecards.png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130429"/>
            <a:ext cx="2712720" cy="23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573763" y="1314889"/>
            <a:ext cx="1966970" cy="1162624"/>
            <a:chOff x="3573763" y="1314889"/>
            <a:chExt cx="1966970" cy="1162624"/>
          </a:xfrm>
        </p:grpSpPr>
        <p:pic>
          <p:nvPicPr>
            <p:cNvPr id="24582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763" y="1314889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824367" y="1468444"/>
              <a:ext cx="685800" cy="875426"/>
              <a:chOff x="809625" y="4983692"/>
              <a:chExt cx="685800" cy="875426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09625" y="4983692"/>
                <a:ext cx="685800" cy="847726"/>
              </a:xfrm>
              <a:prstGeom prst="ellipse">
                <a:avLst/>
              </a:prstGeom>
              <a:noFill/>
              <a:ln w="571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14400" y="5028121"/>
                <a:ext cx="38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0000FF"/>
                    </a:solidFill>
                    <a:latin typeface="Andy" pitchFamily="66" charset="0"/>
                  </a:rPr>
                  <a:t>3</a:t>
                </a:r>
                <a:endParaRPr lang="en-US" sz="3600" dirty="0">
                  <a:solidFill>
                    <a:srgbClr val="0000FF"/>
                  </a:solidFill>
                  <a:latin typeface="Andy" pitchFamily="66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3595537" y="1314892"/>
            <a:ext cx="1966970" cy="1162624"/>
            <a:chOff x="3573763" y="1314889"/>
            <a:chExt cx="1966970" cy="1162624"/>
          </a:xfrm>
        </p:grpSpPr>
        <p:pic>
          <p:nvPicPr>
            <p:cNvPr id="24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763" y="1314889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/>
            <p:cNvGrpSpPr/>
            <p:nvPr/>
          </p:nvGrpSpPr>
          <p:grpSpPr>
            <a:xfrm>
              <a:off x="4824367" y="1485377"/>
              <a:ext cx="685800" cy="858493"/>
              <a:chOff x="809625" y="5000625"/>
              <a:chExt cx="685800" cy="85849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809625" y="5000625"/>
                <a:ext cx="685800" cy="847726"/>
              </a:xfrm>
              <a:prstGeom prst="ellipse">
                <a:avLst/>
              </a:prstGeom>
              <a:noFill/>
              <a:ln w="571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14400" y="5028121"/>
                <a:ext cx="38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smtClean="0">
                    <a:solidFill>
                      <a:srgbClr val="0000FF"/>
                    </a:solidFill>
                    <a:latin typeface="Andy" pitchFamily="66" charset="0"/>
                  </a:rPr>
                  <a:t>7</a:t>
                </a:r>
                <a:endParaRPr lang="en-US" sz="3600" dirty="0">
                  <a:solidFill>
                    <a:srgbClr val="0000FF"/>
                  </a:solidFill>
                  <a:latin typeface="Andy" pitchFamily="66" charset="0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95540" y="1314895"/>
            <a:ext cx="1966970" cy="1162624"/>
            <a:chOff x="3573763" y="1314889"/>
            <a:chExt cx="1966970" cy="1162624"/>
          </a:xfrm>
        </p:grpSpPr>
        <p:pic>
          <p:nvPicPr>
            <p:cNvPr id="29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763" y="1314889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/>
            <p:cNvGrpSpPr/>
            <p:nvPr/>
          </p:nvGrpSpPr>
          <p:grpSpPr>
            <a:xfrm>
              <a:off x="4824367" y="1485377"/>
              <a:ext cx="685800" cy="858493"/>
              <a:chOff x="809625" y="5000625"/>
              <a:chExt cx="685800" cy="85849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09625" y="5000625"/>
                <a:ext cx="685800" cy="847726"/>
              </a:xfrm>
              <a:prstGeom prst="ellipse">
                <a:avLst/>
              </a:prstGeom>
              <a:noFill/>
              <a:ln w="571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14400" y="5028121"/>
                <a:ext cx="38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smtClean="0">
                    <a:solidFill>
                      <a:srgbClr val="0000FF"/>
                    </a:solidFill>
                    <a:latin typeface="Andy" pitchFamily="66" charset="0"/>
                  </a:rPr>
                  <a:t>9</a:t>
                </a:r>
                <a:endParaRPr lang="en-US" sz="3600" dirty="0">
                  <a:solidFill>
                    <a:srgbClr val="0000FF"/>
                  </a:solidFill>
                  <a:latin typeface="Andy" pitchFamily="66" charset="0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1925884" y="883070"/>
            <a:ext cx="1481967" cy="1116415"/>
            <a:chOff x="2078416" y="726766"/>
            <a:chExt cx="1481967" cy="1116415"/>
          </a:xfrm>
        </p:grpSpPr>
        <p:sp>
          <p:nvSpPr>
            <p:cNvPr id="34" name="TextBox 33"/>
            <p:cNvSpPr txBox="1"/>
            <p:nvPr/>
          </p:nvSpPr>
          <p:spPr>
            <a:xfrm>
              <a:off x="2286000" y="990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 Hours</a:t>
              </a:r>
              <a:endParaRPr lang="en-US" sz="2400" dirty="0"/>
            </a:p>
          </p:txBody>
        </p:sp>
        <p:pic>
          <p:nvPicPr>
            <p:cNvPr id="35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416" y="726766"/>
              <a:ext cx="1481967" cy="111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5883609" y="1002358"/>
            <a:ext cx="2229252" cy="1633051"/>
            <a:chOff x="5883609" y="1002358"/>
            <a:chExt cx="2229252" cy="1633051"/>
          </a:xfrm>
        </p:grpSpPr>
        <p:sp>
          <p:nvSpPr>
            <p:cNvPr id="37" name="TextBox 36"/>
            <p:cNvSpPr txBox="1"/>
            <p:nvPr/>
          </p:nvSpPr>
          <p:spPr>
            <a:xfrm flipH="1">
              <a:off x="6083835" y="1347709"/>
              <a:ext cx="1619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4!? I can do it in 2!</a:t>
              </a:r>
              <a:endParaRPr lang="en-US" sz="2400" dirty="0"/>
            </a:p>
          </p:txBody>
        </p:sp>
        <p:pic>
          <p:nvPicPr>
            <p:cNvPr id="38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83609" y="1002358"/>
              <a:ext cx="2229252" cy="1633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171200" y="4537667"/>
            <a:ext cx="1481967" cy="1116415"/>
            <a:chOff x="6519033" y="4657725"/>
            <a:chExt cx="1481967" cy="1116415"/>
          </a:xfrm>
        </p:grpSpPr>
        <p:sp>
          <p:nvSpPr>
            <p:cNvPr id="40" name="TextBox 39"/>
            <p:cNvSpPr txBox="1"/>
            <p:nvPr/>
          </p:nvSpPr>
          <p:spPr>
            <a:xfrm>
              <a:off x="6858000" y="4876800"/>
              <a:ext cx="1030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Uhh</a:t>
              </a:r>
              <a:r>
                <a:rPr lang="en-US" sz="2400" dirty="0" smtClean="0"/>
                <a:t>..</a:t>
              </a:r>
              <a:endParaRPr lang="en-US" sz="2400" dirty="0"/>
            </a:p>
          </p:txBody>
        </p:sp>
        <p:pic>
          <p:nvPicPr>
            <p:cNvPr id="41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033" y="4657725"/>
              <a:ext cx="1481967" cy="111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3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1.11111E-6 L -0.34809 0.54815 " pathEditMode="relative" rAng="0" ptsTypes="AA" p14:bounceEnd="60000">
                                          <p:cBhvr>
                                            <p:cTn id="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13" y="2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3" presetClass="entr" presetSubtype="52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path" presetSubtype="0" accel="50000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1.11111E-6 L -0.34809 0.54815 " pathEditMode="relative" rAng="0" ptsTypes="AA" p14:bounceEnd="60000">
                                          <p:cBhvr>
                                            <p:cTn id="2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13" y="2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nodeType="withEffect" p14:presetBounceEnd="89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 p14:bounceEnd="89000">
                                          <p:cBhvr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52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path" presetSubtype="0" accel="50000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1.11111E-6 L -0.34809 0.54815 " pathEditMode="relative" rAng="0" ptsTypes="AA" p14:bounceEnd="60000">
                                          <p:cBhvr>
                                            <p:cTn id="4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13" y="2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accel="60000" fill="hold" nodeType="withEffect" p14:presetBounceEnd="89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0" p14:bounceEnd="89000">
                                          <p:cBhvr>
                                            <p:cTn id="4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88889E-6 1.11111E-6 L -0.34809 0.54815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13" y="2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2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8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0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53" presetClass="entr" presetSubtype="52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1.11111E-6 L -0.34809 0.54815 " pathEditMode="relative" rAng="0" ptsTypes="AA">
                                          <p:cBhvr>
                                            <p:cTn id="2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13" y="2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700000">
                                          <p:cBhvr>
                                            <p:cTn id="27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52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1.11111E-6 L -0.34809 0.54815 " pathEditMode="relative" rAng="0" ptsTypes="AA">
                                          <p:cBhvr>
                                            <p:cTn id="40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413" y="2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8" presetClass="emph" presetSubtype="0" accel="6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3600000">
                                          <p:cBhvr>
                                            <p:cTn id="42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Ondrej\SkyDrive\Talks\Confessions of a Successful Project\Slides\Images\CoaSP\stick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06" y="3136899"/>
            <a:ext cx="1984694" cy="31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Ondrej\SkyDrive\Talks\Confessions of a Successful Project\Slides\Images\CoaSP\stick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246" y="3307933"/>
            <a:ext cx="1984694" cy="294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Ondrej\SkyDrive\Talks\Confessions of a Successful Project\Slides\Images\CoaSP\stick-1-ha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5" y="209552"/>
            <a:ext cx="3018490" cy="613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Ondrej\SkyDrive\Talks\Confessions of a Successful Project\Slides\Images\CoaSP\stick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310" y="3193907"/>
            <a:ext cx="3018490" cy="31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7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7.40741E-7 L -0.23056 0.00046 " pathEditMode="relative" rAng="0" ptsTypes="AA" p14:bounceEnd="40000">
                                          <p:cBhvr>
                                            <p:cTn id="10" dur="10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528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4.81481E-6 L 0.23489 0.00255 " pathEditMode="relative" rAng="0" ptsTypes="AA" p14:bounceEnd="40000">
                                          <p:cBhvr>
                                            <p:cTn id="12" dur="10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36" y="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44444E-6 7.40741E-7 L -0.23056 0.0004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4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528" y="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4.81481E-6 L 0.23489 0.00255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84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36" y="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31" y="405044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93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0" y="464820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44325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925884" y="883070"/>
            <a:ext cx="1481967" cy="1116415"/>
            <a:chOff x="2078416" y="726766"/>
            <a:chExt cx="1481967" cy="1116415"/>
          </a:xfrm>
        </p:grpSpPr>
        <p:sp>
          <p:nvSpPr>
            <p:cNvPr id="2" name="TextBox 1"/>
            <p:cNvSpPr txBox="1"/>
            <p:nvPr/>
          </p:nvSpPr>
          <p:spPr>
            <a:xfrm>
              <a:off x="2286000" y="990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 Hours</a:t>
              </a:r>
              <a:endParaRPr lang="en-US" sz="2400" dirty="0"/>
            </a:p>
          </p:txBody>
        </p:sp>
        <p:pic>
          <p:nvPicPr>
            <p:cNvPr id="25602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416" y="726766"/>
              <a:ext cx="1481967" cy="111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883609" y="1002358"/>
            <a:ext cx="2229252" cy="1633051"/>
            <a:chOff x="5883609" y="1002358"/>
            <a:chExt cx="2229252" cy="1633051"/>
          </a:xfrm>
        </p:grpSpPr>
        <p:sp>
          <p:nvSpPr>
            <p:cNvPr id="12" name="TextBox 11"/>
            <p:cNvSpPr txBox="1"/>
            <p:nvPr/>
          </p:nvSpPr>
          <p:spPr>
            <a:xfrm flipH="1">
              <a:off x="6083835" y="1347709"/>
              <a:ext cx="16196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4!? I can do it in 2!</a:t>
              </a:r>
              <a:endParaRPr lang="en-US" sz="2400" dirty="0"/>
            </a:p>
          </p:txBody>
        </p:sp>
        <p:pic>
          <p:nvPicPr>
            <p:cNvPr id="13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83609" y="1002358"/>
              <a:ext cx="2229252" cy="1633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171200" y="4537667"/>
            <a:ext cx="1481967" cy="1116415"/>
            <a:chOff x="6519033" y="4657725"/>
            <a:chExt cx="1481967" cy="1116415"/>
          </a:xfrm>
        </p:grpSpPr>
        <p:sp>
          <p:nvSpPr>
            <p:cNvPr id="15" name="TextBox 14"/>
            <p:cNvSpPr txBox="1"/>
            <p:nvPr/>
          </p:nvSpPr>
          <p:spPr>
            <a:xfrm>
              <a:off x="6858000" y="4876800"/>
              <a:ext cx="1030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Uhh</a:t>
              </a:r>
              <a:r>
                <a:rPr lang="en-US" sz="2400" dirty="0" smtClean="0"/>
                <a:t>..</a:t>
              </a:r>
              <a:endParaRPr lang="en-US" sz="2400" dirty="0"/>
            </a:p>
          </p:txBody>
        </p:sp>
        <p:pic>
          <p:nvPicPr>
            <p:cNvPr id="16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033" y="4657725"/>
              <a:ext cx="1481967" cy="1116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Picture 2" descr="C:\Users\Ondrej\SkyDrive\Talks\Confessions of a Successful Project\Slides\Images\CoaSP\notecards.png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0" y="2130429"/>
            <a:ext cx="2712720" cy="235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431424" y="4441166"/>
            <a:ext cx="2268194" cy="1966970"/>
            <a:chOff x="431424" y="4441166"/>
            <a:chExt cx="2268194" cy="1966970"/>
          </a:xfrm>
        </p:grpSpPr>
        <p:grpSp>
          <p:nvGrpSpPr>
            <p:cNvPr id="66" name="Group 65"/>
            <p:cNvGrpSpPr/>
            <p:nvPr/>
          </p:nvGrpSpPr>
          <p:grpSpPr>
            <a:xfrm>
              <a:off x="431424" y="4441166"/>
              <a:ext cx="1966972" cy="1966970"/>
              <a:chOff x="6473763" y="4381416"/>
              <a:chExt cx="1966972" cy="196697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6473763" y="4761812"/>
                <a:ext cx="1966970" cy="1162624"/>
                <a:chOff x="304800" y="5381047"/>
                <a:chExt cx="1966970" cy="1162624"/>
              </a:xfrm>
            </p:grpSpPr>
            <p:pic>
              <p:nvPicPr>
                <p:cNvPr id="80" name="Picture 6" descr="C:\Users\Ondrej\SkyDrive\Talks\Confessions of a Successful Project\Slides\Images\CoaSP\notecard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5381047"/>
                  <a:ext cx="1966970" cy="1162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Oval 80"/>
                <p:cNvSpPr/>
                <p:nvPr/>
              </p:nvSpPr>
              <p:spPr>
                <a:xfrm>
                  <a:off x="1555404" y="5551535"/>
                  <a:ext cx="685800" cy="847726"/>
                </a:xfrm>
                <a:prstGeom prst="ellipse">
                  <a:avLst/>
                </a:prstGeom>
                <a:noFill/>
                <a:ln w="5715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660179" y="5579031"/>
                  <a:ext cx="381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solidFill>
                        <a:srgbClr val="0000FF"/>
                      </a:solidFill>
                      <a:latin typeface="Andy" pitchFamily="66" charset="0"/>
                    </a:rPr>
                    <a:t>3</a:t>
                  </a:r>
                  <a:endParaRPr lang="en-US" sz="3600" dirty="0">
                    <a:solidFill>
                      <a:srgbClr val="0000FF"/>
                    </a:solidFill>
                    <a:latin typeface="Andy" pitchFamily="66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 rot="19664162">
                <a:off x="6473765" y="4783586"/>
                <a:ext cx="1966970" cy="1162624"/>
                <a:chOff x="304800" y="5381047"/>
                <a:chExt cx="1966970" cy="1162624"/>
              </a:xfrm>
            </p:grpSpPr>
            <p:pic>
              <p:nvPicPr>
                <p:cNvPr id="77" name="Picture 6" descr="C:\Users\Ondrej\SkyDrive\Talks\Confessions of a Successful Project\Slides\Images\CoaSP\notecard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5381047"/>
                  <a:ext cx="1966970" cy="1162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Oval 77"/>
                <p:cNvSpPr/>
                <p:nvPr/>
              </p:nvSpPr>
              <p:spPr>
                <a:xfrm>
                  <a:off x="1555404" y="5551535"/>
                  <a:ext cx="685800" cy="847726"/>
                </a:xfrm>
                <a:prstGeom prst="ellipse">
                  <a:avLst/>
                </a:prstGeom>
                <a:noFill/>
                <a:ln w="5715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660179" y="5579031"/>
                  <a:ext cx="381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solidFill>
                        <a:srgbClr val="0000FF"/>
                      </a:solidFill>
                      <a:latin typeface="Andy" pitchFamily="66" charset="0"/>
                    </a:rPr>
                    <a:t>3</a:t>
                  </a:r>
                  <a:endParaRPr lang="en-US" sz="3600" dirty="0">
                    <a:solidFill>
                      <a:srgbClr val="0000FF"/>
                    </a:solidFill>
                    <a:latin typeface="Andy" pitchFamily="66" charset="0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17943100">
                <a:off x="6473767" y="4783589"/>
                <a:ext cx="1966970" cy="1162624"/>
                <a:chOff x="304800" y="5381047"/>
                <a:chExt cx="1966970" cy="1162624"/>
              </a:xfrm>
            </p:grpSpPr>
            <p:pic>
              <p:nvPicPr>
                <p:cNvPr id="74" name="Picture 6" descr="C:\Users\Ondrej\SkyDrive\Talks\Confessions of a Successful Project\Slides\Images\CoaSP\notecard.png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5381047"/>
                  <a:ext cx="1966970" cy="116262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Oval 74"/>
                <p:cNvSpPr/>
                <p:nvPr/>
              </p:nvSpPr>
              <p:spPr>
                <a:xfrm>
                  <a:off x="1555404" y="5551535"/>
                  <a:ext cx="685800" cy="847726"/>
                </a:xfrm>
                <a:prstGeom prst="ellipse">
                  <a:avLst/>
                </a:prstGeom>
                <a:noFill/>
                <a:ln w="5715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1660179" y="5579031"/>
                  <a:ext cx="38100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solidFill>
                        <a:srgbClr val="0000FF"/>
                      </a:solidFill>
                      <a:latin typeface="Andy" pitchFamily="66" charset="0"/>
                    </a:rPr>
                    <a:t>3</a:t>
                  </a:r>
                  <a:endParaRPr lang="en-US" sz="3600" dirty="0">
                    <a:solidFill>
                      <a:srgbClr val="0000FF"/>
                    </a:solidFill>
                    <a:latin typeface="Andy" pitchFamily="66" charset="0"/>
                  </a:endParaRPr>
                </a:p>
              </p:txBody>
            </p:sp>
          </p:grpSp>
        </p:grpSp>
        <p:grpSp>
          <p:nvGrpSpPr>
            <p:cNvPr id="67" name="Group 66"/>
            <p:cNvGrpSpPr/>
            <p:nvPr/>
          </p:nvGrpSpPr>
          <p:grpSpPr>
            <a:xfrm rot="1476096">
              <a:off x="732648" y="4861170"/>
              <a:ext cx="1966970" cy="1162624"/>
              <a:chOff x="304800" y="5381047"/>
              <a:chExt cx="1966970" cy="1162624"/>
            </a:xfrm>
          </p:grpSpPr>
          <p:pic>
            <p:nvPicPr>
              <p:cNvPr id="68" name="Picture 6" descr="C:\Users\Ondrej\SkyDrive\Talks\Confessions of a Successful Project\Slides\Images\CoaSP\notecard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" y="5381047"/>
                <a:ext cx="1966970" cy="1162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Oval 68"/>
              <p:cNvSpPr/>
              <p:nvPr/>
            </p:nvSpPr>
            <p:spPr>
              <a:xfrm>
                <a:off x="1555404" y="5551535"/>
                <a:ext cx="685800" cy="847726"/>
              </a:xfrm>
              <a:prstGeom prst="ellipse">
                <a:avLst/>
              </a:prstGeom>
              <a:noFill/>
              <a:ln w="571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660179" y="5579031"/>
                <a:ext cx="38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>
                    <a:solidFill>
                      <a:srgbClr val="0000FF"/>
                    </a:solidFill>
                    <a:latin typeface="Andy" pitchFamily="66" charset="0"/>
                  </a:rPr>
                  <a:t>6</a:t>
                </a:r>
                <a:endParaRPr lang="en-US" sz="3600" dirty="0">
                  <a:solidFill>
                    <a:srgbClr val="0000FF"/>
                  </a:solidFill>
                  <a:latin typeface="Andy" pitchFamily="66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 rot="1432980">
            <a:off x="914818" y="4881411"/>
            <a:ext cx="1966970" cy="1162624"/>
            <a:chOff x="304800" y="5381047"/>
            <a:chExt cx="1966970" cy="1162624"/>
          </a:xfrm>
        </p:grpSpPr>
        <p:pic>
          <p:nvPicPr>
            <p:cNvPr id="96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381047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Oval 96"/>
            <p:cNvSpPr/>
            <p:nvPr/>
          </p:nvSpPr>
          <p:spPr>
            <a:xfrm>
              <a:off x="1555404" y="5551535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60179" y="5579031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Andy" pitchFamily="66" charset="0"/>
                </a:rPr>
                <a:t>2</a:t>
              </a:r>
              <a:endParaRPr lang="en-US" sz="3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 rot="724057">
            <a:off x="573684" y="4727380"/>
            <a:ext cx="2069579" cy="1162624"/>
            <a:chOff x="304800" y="5381047"/>
            <a:chExt cx="2069579" cy="1162624"/>
          </a:xfrm>
        </p:grpSpPr>
        <p:pic>
          <p:nvPicPr>
            <p:cNvPr id="100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381047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Oval 100"/>
            <p:cNvSpPr/>
            <p:nvPr/>
          </p:nvSpPr>
          <p:spPr>
            <a:xfrm>
              <a:off x="1555404" y="5551535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69637" y="5699136"/>
              <a:ext cx="804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  <a:latin typeface="Andy" pitchFamily="66" charset="0"/>
                </a:rPr>
                <a:t>20</a:t>
              </a:r>
              <a:endParaRPr lang="en-US" sz="6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 rot="20714965">
            <a:off x="373310" y="5086884"/>
            <a:ext cx="1966970" cy="1162624"/>
            <a:chOff x="304800" y="5381047"/>
            <a:chExt cx="1966970" cy="1162624"/>
          </a:xfrm>
        </p:grpSpPr>
        <p:pic>
          <p:nvPicPr>
            <p:cNvPr id="104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381047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" name="Oval 104"/>
            <p:cNvSpPr/>
            <p:nvPr/>
          </p:nvSpPr>
          <p:spPr>
            <a:xfrm>
              <a:off x="1555404" y="5551535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60179" y="5579031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0000FF"/>
                  </a:solidFill>
                  <a:latin typeface="Andy" pitchFamily="66" charset="0"/>
                </a:rPr>
                <a:t>9</a:t>
              </a:r>
              <a:endParaRPr lang="en-US" sz="3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rot="586160">
            <a:off x="664592" y="5343125"/>
            <a:ext cx="1966970" cy="1162624"/>
            <a:chOff x="304800" y="5381047"/>
            <a:chExt cx="1966970" cy="1162624"/>
          </a:xfrm>
        </p:grpSpPr>
        <p:pic>
          <p:nvPicPr>
            <p:cNvPr id="108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381047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Oval 108"/>
            <p:cNvSpPr/>
            <p:nvPr/>
          </p:nvSpPr>
          <p:spPr>
            <a:xfrm>
              <a:off x="1555404" y="5551535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60179" y="5579031"/>
              <a:ext cx="381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rgbClr val="0000FF"/>
                  </a:solidFill>
                  <a:latin typeface="Andy" pitchFamily="66" charset="0"/>
                </a:rPr>
                <a:t>3</a:t>
              </a:r>
              <a:endParaRPr lang="en-US" sz="3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52193" y="4997719"/>
            <a:ext cx="2069579" cy="1162624"/>
            <a:chOff x="304800" y="5381047"/>
            <a:chExt cx="2069579" cy="1162624"/>
          </a:xfrm>
        </p:grpSpPr>
        <p:pic>
          <p:nvPicPr>
            <p:cNvPr id="112" name="Picture 6" descr="C:\Users\Ondrej\SkyDrive\Talks\Confessions of a Successful Project\Slides\Images\CoaSP\notecard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5381047"/>
              <a:ext cx="1966970" cy="11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Oval 112"/>
            <p:cNvSpPr/>
            <p:nvPr/>
          </p:nvSpPr>
          <p:spPr>
            <a:xfrm>
              <a:off x="1555404" y="5551535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69637" y="5699136"/>
              <a:ext cx="804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  <a:latin typeface="Andy" pitchFamily="66" charset="0"/>
                </a:rPr>
                <a:t>14</a:t>
              </a:r>
              <a:endParaRPr lang="en-US" sz="6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1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There is a better way!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95350" y="3886200"/>
            <a:ext cx="7467600" cy="1752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Actually, I’ll show you two…</a:t>
            </a:r>
            <a:endParaRPr lang="en-US" sz="4800" b="1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73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31" y="405044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Planning Poker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31" y="22098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93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0" y="464820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44325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8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31" y="405044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31" y="22098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93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0" y="464820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44325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429705" y="3653971"/>
            <a:ext cx="2209800" cy="994229"/>
            <a:chOff x="1524000" y="3581400"/>
            <a:chExt cx="6005204" cy="2289629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778251" y="3278170"/>
            <a:ext cx="2209800" cy="994229"/>
            <a:chOff x="1524000" y="3581400"/>
            <a:chExt cx="6005204" cy="2289629"/>
          </a:xfrm>
        </p:grpSpPr>
        <p:grpSp>
          <p:nvGrpSpPr>
            <p:cNvPr id="48" name="Group 47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3513407" y="5579506"/>
            <a:ext cx="2209800" cy="994229"/>
            <a:chOff x="1524000" y="3581400"/>
            <a:chExt cx="6005204" cy="2289629"/>
          </a:xfrm>
        </p:grpSpPr>
        <p:grpSp>
          <p:nvGrpSpPr>
            <p:cNvPr id="85" name="Group 84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5225431" y="281887"/>
            <a:ext cx="2209800" cy="994229"/>
            <a:chOff x="1524000" y="3581400"/>
            <a:chExt cx="6005204" cy="2289629"/>
          </a:xfrm>
        </p:grpSpPr>
        <p:grpSp>
          <p:nvGrpSpPr>
            <p:cNvPr id="122" name="Group 121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54" name="Rounded Rectangle 15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ounded Rectangle 15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50" name="Rounded Rectangle 14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48" name="Rounded Rectangle 14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ed Rectangle 14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44" name="Rounded Rectangle 14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ounded Rectangle 14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40" name="Rounded Rectangle 13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ounded Rectangle 13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34" name="Rounded Rectangle 13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ounded Rectangle 13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0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560450" y="4118429"/>
            <a:ext cx="6005204" cy="2289629"/>
            <a:chOff x="1524000" y="3581400"/>
            <a:chExt cx="6005204" cy="2289629"/>
          </a:xfrm>
        </p:grpSpPr>
        <p:grpSp>
          <p:nvGrpSpPr>
            <p:cNvPr id="13" name="Group 12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ounded Rectangle 9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pic>
        <p:nvPicPr>
          <p:cNvPr id="2050" name="Picture 2" descr="D:\SkyDrive\Talks\Confessions of a Successful Project\Slides\Images\CoaSP\poker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37" y="0"/>
            <a:ext cx="2048087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kyDrive\Talks\Confessions of a Successful Project\Slides\Images\CoaSP\pok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9" y="0"/>
            <a:ext cx="2048087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SkyDrive\Talks\Confessions of a Successful Project\Slides\Images\CoaSP\pok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05" y="0"/>
            <a:ext cx="2048087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SkyDrive\Talks\Confessions of a Successful Project\Slides\Images\CoaSP\pok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567" y="0"/>
            <a:ext cx="2048087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SkyDrive\Talks\Confessions of a Successful Project\Slides\Images\CoaSP\poker-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0"/>
            <a:ext cx="2048087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SkyDrive\Talks\Confessions of a Successful Project\Slides\Images\CoaSP\poker-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752577"/>
            <a:ext cx="2048087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SkyDrive\Talks\Confessions of a Successful Project\Slides\Images\CoaSP\poker-1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73" y="1769698"/>
            <a:ext cx="2508907" cy="26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SkyDrive\Talks\Confessions of a Successful Project\Slides\Images\CoaSP\poker-2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381" y="1764030"/>
            <a:ext cx="2516221" cy="26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:\SkyDrive\Talks\Confessions of a Successful Project\Slides\Images\CoaSP\poker-40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09" y="1763090"/>
            <a:ext cx="2519878" cy="266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D:\SkyDrive\Talks\Confessions of a Successful Project\Slides\Images\CoaSP\poker-100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84" y="1881670"/>
            <a:ext cx="2556451" cy="2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:\SkyDrive\Talks\Confessions of a Successful Project\Slides\Images\CoaSP\poker-half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57" y="0"/>
            <a:ext cx="2362615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D:\SkyDrive\Talks\Confessions of a Successful Project\Slides\Images\CoaSP\poker-questio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55" y="1755752"/>
            <a:ext cx="2117575" cy="265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31" y="405044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431" y="22098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2493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90" y="464820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44325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429705" y="3653971"/>
            <a:ext cx="2209800" cy="994229"/>
            <a:chOff x="1524000" y="3581400"/>
            <a:chExt cx="6005204" cy="2289629"/>
          </a:xfrm>
        </p:grpSpPr>
        <p:grpSp>
          <p:nvGrpSpPr>
            <p:cNvPr id="11" name="Group 10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778251" y="3278170"/>
            <a:ext cx="2209800" cy="994229"/>
            <a:chOff x="1524000" y="3581400"/>
            <a:chExt cx="6005204" cy="2289629"/>
          </a:xfrm>
        </p:grpSpPr>
        <p:grpSp>
          <p:nvGrpSpPr>
            <p:cNvPr id="48" name="Group 47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4" name="Rounded Rectangle 7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2" name="Rounded Rectangle 7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7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513407" y="5579506"/>
            <a:ext cx="2209800" cy="994229"/>
            <a:chOff x="3513407" y="5579506"/>
            <a:chExt cx="2209800" cy="994229"/>
          </a:xfrm>
        </p:grpSpPr>
        <p:grpSp>
          <p:nvGrpSpPr>
            <p:cNvPr id="85" name="Group 84"/>
            <p:cNvGrpSpPr/>
            <p:nvPr/>
          </p:nvGrpSpPr>
          <p:grpSpPr>
            <a:xfrm>
              <a:off x="3513407" y="5579506"/>
              <a:ext cx="672963" cy="992653"/>
              <a:chOff x="4648200" y="1474177"/>
              <a:chExt cx="1828800" cy="2286000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3653608" y="5579506"/>
              <a:ext cx="672963" cy="992653"/>
              <a:chOff x="4648200" y="1474177"/>
              <a:chExt cx="1828800" cy="2286000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793808" y="5579506"/>
              <a:ext cx="672963" cy="992653"/>
              <a:chOff x="4648200" y="1474177"/>
              <a:chExt cx="1828800" cy="2286000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3934009" y="5579506"/>
              <a:ext cx="672963" cy="992653"/>
              <a:chOff x="4648200" y="1474177"/>
              <a:chExt cx="1828800" cy="2286000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4074210" y="5579506"/>
              <a:ext cx="672963" cy="992653"/>
              <a:chOff x="4648200" y="1474177"/>
              <a:chExt cx="1828800" cy="2286000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4214410" y="5579506"/>
              <a:ext cx="672963" cy="992653"/>
              <a:chOff x="4648200" y="1474177"/>
              <a:chExt cx="1828800" cy="2286000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354611" y="5579506"/>
              <a:ext cx="672963" cy="992653"/>
              <a:chOff x="4648200" y="1474177"/>
              <a:chExt cx="1828800" cy="2286000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94812" y="5579506"/>
              <a:ext cx="672963" cy="992653"/>
              <a:chOff x="4648200" y="1474177"/>
              <a:chExt cx="1828800" cy="22860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4629642" y="5581082"/>
              <a:ext cx="672963" cy="992653"/>
              <a:chOff x="4648200" y="1474177"/>
              <a:chExt cx="1828800" cy="2286000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4769842" y="5581082"/>
              <a:ext cx="672963" cy="992653"/>
              <a:chOff x="4648200" y="1474177"/>
              <a:chExt cx="1828800" cy="2286000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4910043" y="5581082"/>
              <a:ext cx="672963" cy="992653"/>
              <a:chOff x="4648200" y="1474177"/>
              <a:chExt cx="1828800" cy="22860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050244" y="5581082"/>
              <a:ext cx="672963" cy="992653"/>
              <a:chOff x="4648200" y="1474177"/>
              <a:chExt cx="1828800" cy="2286000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  <p:pic>
        <p:nvPicPr>
          <p:cNvPr id="121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63" y="1314889"/>
            <a:ext cx="1966970" cy="11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/>
          <p:cNvGrpSpPr/>
          <p:nvPr/>
        </p:nvGrpSpPr>
        <p:grpSpPr>
          <a:xfrm>
            <a:off x="5027574" y="4327642"/>
            <a:ext cx="672963" cy="992653"/>
            <a:chOff x="4648200" y="1474177"/>
            <a:chExt cx="1828800" cy="2286000"/>
          </a:xfrm>
        </p:grpSpPr>
        <p:sp>
          <p:nvSpPr>
            <p:cNvPr id="123" name="Rounded Rectangle 122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solidFill>
              <a:srgbClr val="C00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261046" y="3461872"/>
            <a:ext cx="672963" cy="992653"/>
            <a:chOff x="4648200" y="1474177"/>
            <a:chExt cx="1828800" cy="2286000"/>
          </a:xfrm>
        </p:grpSpPr>
        <p:sp>
          <p:nvSpPr>
            <p:cNvPr id="126" name="Rounded Rectangle 125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solidFill>
              <a:srgbClr val="C00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15484" y="2984919"/>
            <a:ext cx="672963" cy="992653"/>
            <a:chOff x="4648200" y="1474177"/>
            <a:chExt cx="1828800" cy="2286000"/>
          </a:xfrm>
        </p:grpSpPr>
        <p:sp>
          <p:nvSpPr>
            <p:cNvPr id="129" name="Rounded Rectangle 128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solidFill>
              <a:srgbClr val="C00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142254" y="2144666"/>
            <a:ext cx="672963" cy="992653"/>
            <a:chOff x="4648200" y="1474177"/>
            <a:chExt cx="1828800" cy="2286000"/>
          </a:xfrm>
        </p:grpSpPr>
        <p:sp>
          <p:nvSpPr>
            <p:cNvPr id="132" name="Rounded Rectangle 131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4648200" y="1474177"/>
              <a:ext cx="1828800" cy="2286000"/>
            </a:xfrm>
            <a:prstGeom prst="roundRect">
              <a:avLst/>
            </a:prstGeom>
            <a:solidFill>
              <a:srgbClr val="C00000">
                <a:alpha val="5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</a:t>
              </a:r>
              <a:endParaRPr lang="en-US" dirty="0"/>
            </a:p>
          </p:txBody>
        </p:sp>
      </p:grpSp>
      <p:pic>
        <p:nvPicPr>
          <p:cNvPr id="134" name="Picture 5" descr="D:\SkyDrive\Talks\Confessions of a Successful Project\Slides\Images\CoaSP\poker-3.png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39" y="3939148"/>
            <a:ext cx="1297122" cy="19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6" descr="D:\SkyDrive\Talks\Confessions of a Successful Project\Slides\Images\CoaSP\poker-5.png"/>
          <p:cNvPicPr>
            <a:picLocks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99" y="1754506"/>
            <a:ext cx="1297122" cy="194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9" descr="D:\SkyDrive\Talks\Confessions of a Successful Project\Slides\Images\CoaSP\poker-20.png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59" y="3081319"/>
            <a:ext cx="1593607" cy="19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D:\SkyDrive\Talks\Confessions of a Successful Project\Slides\Images\CoaSP\poker-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86" y="2590800"/>
            <a:ext cx="1281564" cy="194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841455" y="1517478"/>
            <a:ext cx="818975" cy="847726"/>
            <a:chOff x="1824288" y="4897868"/>
            <a:chExt cx="818975" cy="847726"/>
          </a:xfrm>
        </p:grpSpPr>
        <p:sp>
          <p:nvSpPr>
            <p:cNvPr id="140" name="Oval 139"/>
            <p:cNvSpPr/>
            <p:nvPr/>
          </p:nvSpPr>
          <p:spPr>
            <a:xfrm>
              <a:off x="1824288" y="4897868"/>
              <a:ext cx="685800" cy="847726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38521" y="5045469"/>
              <a:ext cx="804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0000FF"/>
                  </a:solidFill>
                  <a:latin typeface="Andy" pitchFamily="66" charset="0"/>
                </a:rPr>
                <a:t>20</a:t>
              </a:r>
              <a:endParaRPr lang="en-US" sz="6600" dirty="0">
                <a:solidFill>
                  <a:srgbClr val="0000FF"/>
                </a:solidFill>
                <a:latin typeface="Andy" pitchFamily="66" charset="0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225431" y="281887"/>
            <a:ext cx="2209800" cy="994229"/>
            <a:chOff x="1524000" y="3581400"/>
            <a:chExt cx="6005204" cy="2289629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24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80" name="Rounded Rectangle 17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ounded Rectangle 18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1905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78" name="Rounded Rectangle 17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ounded Rectangle 17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2286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76" name="Rounded Rectangle 17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ounded Rectangle 17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2667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74" name="Rounded Rectangle 17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3048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72" name="Rounded Rectangle 17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ounded Rectangle 17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3429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3810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68" name="Rounded Rectangle 16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ounded Rectangle 16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4191000" y="3581400"/>
              <a:ext cx="1828800" cy="2286000"/>
              <a:chOff x="4648200" y="1474177"/>
              <a:chExt cx="1828800" cy="2286000"/>
            </a:xfrm>
          </p:grpSpPr>
          <p:sp>
            <p:nvSpPr>
              <p:cNvPr id="166" name="Rounded Rectangle 165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ounded Rectangle 166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557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4938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62" name="Rounded Rectangle 161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5319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60" name="Rounded Rectangle 159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700404" y="3585029"/>
              <a:ext cx="1828800" cy="2286000"/>
              <a:chOff x="4648200" y="1474177"/>
              <a:chExt cx="1828800" cy="2286000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blipFill>
                <a:blip r:embed="rId8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4648200" y="1474177"/>
                <a:ext cx="1828800" cy="2286000"/>
              </a:xfrm>
              <a:prstGeom prst="roundRect">
                <a:avLst/>
              </a:prstGeom>
              <a:solidFill>
                <a:srgbClr val="C00000">
                  <a:alpha val="5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      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25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Another option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59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65" y="17526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2" y="697052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0668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32" y="127806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2480" y="51998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92" y="1056681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Another option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33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65" y="17526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2" y="697052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0668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32" y="127806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62480" y="51998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1680" y="51998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92" y="1056681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65" y="17526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2" y="697052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0668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32" y="127806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1646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1620" y="527562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6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completed</a:t>
            </a:r>
          </a:p>
          <a:p>
            <a:pPr lvl="1"/>
            <a:r>
              <a:rPr lang="en-US" dirty="0" smtClean="0"/>
              <a:t>On time</a:t>
            </a:r>
          </a:p>
          <a:p>
            <a:pPr lvl="1"/>
            <a:r>
              <a:rPr lang="en-US" dirty="0" smtClean="0"/>
              <a:t>Under budget</a:t>
            </a:r>
          </a:p>
          <a:p>
            <a:r>
              <a:rPr lang="en-US" dirty="0" smtClean="0"/>
              <a:t>Maintainable codebase</a:t>
            </a:r>
          </a:p>
          <a:p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Define Success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9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65" y="17526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2" y="697052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0668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32" y="127806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080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1646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1620" y="527562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15904" y="5018454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08413" y="502797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77504" y="5037504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182104" y="5057021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6704" y="5037504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817" y="5057021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565" y="1752600"/>
            <a:ext cx="2587753" cy="224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2" y="697052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0668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32" y="127806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5395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72080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31646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31620" y="527562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38305" y="527562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97871" y="527562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367" y="527609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362200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9016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000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57824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73115" y="4873317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34" y="4341605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742" y="4541917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33" y="461707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60" y="4924425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00700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62000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9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2" y="697052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10668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1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32" y="127806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75629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293" y="4724507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276" y="523781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26" y="5018454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21354" y="5237816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53406" y="5332025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72" y="5018454"/>
            <a:ext cx="1580216" cy="9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362200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69016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001000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57824" y="4191000"/>
            <a:ext cx="0" cy="2819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19300" y="3886200"/>
            <a:ext cx="713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Andy" pitchFamily="66" charset="0"/>
              </a:rPr>
              <a:t>2</a:t>
            </a:r>
            <a:endParaRPr lang="en-US" sz="3600" dirty="0">
              <a:solidFill>
                <a:srgbClr val="0000FF"/>
              </a:solidFill>
              <a:latin typeface="Andy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12332" y="3907572"/>
            <a:ext cx="713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Andy" pitchFamily="66" charset="0"/>
              </a:rPr>
              <a:t>5</a:t>
            </a:r>
            <a:endParaRPr lang="en-US" sz="3600" dirty="0">
              <a:solidFill>
                <a:srgbClr val="0000FF"/>
              </a:solidFill>
              <a:latin typeface="Andy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259327" y="5952478"/>
            <a:ext cx="713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Andy" pitchFamily="66" charset="0"/>
              </a:rPr>
              <a:t>8</a:t>
            </a:r>
            <a:endParaRPr lang="en-US" sz="3600" dirty="0">
              <a:solidFill>
                <a:srgbClr val="0000FF"/>
              </a:solidFill>
              <a:latin typeface="Andy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06565" y="3581826"/>
            <a:ext cx="713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Andy" pitchFamily="66" charset="0"/>
              </a:rPr>
              <a:t>13</a:t>
            </a:r>
            <a:endParaRPr lang="en-US" sz="3600" dirty="0">
              <a:solidFill>
                <a:srgbClr val="0000FF"/>
              </a:solidFill>
              <a:latin typeface="Andy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44450" y="4093428"/>
            <a:ext cx="957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Andy" pitchFamily="66" charset="0"/>
              </a:rPr>
              <a:t>20</a:t>
            </a:r>
            <a:endParaRPr lang="en-US" sz="3600" dirty="0">
              <a:solidFill>
                <a:srgbClr val="0000FF"/>
              </a:solidFill>
              <a:latin typeface="And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0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8" grpId="0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But … where’s the estimate?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Assigning Work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7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1" y="381000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1" y="1367864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8778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42" y="553701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53197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1" y="381000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1" y="1367864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8778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42" y="553701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53197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94" y="1239837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22222E-6 L -0.36476 0.0196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7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1481E-6 L -0.17413 0.000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5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19618 0.0083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C:\Users\Ondrej\SkyDrive\Talks\Confessions of a Successful Project\Slides\Images\CoaSP\project-manag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1" y="381000"/>
            <a:ext cx="2389435" cy="20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51435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382000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281" y="564415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Ondrej\SkyDrive\Talks\Confessions of a Successful Project\Slides\Images\CoaSP\developer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11" y="605300"/>
            <a:ext cx="2048087" cy="172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294" y="1239837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1" y="1367864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24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22222E-6 L -0.36476 0.01968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47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0.27639 -0.0145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6459 -0.0490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54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0345" y="1290126"/>
            <a:ext cx="3090465" cy="1798172"/>
            <a:chOff x="428186" y="951737"/>
            <a:chExt cx="3090465" cy="1798172"/>
          </a:xfrm>
        </p:grpSpPr>
        <p:pic>
          <p:nvPicPr>
            <p:cNvPr id="6" name="Picture 2" descr="C:\Users\Ondrej\SkyDrive\Talks\Confessions of a Successful Project\Slides\Images\CoaSP\developer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040" y="951737"/>
              <a:ext cx="1600068" cy="179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86" y="1495784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42143" y="1463687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183451" y="4221730"/>
            <a:ext cx="3090465" cy="1840840"/>
            <a:chOff x="1996459" y="4420549"/>
            <a:chExt cx="3090465" cy="1840840"/>
          </a:xfrm>
        </p:grpSpPr>
        <p:pic>
          <p:nvPicPr>
            <p:cNvPr id="7" name="Picture 3" descr="C:\Users\Ondrej\SkyDrive\Talks\Confessions of a Successful Project\Slides\Images\CoaSP\developer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236" y="4420549"/>
              <a:ext cx="1240434" cy="184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459" y="4740767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416" y="4708670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562600" y="3088298"/>
            <a:ext cx="3090465" cy="1728074"/>
            <a:chOff x="5532683" y="2077293"/>
            <a:chExt cx="3090465" cy="1728074"/>
          </a:xfrm>
        </p:grpSpPr>
        <p:pic>
          <p:nvPicPr>
            <p:cNvPr id="8" name="Picture 4" descr="C:\Users\Ondrej\SkyDrive\Talks\Confessions of a Successful Project\Slides\Images\CoaSP\developer-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454" y="2077293"/>
              <a:ext cx="2048087" cy="1728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683" y="2367077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6640" y="2334980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611684" y="609600"/>
            <a:ext cx="1760633" cy="1326343"/>
            <a:chOff x="2611684" y="609600"/>
            <a:chExt cx="1760633" cy="1326343"/>
          </a:xfrm>
        </p:grpSpPr>
        <p:pic>
          <p:nvPicPr>
            <p:cNvPr id="28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84" y="609600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895600" y="762000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I’m blocked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72071" y="1802076"/>
            <a:ext cx="1760633" cy="1326343"/>
            <a:chOff x="7072071" y="1802076"/>
            <a:chExt cx="1760633" cy="1326343"/>
          </a:xfrm>
        </p:grpSpPr>
        <p:pic>
          <p:nvPicPr>
            <p:cNvPr id="29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071" y="1802076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355987" y="1954476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 can help!</a:t>
              </a:r>
              <a:endParaRPr lang="en-US" sz="2400" dirty="0"/>
            </a:p>
          </p:txBody>
        </p:sp>
      </p:grpSp>
      <p:pic>
        <p:nvPicPr>
          <p:cNvPr id="7168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370809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53819 0.218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0" y="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0345" y="1290126"/>
            <a:ext cx="3090465" cy="1798172"/>
            <a:chOff x="428186" y="951737"/>
            <a:chExt cx="3090465" cy="1798172"/>
          </a:xfrm>
        </p:grpSpPr>
        <p:pic>
          <p:nvPicPr>
            <p:cNvPr id="6" name="Picture 2" descr="C:\Users\Ondrej\SkyDrive\Talks\Confessions of a Successful Project\Slides\Images\CoaSP\developer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040" y="951737"/>
              <a:ext cx="1600068" cy="1798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186" y="1495784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42143" y="1463687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1183451" y="4221730"/>
            <a:ext cx="3090465" cy="1840840"/>
            <a:chOff x="1996459" y="4420549"/>
            <a:chExt cx="3090465" cy="1840840"/>
          </a:xfrm>
        </p:grpSpPr>
        <p:pic>
          <p:nvPicPr>
            <p:cNvPr id="7" name="Picture 3" descr="C:\Users\Ondrej\SkyDrive\Talks\Confessions of a Successful Project\Slides\Images\CoaSP\developer-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8236" y="4420549"/>
              <a:ext cx="1240434" cy="1840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6459" y="4740767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416" y="4708670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562600" y="3088298"/>
            <a:ext cx="3090465" cy="1728074"/>
            <a:chOff x="5532683" y="2077293"/>
            <a:chExt cx="3090465" cy="1728074"/>
          </a:xfrm>
        </p:grpSpPr>
        <p:pic>
          <p:nvPicPr>
            <p:cNvPr id="8" name="Picture 4" descr="C:\Users\Ondrej\SkyDrive\Talks\Confessions of a Successful Project\Slides\Images\CoaSP\developer-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454" y="2077293"/>
              <a:ext cx="2048087" cy="1728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683" y="2367077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6640" y="2334980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 flipH="1">
            <a:off x="864485" y="3215605"/>
            <a:ext cx="1803400" cy="1326343"/>
            <a:chOff x="2611684" y="609600"/>
            <a:chExt cx="1760633" cy="1326343"/>
          </a:xfrm>
        </p:grpSpPr>
        <p:pic>
          <p:nvPicPr>
            <p:cNvPr id="28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84" y="609600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895600" y="762000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Me too.</a:t>
              </a:r>
            </a:p>
            <a:p>
              <a:pPr algn="ctr"/>
              <a:r>
                <a:rPr lang="en-US" sz="2400" dirty="0" smtClean="0"/>
                <a:t>Help?</a:t>
              </a:r>
              <a:endParaRPr lang="en-US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72071" y="1802076"/>
            <a:ext cx="1760633" cy="1326343"/>
            <a:chOff x="7072071" y="1802076"/>
            <a:chExt cx="1760633" cy="1326343"/>
          </a:xfrm>
        </p:grpSpPr>
        <p:pic>
          <p:nvPicPr>
            <p:cNvPr id="29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071" y="1802076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7355987" y="2133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Sure!</a:t>
              </a:r>
              <a:endParaRPr lang="en-US" sz="2400" dirty="0"/>
            </a:p>
          </p:txBody>
        </p:sp>
      </p:grpSp>
      <p:pic>
        <p:nvPicPr>
          <p:cNvPr id="7168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52" y="5068916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0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4724 -0.16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1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alvelut.blogit.fi/files/2010/08/iloisia-ihmis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838200"/>
            <a:ext cx="9372600" cy="937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344072" y="314197"/>
            <a:ext cx="1760633" cy="1326343"/>
            <a:chOff x="7072071" y="1869639"/>
            <a:chExt cx="1760633" cy="1326343"/>
          </a:xfrm>
        </p:grpSpPr>
        <p:pic>
          <p:nvPicPr>
            <p:cNvPr id="43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071" y="1869639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7394999" y="2019845"/>
              <a:ext cx="1219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Welp</a:t>
              </a:r>
              <a:r>
                <a:rPr lang="en-US" sz="2400" dirty="0" smtClean="0"/>
                <a:t>.</a:t>
              </a:r>
            </a:p>
            <a:p>
              <a:pPr algn="ctr"/>
              <a:r>
                <a:rPr lang="en-US" sz="2400" dirty="0" smtClean="0"/>
                <a:t>Lunch?</a:t>
              </a:r>
              <a:endParaRPr lang="en-US" sz="2400" dirty="0"/>
            </a:p>
          </p:txBody>
        </p:sp>
      </p:grpSp>
      <p:pic>
        <p:nvPicPr>
          <p:cNvPr id="6" name="Picture 2" descr="C:\Users\Ondrej\SkyDrive\Talks\Confessions of a Successful Project\Slides\Images\CoaSP\developer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99" y="1290126"/>
            <a:ext cx="1600068" cy="179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5" y="1834173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302" y="1802076"/>
            <a:ext cx="1576508" cy="12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developer-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228" y="4221730"/>
            <a:ext cx="1240434" cy="18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Ondrej\SkyDrive\Talks\Confessions of a Successful Project\Slides\Images\CoaSP\notecard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51" y="4541948"/>
            <a:ext cx="1445774" cy="125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7408" y="4509851"/>
            <a:ext cx="1576508" cy="12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562600" y="3088298"/>
            <a:ext cx="3090465" cy="1728074"/>
            <a:chOff x="5532683" y="2077293"/>
            <a:chExt cx="3090465" cy="1728074"/>
          </a:xfrm>
        </p:grpSpPr>
        <p:pic>
          <p:nvPicPr>
            <p:cNvPr id="8" name="Picture 4" descr="C:\Users\Ondrej\SkyDrive\Talks\Confessions of a Successful Project\Slides\Images\CoaSP\developer-3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454" y="2077293"/>
              <a:ext cx="2048087" cy="1728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Ondrej\SkyDrive\Talks\Confessions of a Successful Project\Slides\Images\CoaSP\notecards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683" y="2367077"/>
              <a:ext cx="1445774" cy="1254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46640" y="2334980"/>
              <a:ext cx="1576508" cy="1212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68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605" y="-121920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83" y="-121920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961" y="-121920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-121920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4600" y="1869869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200" y="6181214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04" y="815340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87" y="800100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169010"/>
            <a:ext cx="1080853" cy="63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7072071" y="1802076"/>
            <a:ext cx="1760633" cy="1326343"/>
            <a:chOff x="7072071" y="1802076"/>
            <a:chExt cx="1760633" cy="1326343"/>
          </a:xfrm>
        </p:grpSpPr>
        <p:sp>
          <p:nvSpPr>
            <p:cNvPr id="40" name="TextBox 39"/>
            <p:cNvSpPr txBox="1"/>
            <p:nvPr/>
          </p:nvSpPr>
          <p:spPr>
            <a:xfrm>
              <a:off x="7355987" y="2133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 smtClean="0"/>
                <a:t>Ahhh</a:t>
              </a:r>
              <a:r>
                <a:rPr lang="en-US" sz="2400" dirty="0" smtClean="0"/>
                <a:t>!</a:t>
              </a:r>
              <a:endParaRPr lang="en-US" sz="2400" dirty="0"/>
            </a:p>
          </p:txBody>
        </p:sp>
        <p:pic>
          <p:nvPicPr>
            <p:cNvPr id="39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071" y="1802076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 flipH="1">
            <a:off x="792453" y="3267394"/>
            <a:ext cx="1867812" cy="1326343"/>
            <a:chOff x="7072071" y="1802076"/>
            <a:chExt cx="1760633" cy="1326343"/>
          </a:xfrm>
        </p:grpSpPr>
        <p:pic>
          <p:nvPicPr>
            <p:cNvPr id="46" name="Picture 2" descr="http://www.nexusconsultancy.co.uk/wp-content/uploads/2013/04/Speech-Bubb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071" y="1802076"/>
              <a:ext cx="1760633" cy="1326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7355987" y="21336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Let’s go!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4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36267 0.7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376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5.55556E-7 -1.7341E-6 L 0.00451 0.7526 " pathEditMode="relative" rAng="0" ptsTypes="AA">
                                      <p:cBhvr>
                                        <p:cTn id="8" dur="16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376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341E-6 L -0.35348 0.69711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348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38889E-6 -1.7341E-6 L 0.7658 0.7748 " pathEditMode="relative" rAng="0" ptsTypes="AA">
                                      <p:cBhvr>
                                        <p:cTn id="12" dur="1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1" y="3872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93064E-6 L 1.03247 0.25827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15" y="129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-8.09249E-7 L 0.9566 -0.403 " pathEditMode="relative" rAng="0" ptsTypes="AA">
                                      <p:cBhvr>
                                        <p:cTn id="1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65" y="-20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56069E-6 L 0.49184 -0.63468 " pathEditMode="relative" rAng="0" ptsTypes="AA">
                                      <p:cBhvr>
                                        <p:cTn id="18" dur="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-317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1.90751E-6 L -0.10886 -0.67907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1" y="-339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64162E-6 L -0.38402 -0.2111 " pathEditMode="relative" rAng="0" ptsTypes="AA">
                                      <p:cBhvr>
                                        <p:cTn id="22" dur="1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01" y="-1056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 one can see what anyone else is working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1676400"/>
            <a:ext cx="9156700" cy="22098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err="1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Kanban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n w="1905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Visualize your work</a:t>
            </a:r>
            <a:endParaRPr lang="en-US" sz="4800" b="1" dirty="0">
              <a:ln w="1905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0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Ondrej\SkyDrive\Talks\Confessions of a Successful Project\Slides\Images\Kanba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" y="858556"/>
            <a:ext cx="8737507" cy="56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4439"/>
            <a:ext cx="1764322" cy="10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1764322" cy="10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4343400"/>
            <a:ext cx="1764322" cy="10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62600"/>
            <a:ext cx="1764322" cy="10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4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1.11111E-6 L 0.25 -1.11111E-6 " pathEditMode="fixed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3.7037E-7 L 0.32865 0.00231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424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2865 0.00232 L 0.68785 -0.18704 " pathEditMode="fixed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51" y="-946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3.33333E-6 L 0.25 -3.33333E-6 E" pathEditMode="fixed" ptsTypes="" p14:bounceEnd="51000">
                                          <p:cBhvr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3525 0.01389 L 0.60643 0.19236 " pathEditMode="relative" rAng="0" ptsTypes="AA" p14:bounceEnd="51000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59" y="89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5 7.40741E-7 L 0.63125 -0.00185 " pathEditMode="relative" rAng="0" ptsTypes="AA" p14:bounceEnd="51000">
                                          <p:cBhvr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62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64" presetClass="path" presetSubtype="0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31944 -0.55116 " pathEditMode="fixed" rAng="0" ptsTypes="AA" p14:bounceEnd="40000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2" y="-275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42" presetClass="path" presetSubtype="0" accel="50000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1666 -0.55093 L 0.66753 -0.00556 " pathEditMode="relative" rAng="0" ptsTypes="AA" p14:bounceEnd="40000">
                                          <p:cBhvr>
                                            <p:cTn id="3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5" y="272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1.11111E-6 L 0.25 -1.11111E-6 " pathEditMode="fixed" rAng="0" ptsTypes="AA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3.7037E-7 L 0.32865 0.00231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424" y="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2865 0.00232 L 0.68785 -0.18704 " pathEditMode="fixed" rAng="0" ptsTypes="AA">
                                          <p:cBhvr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51" y="-946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3.33333E-6 L 0.25 -3.33333E-6 E" pathEditMode="fixed" ptsTypes="">
                                          <p:cBhvr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3525 0.01389 L 0.60643 0.1923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559" y="891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5 7.40741E-7 L 0.63125 -0.00185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62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64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0.31944 -0.55116 " pathEditMode="fixed" rAng="0" ptsTypes="AA">
                                          <p:cBhvr>
                                            <p:cTn id="30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972" y="-275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31666 -0.55093 L 0.66753 -0.00556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535" y="272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Ondrej\SkyDrive\Talks\Confessions of a Successful Project\Slides\Images\Kanba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" y="858556"/>
            <a:ext cx="8737507" cy="56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62" y="21076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7" y="190206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31" y="278087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352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25 4.07407E-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25 4.07407E-6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53091 0.15903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45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51875 -0.04723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38" y="-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56024 0.07338 " pathEditMode="fixed" rAng="0" ptsTypes="AA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03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23923 0.0081 " pathEditMode="fixed" rAng="0" ptsTypes="AA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24358 0.00069 " pathEditMode="fixed" rAng="0" ptsTypes="AA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96296E-6 L 0.52639 0.06389 " pathEditMode="fixed" rAng="0" ptsTypes="AA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0.23577 0.01111 " pathEditMode="fixed" rAng="0" ptsTypes="AA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Ondrej\SkyDrive\Talks\Confessions of a Successful Project\Slides\Images\Kanba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" y="858556"/>
            <a:ext cx="8737507" cy="56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922" y="191048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81" y="227798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49" y="259179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40" y="278326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74" y="299010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35" y="335279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51" y="345411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11" y="416471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28518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56" y="447764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1" y="467952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11" y="525053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25" y="21175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48" y="375804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34028 0.0044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23298 0.06204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49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24757 -0.01968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8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34879 0.05972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26927 -0.57014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5" y="-2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C:\Users\Ondrej\SkyDrive\Talks\Confessions of a Successful Project\Slides\Images\Kanba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3" y="858556"/>
            <a:ext cx="8737507" cy="56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981" y="227798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49" y="259179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40" y="278326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74" y="299010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35" y="335279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851" y="345411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11" y="416471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960" y="428518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56" y="447764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271" y="467952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040" y="487273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311" y="525053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031" y="58739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23" y="560323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796" y="185831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74" y="206093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48" y="375804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844" y="189423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714" y="624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5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47934 -0.0342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3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32969 -0.00579 " pathEditMode="fixed" rAng="0" ptsTypes="AA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31215 -0.00648 " pathEditMode="fixed" rAng="0" ptsTypes="AA">
                                      <p:cBhvr>
                                        <p:cTn id="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62" y="21076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7" y="190206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27934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352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90206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30851 -0.01204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44444E-6 L 0.28663 -0.04028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40938 0.1301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69" y="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27934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352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1" y="27894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328159" y="2651760"/>
            <a:ext cx="466741" cy="706120"/>
          </a:xfrm>
          <a:prstGeom prst="mathMultiply">
            <a:avLst>
              <a:gd name="adj1" fmla="val 666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19965 0.00116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30834 -0.11203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95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40677 -0.12963 " pathEditMode="fixed" rAng="0" ptsTypes="AA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47" y="-64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7" y="190206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27934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352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5 0.00046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407E-6 L 0.30833 -0.11204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-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00" y="533400"/>
            <a:ext cx="8874409" cy="6324600"/>
            <a:chOff x="-76200" y="533400"/>
            <a:chExt cx="8874409" cy="6324600"/>
          </a:xfrm>
        </p:grpSpPr>
        <p:pic>
          <p:nvPicPr>
            <p:cNvPr id="10241" name="Picture 1" descr="C:\Users\Ondrej\SkyDrive\Talks\Confessions of a Successful Project\Slides\Images\CoaSP\pizzeri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533400"/>
              <a:ext cx="8145717" cy="629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C:\Users\Ondrej\SkyDrive\Talks\Confessions of a Successful Project\Slides\Images\CoaSP\che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997147"/>
              <a:ext cx="1787809" cy="1732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Picture 3" descr="C:\Users\Ondrej\SkyDrive\Talks\Confessions of a Successful Project\Slides\Images\CoaSP\custom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51" y="5407272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C:\Users\Ondrej\SkyDrive\Talks\Confessions of a Successful Project\Slides\Images\CoaSP\store-manag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5278759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Ondrej\SkyDrive\Talks\Confessions of a Successful Project\Slides\Images\CoaSP\custom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665" y="5407272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Ondrej\SkyDrive\Talks\Confessions of a Successful Project\Slides\Images\CoaSP\custom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407272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Fictional Project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5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7" y="190206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2590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27934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352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586 0.09491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886 0.09537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37969 -0.00995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93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0.48906 -0.11203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40" y="-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92" y="2793422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08" y="3352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673 0.19375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1129 0.19213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0.31927 -0.14004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03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30521 -0.22315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60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5" y="325149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07" y="3454118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1719 0.31991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41354 -0.20671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309 0.32153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41354 -0.23796 " pathEditMode="fixed" rAng="0" ptsTypes="AA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7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25677 0.32801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0" y="1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6475 0.35278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1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216" y="4114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40386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4" y="392387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432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3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96296E-6 L 0.38281 -0.32152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36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30191 -0.33426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9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46785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22" y="428518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4" y="392387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432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643 0.38542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743 0.38704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1935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30243 -0.35764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-179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30729 -0.41643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42" y="517865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484528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4" y="392387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432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70" y="44657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36" y="446618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72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556 0.4588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8" y="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5 0.45995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229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0.39948 -0.43912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48" y="-2196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0.41823 -0.48936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1" y="518286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93" y="600847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4" y="392387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432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70" y="44657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36" y="446618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7" y="498473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3" y="498519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712 0.53102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2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673 0.53264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37" y="2662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81481E-6 L 0.19046 -0.48843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2442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30729 -0.61042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3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68" y="58058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6" y="584355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4" y="392387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432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70" y="44657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36" y="446618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7" y="498473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3" y="498519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57" y="547241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3" y="547287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643 0.60093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586 0.60255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30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40469 -0.58472 " pathEditMode="fixed" rAng="0" ptsTypes="AA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29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40451 -0.58102 " pathEditMode="fixed" rAng="0" ptsTypes="AA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2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 descr="C:\Users\Ondrej\SkyDrive\Talks\Confessions of a Successful Project\Slides\Images\Kanba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8" y="401130"/>
            <a:ext cx="8701715" cy="605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163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0" y="2484120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2476954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936" y="3154967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936" y="315542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16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481" y="1833826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4" y="3923871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2432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70" y="4465735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736" y="446618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37" y="498473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3" y="498519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57" y="547241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3" y="547287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57" y="5952479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Ondrej\SkyDrive\Talks\Confessions of a Successful Project\Slides\Images\CoaSP\notecar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3" y="5952933"/>
            <a:ext cx="685800" cy="4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25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0712 0.66759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3283 0.66921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6" y="3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76200" y="533400"/>
            <a:ext cx="8874409" cy="6324600"/>
            <a:chOff x="-76200" y="533400"/>
            <a:chExt cx="8874409" cy="6324600"/>
          </a:xfrm>
        </p:grpSpPr>
        <p:pic>
          <p:nvPicPr>
            <p:cNvPr id="10241" name="Picture 1" descr="C:\Users\Ondrej\SkyDrive\Talks\Confessions of a Successful Project\Slides\Images\CoaSP\pizzeri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533400"/>
              <a:ext cx="8145717" cy="629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C:\Users\Ondrej\SkyDrive\Talks\Confessions of a Successful Project\Slides\Images\CoaSP\chef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4997147"/>
              <a:ext cx="1787809" cy="1732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3" name="Picture 3" descr="C:\Users\Ondrej\SkyDrive\Talks\Confessions of a Successful Project\Slides\Images\CoaSP\custom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351" y="5407272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C:\Users\Ondrej\SkyDrive\Talks\Confessions of a Successful Project\Slides\Images\CoaSP\store-manage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5278759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Ondrej\SkyDrive\Talks\Confessions of a Successful Project\Slides\Images\CoaSP\custom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2665" y="5407272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Ondrej\SkyDrive\Talks\Confessions of a Successful Project\Slides\Images\CoaSP\customer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5407272"/>
              <a:ext cx="1672604" cy="145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itle 3"/>
          <p:cNvSpPr txBox="1">
            <a:spLocks/>
          </p:cNvSpPr>
          <p:nvPr/>
        </p:nvSpPr>
        <p:spPr>
          <a:xfrm>
            <a:off x="0" y="12700"/>
            <a:ext cx="9156700" cy="1371600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ln w="19050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Customer: Big Al’s Pizza</a:t>
            </a:r>
            <a:endParaRPr lang="en-US" sz="7200" b="1" dirty="0">
              <a:ln w="19050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535711" y="2579963"/>
            <a:ext cx="2262498" cy="2334937"/>
            <a:chOff x="6535711" y="2579963"/>
            <a:chExt cx="2262498" cy="2334937"/>
          </a:xfrm>
        </p:grpSpPr>
        <p:sp>
          <p:nvSpPr>
            <p:cNvPr id="2" name="TextBox 1"/>
            <p:cNvSpPr txBox="1"/>
            <p:nvPr/>
          </p:nvSpPr>
          <p:spPr>
            <a:xfrm>
              <a:off x="6651909" y="2579963"/>
              <a:ext cx="20592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n w="19050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Big </a:t>
              </a:r>
              <a:r>
                <a:rPr lang="en-US" sz="6000" b="1" dirty="0" smtClean="0">
                  <a:ln w="19050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</a:t>
              </a:r>
              <a:endParaRPr lang="en-US" sz="60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7666960" y="3681412"/>
              <a:ext cx="237344" cy="1233488"/>
            </a:xfrm>
            <a:prstGeom prst="straightConnector1">
              <a:avLst/>
            </a:prstGeom>
            <a:ln w="7620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7"/>
            <p:cNvSpPr/>
            <p:nvPr/>
          </p:nvSpPr>
          <p:spPr>
            <a:xfrm>
              <a:off x="6535711" y="2619374"/>
              <a:ext cx="2262498" cy="1062038"/>
            </a:xfrm>
            <a:prstGeom prst="round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5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Work in Progress (WIP)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avoid costly context-switching</a:t>
            </a:r>
          </a:p>
          <a:p>
            <a:r>
              <a:rPr lang="en-US" dirty="0" smtClean="0"/>
              <a:t>Features are completed quicker</a:t>
            </a:r>
          </a:p>
          <a:p>
            <a:r>
              <a:rPr lang="en-US" dirty="0" smtClean="0"/>
              <a:t>Keeps velocity more fluid</a:t>
            </a:r>
          </a:p>
          <a:p>
            <a:r>
              <a:rPr lang="en-US" dirty="0" smtClean="0"/>
              <a:t>Testers get a more constant stream of work</a:t>
            </a:r>
          </a:p>
        </p:txBody>
      </p:sp>
    </p:spTree>
    <p:extLst>
      <p:ext uri="{BB962C8B-B14F-4D97-AF65-F5344CB8AC3E}">
        <p14:creationId xmlns:p14="http://schemas.microsoft.com/office/powerpoint/2010/main" val="33776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2" y="381806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7" y="4394689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2" y="33432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44" y="195482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4" y="200464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27" y="1524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33528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4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8" y="17653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72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167640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3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815" y="167640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72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15" y="1728176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172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8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215" y="1728176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5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15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3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324102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15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  <p:pic>
        <p:nvPicPr>
          <p:cNvPr id="2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77" y="41140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0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215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77" y="41140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C:\Users\Ondrej\SkyDrive\Talks\Confessions of a Successful Project\Slides\Images\Kanba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58251" cy="56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40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20" y="17086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9" y="231823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0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5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2921977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" y="34575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64807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191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27" y="37477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" y="4415204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50" y="4052521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762" y="3730625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45" y="2743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215" y="17526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077" y="41140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77" y="23622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963" y="3809268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044" y="3048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Ondrej\SkyDrive\Talks\Confessions of a Successful Project\Slides\Images\CoaSP\post-i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074" y="2667000"/>
            <a:ext cx="79244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14800" y="914400"/>
            <a:ext cx="381000" cy="461665"/>
            <a:chOff x="3590926" y="790578"/>
            <a:chExt cx="381000" cy="461665"/>
          </a:xfrm>
        </p:grpSpPr>
        <p:sp>
          <p:nvSpPr>
            <p:cNvPr id="32" name="Oval 31"/>
            <p:cNvSpPr/>
            <p:nvPr/>
          </p:nvSpPr>
          <p:spPr>
            <a:xfrm>
              <a:off x="3614369" y="871151"/>
              <a:ext cx="271831" cy="2718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90926" y="790578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dy" pitchFamily="66" charset="0"/>
                </a:rPr>
                <a:t>2</a:t>
              </a:r>
              <a:endParaRPr lang="en-US" sz="1600" dirty="0">
                <a:solidFill>
                  <a:srgbClr val="FF0000"/>
                </a:solidFill>
                <a:latin typeface="And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1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11307</TotalTime>
  <Words>1318</Words>
  <Application>Microsoft Office PowerPoint</Application>
  <PresentationFormat>On-screen Show (4:3)</PresentationFormat>
  <Paragraphs>509</Paragraphs>
  <Slides>161</Slides>
  <Notes>56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62" baseType="lpstr">
      <vt:lpstr>Office Theme</vt:lpstr>
      <vt:lpstr>Confessions of a successful project</vt:lpstr>
      <vt:lpstr>Ondrej Balas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… where’s the estimate?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one can see what anyone else is working 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Limiting Work in Progress (WIP)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Kanban Tools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Plug-in Architecture in .NET</dc:title>
  <dc:creator>Ondrej Balas</dc:creator>
  <cp:lastModifiedBy>Ondrej Balas</cp:lastModifiedBy>
  <cp:revision>210</cp:revision>
  <dcterms:created xsi:type="dcterms:W3CDTF">2013-07-04T05:45:10Z</dcterms:created>
  <dcterms:modified xsi:type="dcterms:W3CDTF">2013-09-02T18:57:46Z</dcterms:modified>
</cp:coreProperties>
</file>