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780" r:id="rId2"/>
  </p:sldMasterIdLst>
  <p:notesMasterIdLst>
    <p:notesMasterId r:id="rId56"/>
  </p:notesMasterIdLst>
  <p:handoutMasterIdLst>
    <p:handoutMasterId r:id="rId57"/>
  </p:handoutMasterIdLst>
  <p:sldIdLst>
    <p:sldId id="266" r:id="rId3"/>
    <p:sldId id="276" r:id="rId4"/>
    <p:sldId id="365" r:id="rId5"/>
    <p:sldId id="272" r:id="rId6"/>
    <p:sldId id="271" r:id="rId7"/>
    <p:sldId id="273" r:id="rId8"/>
    <p:sldId id="265" r:id="rId9"/>
    <p:sldId id="259" r:id="rId10"/>
    <p:sldId id="268" r:id="rId11"/>
    <p:sldId id="269" r:id="rId12"/>
    <p:sldId id="264" r:id="rId13"/>
    <p:sldId id="263" r:id="rId14"/>
    <p:sldId id="267" r:id="rId15"/>
    <p:sldId id="284" r:id="rId16"/>
    <p:sldId id="355" r:id="rId17"/>
    <p:sldId id="357" r:id="rId18"/>
    <p:sldId id="358" r:id="rId19"/>
    <p:sldId id="361" r:id="rId20"/>
    <p:sldId id="359" r:id="rId21"/>
    <p:sldId id="363" r:id="rId22"/>
    <p:sldId id="364" r:id="rId23"/>
    <p:sldId id="360" r:id="rId24"/>
    <p:sldId id="362" r:id="rId25"/>
    <p:sldId id="260" r:id="rId26"/>
    <p:sldId id="289" r:id="rId27"/>
    <p:sldId id="302" r:id="rId28"/>
    <p:sldId id="338" r:id="rId29"/>
    <p:sldId id="345" r:id="rId30"/>
    <p:sldId id="344" r:id="rId31"/>
    <p:sldId id="343" r:id="rId32"/>
    <p:sldId id="342" r:id="rId33"/>
    <p:sldId id="341" r:id="rId34"/>
    <p:sldId id="340" r:id="rId35"/>
    <p:sldId id="339" r:id="rId36"/>
    <p:sldId id="332" r:id="rId37"/>
    <p:sldId id="297" r:id="rId38"/>
    <p:sldId id="300" r:id="rId39"/>
    <p:sldId id="298" r:id="rId40"/>
    <p:sldId id="299" r:id="rId41"/>
    <p:sldId id="346" r:id="rId42"/>
    <p:sldId id="301" r:id="rId43"/>
    <p:sldId id="311" r:id="rId44"/>
    <p:sldId id="303" r:id="rId45"/>
    <p:sldId id="306" r:id="rId46"/>
    <p:sldId id="307" r:id="rId47"/>
    <p:sldId id="313" r:id="rId48"/>
    <p:sldId id="314" r:id="rId49"/>
    <p:sldId id="315" r:id="rId50"/>
    <p:sldId id="316" r:id="rId51"/>
    <p:sldId id="304" r:id="rId52"/>
    <p:sldId id="308" r:id="rId53"/>
    <p:sldId id="310" r:id="rId54"/>
    <p:sldId id="347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>
          <p15:clr>
            <a:srgbClr val="A4A3A4"/>
          </p15:clr>
        </p15:guide>
        <p15:guide id="2" pos="24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15" autoAdjust="0"/>
    <p:restoredTop sz="90533" autoAdjust="0"/>
  </p:normalViewPr>
  <p:slideViewPr>
    <p:cSldViewPr>
      <p:cViewPr varScale="1">
        <p:scale>
          <a:sx n="110" d="100"/>
          <a:sy n="110" d="100"/>
        </p:scale>
        <p:origin x="2106" y="102"/>
      </p:cViewPr>
      <p:guideLst>
        <p:guide orient="horz" pos="2016"/>
        <p:guide pos="2496"/>
      </p:guideLst>
    </p:cSldViewPr>
  </p:slideViewPr>
  <p:outlineViewPr>
    <p:cViewPr>
      <p:scale>
        <a:sx n="33" d="100"/>
        <a:sy n="33" d="100"/>
      </p:scale>
      <p:origin x="0" y="68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334"/>
    </p:cViewPr>
  </p:sorterViewPr>
  <p:notesViewPr>
    <p:cSldViewPr>
      <p:cViewPr varScale="1">
        <p:scale>
          <a:sx n="92" d="100"/>
          <a:sy n="92" d="100"/>
        </p:scale>
        <p:origin x="-378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3145E-5DC2-472D-BF04-A795F9DACA0A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BDE6D-C34D-4564-8361-F1C12F96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9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8CC03-31F0-45DC-ADED-6F6AAE092C9E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AEEE5-B05F-47E5-98AB-9BCAF712F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2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AEEE5-B05F-47E5-98AB-9BCAF712FB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38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time!!!!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AEEE5-B05F-47E5-98AB-9BCAF712FB7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40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Page size is 128 if unspecified,</a:t>
            </a:r>
            <a:r>
              <a:rPr lang="en-US" baseline="0" dirty="0" smtClean="0"/>
              <a:t> and 1024 is default maximum || 30 requests per session maximum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AEEE5-B05F-47E5-98AB-9BCAF712FB7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Hope</a:t>
            </a:r>
            <a:r>
              <a:rPr lang="en-US" baseline="0" dirty="0" smtClean="0"/>
              <a:t> I’ve inspired you.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AEEE5-B05F-47E5-98AB-9BCAF712FB7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7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AEEE5-B05F-47E5-98AB-9BCAF712FB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38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Store</a:t>
            </a:r>
            <a:r>
              <a:rPr lang="en-US" baseline="0" dirty="0" smtClean="0"/>
              <a:t> Documents instead of Rows, and Collections instead of Columns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AEEE5-B05F-47E5-98AB-9BCAF712FB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33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Store</a:t>
            </a:r>
            <a:r>
              <a:rPr lang="en-US" baseline="0" dirty="0" smtClean="0"/>
              <a:t> Documents instead of Rows, and Collections instead of Columns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AEEE5-B05F-47E5-98AB-9BCAF712FB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3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Store</a:t>
            </a:r>
            <a:r>
              <a:rPr lang="en-US" baseline="0" dirty="0" smtClean="0"/>
              <a:t> Documents instead of Rows, and Collections instead of Columns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AEEE5-B05F-47E5-98AB-9BCAF712FB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33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Cascading deletes – customer profile with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AEEE5-B05F-47E5-98AB-9BCAF712FB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AEEE5-B05F-47E5-98AB-9BCAF712FB7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34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Looks scary, but only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AEEE5-B05F-47E5-98AB-9BCAF712FB7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49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Looks scary, but only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AEEE5-B05F-47E5-98AB-9BCAF712FB7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49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8C4E-946F-4748-B5F9-AFBB5B6F91AA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F566-9874-41DC-9854-59F1DB05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2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8C4E-946F-4748-B5F9-AFBB5B6F91AA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F566-9874-41DC-9854-59F1DB05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6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8C4E-946F-4748-B5F9-AFBB5B6F91AA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F566-9874-41DC-9854-59F1DB05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31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A624-CB56-4CBE-A281-1C4B7CA2A3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0415-4BDD-4E0D-82F3-809464FE2E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808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A624-CB56-4CBE-A281-1C4B7CA2A3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0415-4BDD-4E0D-82F3-809464FE2E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485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A624-CB56-4CBE-A281-1C4B7CA2A3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0415-4BDD-4E0D-82F3-809464FE2E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918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A624-CB56-4CBE-A281-1C4B7CA2A3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0415-4BDD-4E0D-82F3-809464FE2E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633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A624-CB56-4CBE-A281-1C4B7CA2A3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0415-4BDD-4E0D-82F3-809464FE2E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632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A624-CB56-4CBE-A281-1C4B7CA2A3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0415-4BDD-4E0D-82F3-809464FE2E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049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A624-CB56-4CBE-A281-1C4B7CA2A3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0415-4BDD-4E0D-82F3-809464FE2E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576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A624-CB56-4CBE-A281-1C4B7CA2A3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0415-4BDD-4E0D-82F3-809464FE2E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62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8C4E-946F-4748-B5F9-AFBB5B6F91AA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F566-9874-41DC-9854-59F1DB05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252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A624-CB56-4CBE-A281-1C4B7CA2A3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0415-4BDD-4E0D-82F3-809464FE2E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234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A624-CB56-4CBE-A281-1C4B7CA2A3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0415-4BDD-4E0D-82F3-809464FE2E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9470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A624-CB56-4CBE-A281-1C4B7CA2A3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0415-4BDD-4E0D-82F3-809464FE2E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36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8C4E-946F-4748-B5F9-AFBB5B6F91AA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F566-9874-41DC-9854-59F1DB05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1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8C4E-946F-4748-B5F9-AFBB5B6F91AA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F566-9874-41DC-9854-59F1DB05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11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8C4E-946F-4748-B5F9-AFBB5B6F91AA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F566-9874-41DC-9854-59F1DB05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23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8C4E-946F-4748-B5F9-AFBB5B6F91AA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F566-9874-41DC-9854-59F1DB05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4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8C4E-946F-4748-B5F9-AFBB5B6F91AA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F566-9874-41DC-9854-59F1DB05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4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8C4E-946F-4748-B5F9-AFBB5B6F91AA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F566-9874-41DC-9854-59F1DB05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2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8C4E-946F-4748-B5F9-AFBB5B6F91AA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F566-9874-41DC-9854-59F1DB05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0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E8C4E-946F-4748-B5F9-AFBB5B6F91AA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9F566-9874-41DC-9854-59F1DB05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00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A624-CB56-4CBE-A281-1C4B7CA2A3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00415-4BDD-4E0D-82F3-809464FE2E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59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gif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ravendb.ne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twitter.com/ondrejbalas" TargetMode="External"/><Relationship Id="rId4" Type="http://schemas.openxmlformats.org/officeDocument/2006/relationships/hyperlink" Target="http://www.ondrejbalas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ravendb.net/licensing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RavenLink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"/>
            <a:ext cx="7315200" cy="5470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43200"/>
            <a:ext cx="9144000" cy="2895600"/>
          </a:xfrm>
          <a:solidFill>
            <a:schemeClr val="tx1">
              <a:lumMod val="90000"/>
              <a:lumOff val="10000"/>
              <a:alpha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6600" b="1" dirty="0">
                <a:ln w="28575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Getting started with NoSQL in .NET using RavenDB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6019800"/>
            <a:ext cx="8382000" cy="954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/>
              <a:t>Ondrej</a:t>
            </a:r>
            <a:r>
              <a:rPr lang="en-US" sz="2800" dirty="0" smtClean="0"/>
              <a:t> </a:t>
            </a:r>
            <a:r>
              <a:rPr lang="en-US" sz="2800" dirty="0" err="1" smtClean="0"/>
              <a:t>Balas</a:t>
            </a:r>
            <a:r>
              <a:rPr lang="en-US" sz="2800" dirty="0" smtClean="0"/>
              <a:t>				   @</a:t>
            </a:r>
            <a:r>
              <a:rPr lang="en-US" sz="2800" dirty="0" err="1" smtClean="0"/>
              <a:t>ondrejbalas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084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Storing a Blog Post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2514600" y="1600200"/>
            <a:ext cx="4038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240470"/>
              </p:ext>
            </p:extLst>
          </p:nvPr>
        </p:nvGraphicFramePr>
        <p:xfrm>
          <a:off x="2667000" y="1912938"/>
          <a:ext cx="4799812" cy="1249362"/>
        </p:xfrm>
        <a:graphic>
          <a:graphicData uri="http://schemas.openxmlformats.org/drawingml/2006/table">
            <a:tbl>
              <a:tblPr/>
              <a:tblGrid>
                <a:gridCol w="1414820"/>
                <a:gridCol w="3384992"/>
              </a:tblGrid>
              <a:tr h="4129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BlogPosts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508216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292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blog_id</a:t>
                      </a:r>
                    </a:p>
                  </a:txBody>
                  <a:tcPr marL="127053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title</a:t>
                      </a:r>
                    </a:p>
                  </a:txBody>
                  <a:tcPr marL="127053" marR="10588" marT="105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1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1</a:t>
                      </a:r>
                    </a:p>
                  </a:txBody>
                  <a:tcPr marL="127053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chemeClr val="tx2"/>
                          </a:solidFill>
                          <a:effectLst/>
                          <a:latin typeface="Lucida Sans Unicode"/>
                        </a:rPr>
                        <a:t>Raving about Raven</a:t>
                      </a:r>
                    </a:p>
                  </a:txBody>
                  <a:tcPr marL="127053" marR="10588" marT="105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582724"/>
              </p:ext>
            </p:extLst>
          </p:nvPr>
        </p:nvGraphicFramePr>
        <p:xfrm>
          <a:off x="5638800" y="4194526"/>
          <a:ext cx="2505783" cy="1672874"/>
        </p:xfrm>
        <a:graphic>
          <a:graphicData uri="http://schemas.openxmlformats.org/drawingml/2006/table">
            <a:tbl>
              <a:tblPr/>
              <a:tblGrid>
                <a:gridCol w="1092947"/>
                <a:gridCol w="1412836"/>
              </a:tblGrid>
              <a:tr h="4129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Tags</a:t>
                      </a:r>
                    </a:p>
                  </a:txBody>
                  <a:tcPr marL="10588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292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tag_id</a:t>
                      </a:r>
                    </a:p>
                  </a:txBody>
                  <a:tcPr marL="10588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tag_text</a:t>
                      </a:r>
                    </a:p>
                  </a:txBody>
                  <a:tcPr marL="10588" marR="10588" marT="105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1</a:t>
                      </a:r>
                    </a:p>
                  </a:txBody>
                  <a:tcPr marL="10588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chemeClr val="tx2"/>
                          </a:solidFill>
                          <a:effectLst/>
                          <a:latin typeface="Lucida Sans Unicode"/>
                        </a:rPr>
                        <a:t>ravendb</a:t>
                      </a:r>
                      <a:endParaRPr lang="en-US" sz="2400" b="0" i="0" u="none" strike="noStrike" dirty="0">
                        <a:solidFill>
                          <a:schemeClr val="tx2"/>
                        </a:solidFill>
                        <a:effectLst/>
                        <a:latin typeface="Lucida Sans Unicode"/>
                      </a:endParaRPr>
                    </a:p>
                  </a:txBody>
                  <a:tcPr marL="10588" marR="10588" marT="105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10588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chemeClr val="tx2"/>
                          </a:solidFill>
                          <a:effectLst/>
                          <a:latin typeface="Lucida Sans Unicode"/>
                        </a:rPr>
                        <a:t>ondrej</a:t>
                      </a:r>
                      <a:endParaRPr lang="en-US" sz="2400" b="0" i="0" u="none" strike="noStrike" dirty="0">
                        <a:solidFill>
                          <a:schemeClr val="tx2"/>
                        </a:solidFill>
                        <a:effectLst/>
                        <a:latin typeface="Lucida Sans Unicode"/>
                      </a:endParaRPr>
                    </a:p>
                  </a:txBody>
                  <a:tcPr marL="10588" marR="10588" marT="105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441835"/>
              </p:ext>
            </p:extLst>
          </p:nvPr>
        </p:nvGraphicFramePr>
        <p:xfrm>
          <a:off x="1932842" y="4191000"/>
          <a:ext cx="2770478" cy="1672874"/>
        </p:xfrm>
        <a:graphic>
          <a:graphicData uri="http://schemas.openxmlformats.org/drawingml/2006/table">
            <a:tbl>
              <a:tblPr/>
              <a:tblGrid>
                <a:gridCol w="1292890"/>
                <a:gridCol w="1477588"/>
              </a:tblGrid>
              <a:tr h="4129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BlogTags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10588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2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blog_id</a:t>
                      </a:r>
                    </a:p>
                  </a:txBody>
                  <a:tcPr marL="10588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tag_id</a:t>
                      </a:r>
                    </a:p>
                  </a:txBody>
                  <a:tcPr marL="10588" marR="10588" marT="105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1</a:t>
                      </a:r>
                    </a:p>
                  </a:txBody>
                  <a:tcPr marL="10588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1</a:t>
                      </a:r>
                    </a:p>
                  </a:txBody>
                  <a:tcPr marL="10588" marR="10588" marT="105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1</a:t>
                      </a:r>
                    </a:p>
                  </a:txBody>
                  <a:tcPr marL="10588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2</a:t>
                      </a:r>
                    </a:p>
                  </a:txBody>
                  <a:tcPr marL="10588" marR="10588" marT="105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1219200" y="5287963"/>
            <a:ext cx="705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219200" y="3505201"/>
            <a:ext cx="0" cy="178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219200" y="2971800"/>
            <a:ext cx="1447800" cy="533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219200" y="5287963"/>
            <a:ext cx="484467" cy="35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703667" y="5638800"/>
            <a:ext cx="2269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724400" y="5287963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724400" y="56388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56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Storing a Blog Post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819400" y="1874837"/>
            <a:ext cx="35814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"Title": "Raving about Raven",</a:t>
            </a:r>
          </a:p>
          <a:p>
            <a:pPr marL="0" indent="0">
              <a:buNone/>
            </a:pPr>
            <a:r>
              <a:rPr lang="en-US" sz="2400" dirty="0"/>
              <a:t>  "Tags": [</a:t>
            </a:r>
          </a:p>
          <a:p>
            <a:pPr marL="0" indent="0">
              <a:buNone/>
            </a:pPr>
            <a:r>
              <a:rPr lang="en-US" sz="2400" dirty="0"/>
              <a:t>    "</a:t>
            </a:r>
            <a:r>
              <a:rPr lang="en-US" sz="2400" dirty="0" err="1"/>
              <a:t>ravendb</a:t>
            </a:r>
            <a:r>
              <a:rPr lang="en-US" sz="2400" dirty="0"/>
              <a:t>",</a:t>
            </a:r>
          </a:p>
          <a:p>
            <a:pPr marL="0" indent="0">
              <a:buNone/>
            </a:pPr>
            <a:r>
              <a:rPr lang="en-US" sz="2400" dirty="0"/>
              <a:t>    "</a:t>
            </a:r>
            <a:r>
              <a:rPr lang="en-US" sz="2400" dirty="0" err="1"/>
              <a:t>ondrej</a:t>
            </a:r>
            <a:r>
              <a:rPr lang="en-US" sz="2400" dirty="0"/>
              <a:t>"</a:t>
            </a:r>
          </a:p>
          <a:p>
            <a:pPr marL="0" indent="0">
              <a:buNone/>
            </a:pPr>
            <a:r>
              <a:rPr lang="en-US" sz="2400" dirty="0"/>
              <a:t>  ]</a:t>
            </a:r>
          </a:p>
          <a:p>
            <a:pPr marL="0" indent="0">
              <a:buNone/>
            </a:pPr>
            <a:r>
              <a:rPr lang="en-US" sz="2400" dirty="0"/>
              <a:t>}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800600" y="1874837"/>
            <a:ext cx="4038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58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Storing a Blog Post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874837"/>
            <a:ext cx="35814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 smtClean="0"/>
              <a:t>RavenDB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"Title": "</a:t>
            </a:r>
            <a:r>
              <a:rPr lang="en-US" sz="1800" dirty="0">
                <a:solidFill>
                  <a:schemeClr val="tx2"/>
                </a:solidFill>
              </a:rPr>
              <a:t>Raving about Raven</a:t>
            </a:r>
            <a:r>
              <a:rPr lang="en-US" sz="1800" dirty="0"/>
              <a:t>",</a:t>
            </a:r>
          </a:p>
          <a:p>
            <a:pPr marL="0" indent="0">
              <a:buNone/>
            </a:pPr>
            <a:r>
              <a:rPr lang="en-US" sz="1800" dirty="0"/>
              <a:t>  "Tags": [</a:t>
            </a:r>
          </a:p>
          <a:p>
            <a:pPr marL="0" indent="0">
              <a:buNone/>
            </a:pPr>
            <a:r>
              <a:rPr lang="en-US" sz="1800" dirty="0"/>
              <a:t>    "</a:t>
            </a:r>
            <a:r>
              <a:rPr lang="en-US" sz="1800" dirty="0" err="1">
                <a:solidFill>
                  <a:schemeClr val="tx2"/>
                </a:solidFill>
              </a:rPr>
              <a:t>ravendb</a:t>
            </a:r>
            <a:r>
              <a:rPr lang="en-US" sz="1800" dirty="0"/>
              <a:t>",</a:t>
            </a:r>
          </a:p>
          <a:p>
            <a:pPr marL="0" indent="0">
              <a:buNone/>
            </a:pPr>
            <a:r>
              <a:rPr lang="en-US" sz="1800" dirty="0"/>
              <a:t>    "</a:t>
            </a:r>
            <a:r>
              <a:rPr lang="en-US" sz="1800" dirty="0" err="1">
                <a:solidFill>
                  <a:schemeClr val="tx2"/>
                </a:solidFill>
              </a:rPr>
              <a:t>ondrej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/>
              <a:t>  ]</a:t>
            </a:r>
          </a:p>
          <a:p>
            <a:pPr marL="0" indent="0">
              <a:buNone/>
            </a:pPr>
            <a:r>
              <a:rPr lang="en-US" sz="1800" dirty="0"/>
              <a:t>}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800600" y="1874837"/>
            <a:ext cx="4038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SQL Equivalent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431748"/>
              </p:ext>
            </p:extLst>
          </p:nvPr>
        </p:nvGraphicFramePr>
        <p:xfrm>
          <a:off x="7872984" y="4946904"/>
          <a:ext cx="1016000" cy="594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000"/>
              </a:tblGrid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ravendb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Lucida Sans Unicode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ondrej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Lucida Sans Unicode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521766"/>
              </p:ext>
            </p:extLst>
          </p:nvPr>
        </p:nvGraphicFramePr>
        <p:xfrm>
          <a:off x="6126480" y="3360420"/>
          <a:ext cx="2438400" cy="297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0"/>
              </a:tblGrid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2"/>
                          </a:solidFill>
                          <a:effectLst/>
                        </a:rPr>
                        <a:t>Raving about Raven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Lucida Sans Unicode"/>
                      </a:endParaRPr>
                    </a:p>
                  </a:txBody>
                  <a:tcPr marR="7620" marT="7620" marB="0" anchor="b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58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Storing a Blog Post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874837"/>
            <a:ext cx="35814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 smtClean="0"/>
              <a:t>RavenDB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"Title": "</a:t>
            </a:r>
            <a:r>
              <a:rPr lang="en-US" sz="1800" dirty="0">
                <a:solidFill>
                  <a:schemeClr val="tx2"/>
                </a:solidFill>
              </a:rPr>
              <a:t>Raving about Raven</a:t>
            </a:r>
            <a:r>
              <a:rPr lang="en-US" sz="1800" dirty="0"/>
              <a:t>",</a:t>
            </a:r>
          </a:p>
          <a:p>
            <a:pPr marL="0" indent="0">
              <a:buNone/>
            </a:pPr>
            <a:r>
              <a:rPr lang="en-US" sz="1800" dirty="0"/>
              <a:t>  "Tags": [</a:t>
            </a:r>
          </a:p>
          <a:p>
            <a:pPr marL="0" indent="0">
              <a:buNone/>
            </a:pPr>
            <a:r>
              <a:rPr lang="en-US" sz="1800" dirty="0"/>
              <a:t>    "</a:t>
            </a:r>
            <a:r>
              <a:rPr lang="en-US" sz="1800" dirty="0" err="1">
                <a:solidFill>
                  <a:schemeClr val="tx2"/>
                </a:solidFill>
              </a:rPr>
              <a:t>ravendb</a:t>
            </a:r>
            <a:r>
              <a:rPr lang="en-US" sz="1800" dirty="0"/>
              <a:t>",</a:t>
            </a:r>
          </a:p>
          <a:p>
            <a:pPr marL="0" indent="0">
              <a:buNone/>
            </a:pPr>
            <a:r>
              <a:rPr lang="en-US" sz="1800" dirty="0"/>
              <a:t>    "</a:t>
            </a:r>
            <a:r>
              <a:rPr lang="en-US" sz="1800" dirty="0" err="1">
                <a:solidFill>
                  <a:schemeClr val="tx2"/>
                </a:solidFill>
              </a:rPr>
              <a:t>ondrej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/>
              <a:t>  ]</a:t>
            </a:r>
          </a:p>
          <a:p>
            <a:pPr marL="0" indent="0">
              <a:buNone/>
            </a:pPr>
            <a:r>
              <a:rPr lang="en-US" sz="1800" dirty="0"/>
              <a:t>}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800600" y="1874837"/>
            <a:ext cx="4038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SQL Equivalent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774357"/>
              </p:ext>
            </p:extLst>
          </p:nvPr>
        </p:nvGraphicFramePr>
        <p:xfrm>
          <a:off x="5105400" y="2758440"/>
          <a:ext cx="3454400" cy="899160"/>
        </p:xfrm>
        <a:graphic>
          <a:graphicData uri="http://schemas.openxmlformats.org/drawingml/2006/table">
            <a:tbl>
              <a:tblPr/>
              <a:tblGrid>
                <a:gridCol w="1018239"/>
                <a:gridCol w="2436161"/>
              </a:tblGrid>
              <a:tr h="29718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BlogPosts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36576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blog_id</a:t>
                      </a:r>
                    </a:p>
                  </a:txBody>
                  <a:tcPr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title</a:t>
                      </a:r>
                    </a:p>
                  </a:txBody>
                  <a:tcPr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1</a:t>
                      </a:r>
                    </a:p>
                  </a:txBody>
                  <a:tcPr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2"/>
                          </a:solidFill>
                          <a:effectLst/>
                          <a:latin typeface="Lucida Sans Unicode"/>
                        </a:rPr>
                        <a:t>Raving about Raven</a:t>
                      </a:r>
                    </a:p>
                  </a:txBody>
                  <a:tcPr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573304"/>
              </p:ext>
            </p:extLst>
          </p:nvPr>
        </p:nvGraphicFramePr>
        <p:xfrm>
          <a:off x="7086600" y="4343400"/>
          <a:ext cx="1803400" cy="1203960"/>
        </p:xfrm>
        <a:graphic>
          <a:graphicData uri="http://schemas.openxmlformats.org/drawingml/2006/table">
            <a:tbl>
              <a:tblPr/>
              <a:tblGrid>
                <a:gridCol w="786589"/>
                <a:gridCol w="1016811"/>
              </a:tblGrid>
              <a:tr h="2971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Tags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tag_id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tag_text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chemeClr val="tx2"/>
                          </a:solidFill>
                          <a:effectLst/>
                          <a:latin typeface="Lucida Sans Unicode"/>
                        </a:rPr>
                        <a:t>ravendb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Lucida Sans Unicode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chemeClr val="tx2"/>
                          </a:solidFill>
                          <a:effectLst/>
                          <a:latin typeface="Lucida Sans Unicode"/>
                        </a:rPr>
                        <a:t>ondrej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Lucida Sans Unicode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116990"/>
              </p:ext>
            </p:extLst>
          </p:nvPr>
        </p:nvGraphicFramePr>
        <p:xfrm>
          <a:off x="4724400" y="4343400"/>
          <a:ext cx="1993900" cy="1203960"/>
        </p:xfrm>
        <a:graphic>
          <a:graphicData uri="http://schemas.openxmlformats.org/drawingml/2006/table">
            <a:tbl>
              <a:tblPr/>
              <a:tblGrid>
                <a:gridCol w="930487"/>
                <a:gridCol w="1063413"/>
              </a:tblGrid>
              <a:tr h="2971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BlogTags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blog_id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tag_id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4343400" y="51054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343400" y="4114800"/>
            <a:ext cx="28575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629150" y="3505200"/>
            <a:ext cx="47625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343400" y="5105400"/>
            <a:ext cx="1905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533900" y="5410200"/>
            <a:ext cx="190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705600" y="51054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705600" y="54102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70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ohammedovich.files.wordpress.com/2012/11/ravendb_logo2.png?w=6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2400"/>
            <a:ext cx="495300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091566" y="2057400"/>
            <a:ext cx="2419350" cy="3232336"/>
            <a:chOff x="6324600" y="1752600"/>
            <a:chExt cx="2286000" cy="3393941"/>
          </a:xfrm>
        </p:grpSpPr>
        <p:pic>
          <p:nvPicPr>
            <p:cNvPr id="1028" name="Picture 4" descr="http://old.castleproject.org/images/community/ayend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800" y="1752600"/>
              <a:ext cx="2095500" cy="206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324600" y="3886200"/>
              <a:ext cx="2286000" cy="126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Oren </a:t>
              </a:r>
              <a:r>
                <a:rPr lang="en-US" sz="3600" dirty="0" err="1" smtClean="0"/>
                <a:t>Eini</a:t>
              </a:r>
              <a:endParaRPr lang="en-US" sz="3600" dirty="0" smtClean="0"/>
            </a:p>
            <a:p>
              <a:pPr algn="ctr"/>
              <a:r>
                <a:rPr lang="en-US" sz="3600" dirty="0" smtClean="0"/>
                <a:t>(</a:t>
              </a:r>
              <a:r>
                <a:rPr lang="en-US" sz="3600" dirty="0" err="1" smtClean="0"/>
                <a:t>Ayende</a:t>
              </a:r>
              <a:r>
                <a:rPr lang="en-US" sz="3600" dirty="0" smtClean="0"/>
                <a:t>)</a:t>
              </a:r>
              <a:endParaRPr lang="en-US" sz="3600" dirty="0"/>
            </a:p>
          </p:txBody>
        </p:sp>
      </p:grpSp>
      <p:pic>
        <p:nvPicPr>
          <p:cNvPr id="1030" name="Picture 6" descr="http://azerdark.files.wordpress.com/2010/04/scr-nhibernate-1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4038600"/>
            <a:ext cx="2857500" cy="158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210050" y="1905000"/>
            <a:ext cx="4648200" cy="1596617"/>
            <a:chOff x="4229100" y="3879603"/>
            <a:chExt cx="4648200" cy="1596617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100" y="3879603"/>
              <a:ext cx="4648200" cy="1010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229100" y="4953000"/>
              <a:ext cx="464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The Castle Project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7850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/>
              <a:t>ORM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Object-relational mapper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228850"/>
            <a:ext cx="256222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465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Impedance Mismatch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Relational model</a:t>
            </a:r>
          </a:p>
          <a:p>
            <a:pPr lvl="1"/>
            <a:r>
              <a:rPr lang="en-US" dirty="0" smtClean="0"/>
              <a:t>Tables, Columns, Rows</a:t>
            </a:r>
          </a:p>
          <a:p>
            <a:r>
              <a:rPr lang="en-US" dirty="0" smtClean="0"/>
              <a:t>Object model</a:t>
            </a:r>
          </a:p>
          <a:p>
            <a:pPr lvl="1"/>
            <a:r>
              <a:rPr lang="en-US" dirty="0" smtClean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262267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Select N+1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10 Customers with 3 Orders each</a:t>
            </a:r>
          </a:p>
          <a:p>
            <a:r>
              <a:rPr lang="en-US" dirty="0" smtClean="0"/>
              <a:t>Hand-written SQL</a:t>
            </a: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SELECT * FROM CUSTOMER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INNER JOIN ORDER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ON CUSTOMER.ID = ORDER.CUSTOMER_ID</a:t>
            </a:r>
          </a:p>
          <a:p>
            <a:r>
              <a:rPr lang="en-US" dirty="0" smtClean="0"/>
              <a:t>Possible ORM-generated SQL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SELECT * FROM CUSTOMER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* FROM ORDER WHERE ORDER.CUSTOMER_ID = 123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* FROM ORDER WHERE ORDER.CUSTOMER_ID =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124;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* FROM ORDER WHERE ORDER.CUSTOMER_ID =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125;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ETC..</a:t>
            </a:r>
          </a:p>
          <a:p>
            <a:endParaRPr lang="en-US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133600"/>
            <a:ext cx="164539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541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alvelut.blogit.fi/files/2010/08/iloisia-ihmis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-838200"/>
            <a:ext cx="9372600" cy="937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52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SQL is optimized for WRITEs</a:t>
            </a:r>
          </a:p>
        </p:txBody>
      </p:sp>
    </p:spTree>
    <p:extLst>
      <p:ext uri="{BB962C8B-B14F-4D97-AF65-F5344CB8AC3E}">
        <p14:creationId xmlns:p14="http://schemas.microsoft.com/office/powerpoint/2010/main" val="83450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"/>
            <a:ext cx="7315200" cy="5470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43200"/>
            <a:ext cx="9144000" cy="2895600"/>
          </a:xfrm>
          <a:solidFill>
            <a:schemeClr val="tx1">
              <a:lumMod val="90000"/>
              <a:lumOff val="10000"/>
              <a:alpha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6600" b="1" dirty="0">
                <a:ln w="28575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Getting started with NoSQL in .NET using RavenDB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6019800"/>
            <a:ext cx="8382000" cy="954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/>
              <a:t>Ondrej</a:t>
            </a:r>
            <a:r>
              <a:rPr lang="en-US" sz="2800" dirty="0" smtClean="0"/>
              <a:t> </a:t>
            </a:r>
            <a:r>
              <a:rPr lang="en-US" sz="2800" dirty="0" err="1" smtClean="0"/>
              <a:t>Balas</a:t>
            </a:r>
            <a:r>
              <a:rPr lang="en-US" sz="2800" dirty="0" smtClean="0"/>
              <a:t>				   @</a:t>
            </a:r>
            <a:r>
              <a:rPr lang="en-US" sz="2800" dirty="0" err="1" smtClean="0"/>
              <a:t>ondrejbalas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839200" y="5334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33400"/>
            <a:ext cx="4038600" cy="59367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533400"/>
            <a:ext cx="4114800" cy="597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5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SQL is optimized for WRITEs</a:t>
            </a:r>
            <a:endParaRPr lang="en-US" dirty="0"/>
          </a:p>
          <a:p>
            <a:r>
              <a:rPr lang="en-US" dirty="0" err="1" smtClean="0"/>
              <a:t>RavenDB</a:t>
            </a:r>
            <a:r>
              <a:rPr lang="en-US" dirty="0" smtClean="0"/>
              <a:t> is optimized for READs</a:t>
            </a:r>
          </a:p>
        </p:txBody>
      </p:sp>
    </p:spTree>
    <p:extLst>
      <p:ext uri="{BB962C8B-B14F-4D97-AF65-F5344CB8AC3E}">
        <p14:creationId xmlns:p14="http://schemas.microsoft.com/office/powerpoint/2010/main" val="20090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Think Aggregates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362200"/>
            <a:ext cx="256222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886075"/>
            <a:ext cx="30003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629025"/>
            <a:ext cx="14192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440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Reporting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804272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918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get started!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352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lvl="1" indent="0" algn="ctr">
              <a:buNone/>
            </a:pPr>
            <a:r>
              <a:rPr lang="en-US" sz="5400" dirty="0" err="1" smtClean="0"/>
              <a:t>NuGet</a:t>
            </a:r>
            <a:r>
              <a:rPr lang="en-US" sz="4800" dirty="0" smtClean="0"/>
              <a:t> </a:t>
            </a:r>
          </a:p>
          <a:p>
            <a:pPr marL="457200" lvl="1" indent="0" algn="ctr">
              <a:buNone/>
            </a:pPr>
            <a:r>
              <a:rPr lang="en-US" dirty="0" smtClean="0"/>
              <a:t>or</a:t>
            </a:r>
            <a:endParaRPr lang="en-US" dirty="0"/>
          </a:p>
          <a:p>
            <a:pPr marL="457200" lvl="1" indent="0" algn="ctr">
              <a:buNone/>
            </a:pPr>
            <a:r>
              <a:rPr lang="en-US" sz="5400" dirty="0" smtClean="0">
                <a:hlinkClick r:id="rId3"/>
              </a:rPr>
              <a:t>http://ravendb.net</a:t>
            </a:r>
            <a:endParaRPr 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172544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RavenDB</a:t>
            </a:r>
            <a:r>
              <a:rPr lang="en-US" dirty="0" smtClean="0"/>
              <a:t> Server on </a:t>
            </a:r>
            <a:r>
              <a:rPr lang="en-US" dirty="0" err="1" smtClean="0"/>
              <a:t>Nuget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0" y="4648200"/>
            <a:ext cx="4114800" cy="762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51187"/>
            <a:ext cx="8839200" cy="525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098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 anchor="t"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sz="4000" b="1" dirty="0" smtClean="0">
                <a:latin typeface="Wingdings" pitchFamily="2" charset="2"/>
              </a:rPr>
              <a:t> 1</a:t>
            </a:r>
            <a:r>
              <a:rPr lang="en-US" sz="3200" b="1" dirty="0" smtClean="0">
                <a:latin typeface="Wingdings" pitchFamily="2" charset="2"/>
              </a:rPr>
              <a:t>	</a:t>
            </a:r>
            <a:r>
              <a:rPr lang="en-US" sz="3200" b="1" dirty="0" smtClean="0"/>
              <a:t>Backup</a:t>
            </a:r>
          </a:p>
          <a:p>
            <a:pPr marL="457200" lvl="1" indent="0">
              <a:buNone/>
            </a:pPr>
            <a:r>
              <a:rPr lang="en-US" sz="4000" b="1" dirty="0" smtClean="0">
                <a:latin typeface="Wingdings" pitchFamily="2" charset="2"/>
              </a:rPr>
              <a:t> </a:t>
            </a:r>
            <a:endParaRPr lang="en-US" sz="3200" b="1" dirty="0" smtClean="0"/>
          </a:p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</a:t>
            </a:r>
            <a:endParaRPr lang="en-US" sz="3200" b="1" dirty="0" smtClean="0"/>
          </a:p>
          <a:p>
            <a:pPr marL="457200" lvl="1" indent="0">
              <a:buNone/>
            </a:pPr>
            <a:r>
              <a:rPr lang="en-US" sz="4000" b="1" dirty="0" smtClean="0">
                <a:latin typeface="Wingdings" pitchFamily="2" charset="2"/>
              </a:rPr>
              <a:t> </a:t>
            </a:r>
            <a:endParaRPr lang="en-US" sz="3200" b="1" dirty="0" smtClean="0"/>
          </a:p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</a:t>
            </a:r>
            <a:endParaRPr lang="en-US" sz="3200" b="1" dirty="0" smtClean="0"/>
          </a:p>
          <a:p>
            <a:pPr marL="457200" lvl="1" indent="0">
              <a:buNone/>
            </a:pPr>
            <a:r>
              <a:rPr lang="en-US" sz="4000" b="1" dirty="0" smtClean="0">
                <a:latin typeface="Wingdings" pitchFamily="2" charset="2"/>
              </a:rPr>
              <a:t> </a:t>
            </a:r>
            <a:endParaRPr lang="en-US" sz="3200" b="1" dirty="0" smtClean="0"/>
          </a:p>
          <a:p>
            <a:pPr marL="457200" lvl="1" indent="0">
              <a:buNone/>
            </a:pPr>
            <a:r>
              <a:rPr lang="en-US" sz="3200" b="1" dirty="0" smtClean="0">
                <a:solidFill>
                  <a:srgbClr val="C00000"/>
                </a:solidFill>
              </a:rPr>
              <a:t/>
            </a:r>
            <a:br>
              <a:rPr lang="en-US" sz="3200" b="1" dirty="0" smtClean="0">
                <a:solidFill>
                  <a:srgbClr val="C00000"/>
                </a:solidFill>
              </a:rPr>
            </a:b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48090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 anchor="t"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Backup</a:t>
            </a:r>
          </a:p>
          <a:p>
            <a:pPr marL="457200" lvl="1" indent="0">
              <a:buNone/>
            </a:pPr>
            <a:r>
              <a:rPr lang="en-US" sz="4000" b="1" dirty="0">
                <a:latin typeface="Wingdings" pitchFamily="2" charset="2"/>
              </a:rPr>
              <a:t> 1</a:t>
            </a:r>
            <a:r>
              <a:rPr lang="en-US" sz="3200" b="1" dirty="0">
                <a:latin typeface="Wingdings" pitchFamily="2" charset="2"/>
              </a:rPr>
              <a:t>	</a:t>
            </a:r>
            <a:r>
              <a:rPr lang="en-US" sz="3200" b="1" dirty="0" smtClean="0"/>
              <a:t>Bundles</a:t>
            </a:r>
          </a:p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</a:t>
            </a:r>
            <a:endParaRPr lang="en-US" sz="3200" b="1" dirty="0" smtClean="0"/>
          </a:p>
          <a:p>
            <a:pPr marL="457200" lvl="1" indent="0">
              <a:buNone/>
            </a:pPr>
            <a:r>
              <a:rPr lang="en-US" sz="4000" b="1" dirty="0" smtClean="0">
                <a:latin typeface="Wingdings" pitchFamily="2" charset="2"/>
              </a:rPr>
              <a:t> </a:t>
            </a:r>
            <a:endParaRPr lang="en-US" sz="3200" b="1" dirty="0" smtClean="0"/>
          </a:p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</a:t>
            </a:r>
            <a:endParaRPr lang="en-US" sz="3200" b="1" dirty="0" smtClean="0"/>
          </a:p>
          <a:p>
            <a:pPr marL="457200" lvl="1" indent="0">
              <a:buNone/>
            </a:pPr>
            <a:r>
              <a:rPr lang="en-US" sz="4000" b="1" dirty="0" smtClean="0">
                <a:latin typeface="Wingdings" pitchFamily="2" charset="2"/>
              </a:rPr>
              <a:t> </a:t>
            </a:r>
            <a:endParaRPr lang="en-US" sz="3200" b="1" dirty="0" smtClean="0"/>
          </a:p>
          <a:p>
            <a:pPr marL="457200" lvl="1" indent="0">
              <a:buNone/>
            </a:pPr>
            <a:r>
              <a:rPr lang="en-US" sz="3200" b="1" dirty="0" smtClean="0">
                <a:solidFill>
                  <a:srgbClr val="C00000"/>
                </a:solidFill>
              </a:rPr>
              <a:t/>
            </a:r>
            <a:br>
              <a:rPr lang="en-US" sz="3200" b="1" dirty="0" smtClean="0">
                <a:solidFill>
                  <a:srgbClr val="C00000"/>
                </a:solidFill>
              </a:rPr>
            </a:b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422808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 anchor="t"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Backup</a:t>
            </a:r>
          </a:p>
          <a:p>
            <a:pPr marL="457200" lvl="1" indent="0">
              <a:buNone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Bundles</a:t>
            </a:r>
          </a:p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</a:t>
            </a:r>
            <a:r>
              <a:rPr lang="en-US" sz="4000" b="1" dirty="0" smtClean="0">
                <a:latin typeface="Wingdings" pitchFamily="2" charset="2"/>
              </a:rPr>
              <a:t>1</a:t>
            </a:r>
            <a:r>
              <a:rPr lang="en-US" sz="3200" b="1" dirty="0" smtClean="0">
                <a:latin typeface="Wingdings" pitchFamily="2" charset="2"/>
              </a:rPr>
              <a:t>	</a:t>
            </a:r>
            <a:r>
              <a:rPr lang="en-US" sz="3200" b="1" dirty="0" smtClean="0"/>
              <a:t>Client</a:t>
            </a:r>
          </a:p>
          <a:p>
            <a:pPr marL="457200" lvl="1" indent="0">
              <a:buNone/>
            </a:pPr>
            <a:r>
              <a:rPr lang="en-US" sz="4000" b="1" dirty="0" smtClean="0">
                <a:latin typeface="Wingdings" pitchFamily="2" charset="2"/>
              </a:rPr>
              <a:t> </a:t>
            </a:r>
            <a:endParaRPr lang="en-US" sz="3200" b="1" dirty="0" smtClean="0"/>
          </a:p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</a:t>
            </a:r>
            <a:endParaRPr lang="en-US" sz="3200" b="1" dirty="0" smtClean="0"/>
          </a:p>
          <a:p>
            <a:pPr marL="457200" lvl="1" indent="0">
              <a:buNone/>
            </a:pPr>
            <a:r>
              <a:rPr lang="en-US" sz="4000" b="1" dirty="0" smtClean="0">
                <a:latin typeface="Wingdings" pitchFamily="2" charset="2"/>
              </a:rPr>
              <a:t> </a:t>
            </a:r>
            <a:endParaRPr lang="en-US" sz="3200" b="1" dirty="0" smtClean="0"/>
          </a:p>
          <a:p>
            <a:pPr marL="457200" lvl="1" indent="0">
              <a:buNone/>
            </a:pPr>
            <a:r>
              <a:rPr lang="en-US" sz="3200" b="1" dirty="0" smtClean="0">
                <a:solidFill>
                  <a:srgbClr val="C00000"/>
                </a:solidFill>
              </a:rPr>
              <a:t/>
            </a:r>
            <a:br>
              <a:rPr lang="en-US" sz="3200" b="1" dirty="0" smtClean="0">
                <a:solidFill>
                  <a:srgbClr val="C00000"/>
                </a:solidFill>
              </a:rPr>
            </a:b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30039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Ondrej</a:t>
            </a:r>
            <a:r>
              <a:rPr lang="en-US" dirty="0" smtClean="0"/>
              <a:t> </a:t>
            </a:r>
            <a:r>
              <a:rPr lang="en-US" dirty="0" err="1" smtClean="0"/>
              <a:t>Balas</a:t>
            </a:r>
            <a:endParaRPr lang="en-US" dirty="0"/>
          </a:p>
        </p:txBody>
      </p:sp>
      <p:pic>
        <p:nvPicPr>
          <p:cNvPr id="1026" name="Picture 2" descr="http://ondrejbalas.com/Content/thumb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4707924"/>
            <a:ext cx="1562100" cy="173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J:\UTD\Logo\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628837"/>
            <a:ext cx="2667000" cy="200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1413980"/>
            <a:ext cx="7924800" cy="2336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5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Husband &amp; Father</a:t>
            </a:r>
          </a:p>
          <a:p>
            <a:pPr marL="342900" indent="-342900">
              <a:lnSpc>
                <a:spcPts val="35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MVP (C#), Writer for Visual Studio Magazine</a:t>
            </a:r>
          </a:p>
          <a:p>
            <a:pPr marL="342900" indent="-342900">
              <a:lnSpc>
                <a:spcPts val="35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Owner of </a:t>
            </a:r>
            <a:r>
              <a:rPr lang="en-US" sz="2400" dirty="0" err="1" smtClean="0">
                <a:solidFill>
                  <a:prstClr val="black"/>
                </a:solidFill>
              </a:rPr>
              <a:t>UseTech</a:t>
            </a:r>
            <a:r>
              <a:rPr lang="en-US" sz="2400" dirty="0" smtClean="0">
                <a:solidFill>
                  <a:prstClr val="black"/>
                </a:solidFill>
              </a:rPr>
              <a:t> Design</a:t>
            </a:r>
          </a:p>
          <a:p>
            <a:pPr marL="342900" indent="-342900">
              <a:lnSpc>
                <a:spcPts val="35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I build software that drives business</a:t>
            </a:r>
            <a:br>
              <a:rPr lang="en-US" sz="2400" dirty="0" smtClean="0">
                <a:solidFill>
                  <a:prstClr val="black"/>
                </a:solidFill>
              </a:rPr>
            </a:br>
            <a:endParaRPr lang="en-US" sz="1200" dirty="0" smtClean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38862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Blog: </a:t>
            </a:r>
            <a:r>
              <a:rPr lang="en-US" sz="2400" dirty="0">
                <a:solidFill>
                  <a:prstClr val="black"/>
                </a:solidFill>
                <a:hlinkClick r:id="rId4"/>
              </a:rPr>
              <a:t>http://</a:t>
            </a:r>
            <a:r>
              <a:rPr lang="en-US" sz="2400" dirty="0" smtClean="0">
                <a:solidFill>
                  <a:prstClr val="black"/>
                </a:solidFill>
                <a:hlinkClick r:id="rId4"/>
              </a:rPr>
              <a:t>www.ondrejbalas.com</a:t>
            </a:r>
            <a:r>
              <a:rPr lang="en-US" sz="2400" dirty="0" smtClean="0">
                <a:solidFill>
                  <a:prstClr val="black"/>
                </a:solidFill>
              </a:rPr>
              <a:t>                   Twitter</a:t>
            </a:r>
            <a:r>
              <a:rPr lang="en-US" sz="2400" dirty="0">
                <a:solidFill>
                  <a:prstClr val="black"/>
                </a:solidFill>
              </a:rPr>
              <a:t>: </a:t>
            </a:r>
            <a:r>
              <a:rPr lang="en-US" sz="2400" dirty="0">
                <a:solidFill>
                  <a:prstClr val="black"/>
                </a:solidFill>
                <a:hlinkClick r:id="rId5"/>
              </a:rPr>
              <a:t>@</a:t>
            </a:r>
            <a:r>
              <a:rPr lang="en-US" sz="2400" dirty="0" err="1">
                <a:solidFill>
                  <a:prstClr val="black"/>
                </a:solidFill>
                <a:hlinkClick r:id="rId5"/>
              </a:rPr>
              <a:t>OndrejBalas</a:t>
            </a:r>
            <a:endParaRPr lang="en-US" sz="2400" dirty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05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 anchor="t"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Backup</a:t>
            </a:r>
          </a:p>
          <a:p>
            <a:pPr marL="457200" lvl="1" indent="0">
              <a:buNone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Bundles</a:t>
            </a:r>
          </a:p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Client</a:t>
            </a:r>
          </a:p>
          <a:p>
            <a:pPr marL="457200" lvl="1" indent="0">
              <a:buNone/>
            </a:pPr>
            <a:r>
              <a:rPr lang="en-US" sz="4000" b="1" dirty="0" smtClean="0">
                <a:latin typeface="Wingdings" pitchFamily="2" charset="2"/>
              </a:rPr>
              <a:t> 1</a:t>
            </a:r>
            <a:r>
              <a:rPr lang="en-US" sz="3200" b="1" dirty="0" smtClean="0">
                <a:latin typeface="Wingdings" pitchFamily="2" charset="2"/>
              </a:rPr>
              <a:t>	</a:t>
            </a:r>
            <a:r>
              <a:rPr lang="en-US" sz="3200" b="1" dirty="0" err="1" smtClean="0"/>
              <a:t>EmbeddedClient</a:t>
            </a:r>
            <a:endParaRPr lang="en-US" sz="3200" b="1" dirty="0" smtClean="0"/>
          </a:p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</a:t>
            </a:r>
            <a:endParaRPr lang="en-US" sz="3200" b="1" dirty="0" smtClean="0"/>
          </a:p>
          <a:p>
            <a:pPr marL="457200" lvl="1" indent="0">
              <a:buNone/>
            </a:pPr>
            <a:r>
              <a:rPr lang="en-US" sz="4000" b="1" dirty="0" smtClean="0">
                <a:latin typeface="Wingdings" pitchFamily="2" charset="2"/>
              </a:rPr>
              <a:t> </a:t>
            </a:r>
            <a:endParaRPr lang="en-US" sz="3200" b="1" dirty="0" smtClean="0"/>
          </a:p>
          <a:p>
            <a:pPr marL="457200" lvl="1" indent="0">
              <a:buNone/>
            </a:pPr>
            <a:r>
              <a:rPr lang="en-US" sz="3200" b="1" dirty="0" smtClean="0">
                <a:solidFill>
                  <a:srgbClr val="C00000"/>
                </a:solidFill>
              </a:rPr>
              <a:t/>
            </a:r>
            <a:br>
              <a:rPr lang="en-US" sz="3200" b="1" dirty="0" smtClean="0">
                <a:solidFill>
                  <a:srgbClr val="C00000"/>
                </a:solidFill>
              </a:rPr>
            </a:b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417137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 anchor="t"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Backup</a:t>
            </a:r>
          </a:p>
          <a:p>
            <a:pPr marL="457200" lvl="1" indent="0">
              <a:buNone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Bundles</a:t>
            </a:r>
          </a:p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Client</a:t>
            </a:r>
          </a:p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EmbeddedClient</a:t>
            </a: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</a:t>
            </a:r>
            <a:r>
              <a:rPr lang="en-US" sz="4000" b="1" dirty="0" smtClean="0">
                <a:latin typeface="Wingdings" pitchFamily="2" charset="2"/>
              </a:rPr>
              <a:t>1</a:t>
            </a:r>
            <a:r>
              <a:rPr lang="en-US" sz="3200" b="1" dirty="0" smtClean="0">
                <a:latin typeface="Wingdings" pitchFamily="2" charset="2"/>
              </a:rPr>
              <a:t>	</a:t>
            </a:r>
            <a:r>
              <a:rPr lang="en-US" sz="3200" b="1" dirty="0" smtClean="0"/>
              <a:t>Samples</a:t>
            </a:r>
          </a:p>
          <a:p>
            <a:pPr marL="457200" lvl="1" indent="0">
              <a:buNone/>
            </a:pPr>
            <a:r>
              <a:rPr lang="en-US" sz="4000" b="1" dirty="0" smtClean="0">
                <a:latin typeface="Wingdings" pitchFamily="2" charset="2"/>
              </a:rPr>
              <a:t> </a:t>
            </a:r>
            <a:endParaRPr lang="en-US" sz="3200" b="1" dirty="0" smtClean="0"/>
          </a:p>
          <a:p>
            <a:pPr marL="457200" lvl="1" indent="0">
              <a:buNone/>
            </a:pPr>
            <a:r>
              <a:rPr lang="en-US" sz="3200" b="1" dirty="0" smtClean="0">
                <a:solidFill>
                  <a:srgbClr val="C00000"/>
                </a:solidFill>
              </a:rPr>
              <a:t/>
            </a:r>
            <a:br>
              <a:rPr lang="en-US" sz="3200" b="1" dirty="0" smtClean="0">
                <a:solidFill>
                  <a:srgbClr val="C00000"/>
                </a:solidFill>
              </a:rPr>
            </a:b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30570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 anchor="t"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Backup</a:t>
            </a:r>
          </a:p>
          <a:p>
            <a:pPr marL="457200" lvl="1" indent="0">
              <a:buNone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Bundles</a:t>
            </a:r>
          </a:p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Client</a:t>
            </a:r>
          </a:p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EmbeddedClient</a:t>
            </a: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Samples</a:t>
            </a:r>
          </a:p>
          <a:p>
            <a:pPr marL="457200" lvl="1" indent="0">
              <a:buNone/>
            </a:pPr>
            <a:r>
              <a:rPr lang="en-US" sz="4000" b="1" dirty="0" smtClean="0">
                <a:latin typeface="Wingdings" pitchFamily="2" charset="2"/>
              </a:rPr>
              <a:t> </a:t>
            </a:r>
            <a:r>
              <a:rPr lang="en-US" sz="4000" b="1" dirty="0">
                <a:latin typeface="Wingdings" pitchFamily="2" charset="2"/>
              </a:rPr>
              <a:t>1</a:t>
            </a:r>
            <a:r>
              <a:rPr lang="en-US" sz="3200" b="1" dirty="0" smtClean="0">
                <a:latin typeface="Wingdings" pitchFamily="2" charset="2"/>
              </a:rPr>
              <a:t>	</a:t>
            </a:r>
            <a:r>
              <a:rPr lang="en-US" sz="3200" b="1" dirty="0"/>
              <a:t>Server</a:t>
            </a:r>
          </a:p>
          <a:p>
            <a:pPr marL="457200" lvl="1" indent="0">
              <a:buNone/>
            </a:pPr>
            <a:r>
              <a:rPr lang="en-US" sz="3200" b="1" dirty="0" smtClean="0">
                <a:solidFill>
                  <a:srgbClr val="C00000"/>
                </a:solidFill>
              </a:rPr>
              <a:t/>
            </a:r>
            <a:br>
              <a:rPr lang="en-US" sz="3200" b="1" dirty="0" smtClean="0">
                <a:solidFill>
                  <a:srgbClr val="C00000"/>
                </a:solidFill>
              </a:rPr>
            </a:b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322928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 anchor="t"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Backup</a:t>
            </a:r>
          </a:p>
          <a:p>
            <a:pPr marL="457200" lvl="1" indent="0">
              <a:buNone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Bundles</a:t>
            </a:r>
          </a:p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Client</a:t>
            </a:r>
          </a:p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EmbeddedClient</a:t>
            </a: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Samples</a:t>
            </a:r>
          </a:p>
          <a:p>
            <a:pPr marL="457200" lvl="1" indent="0">
              <a:buNone/>
            </a:pPr>
            <a:r>
              <a:rPr lang="en-US" sz="4000" b="1" dirty="0" smtClean="0">
                <a:solidFill>
                  <a:srgbClr val="C00000"/>
                </a:solidFill>
                <a:latin typeface="Wingdings" pitchFamily="2" charset="2"/>
              </a:rPr>
              <a:t> 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1</a:t>
            </a:r>
            <a:r>
              <a:rPr lang="en-US" sz="3200" b="1" dirty="0" smtClean="0">
                <a:solidFill>
                  <a:srgbClr val="C00000"/>
                </a:solidFill>
                <a:latin typeface="Wingdings" pitchFamily="2" charset="2"/>
              </a:rPr>
              <a:t>	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Server</a:t>
            </a:r>
          </a:p>
          <a:p>
            <a:pPr marL="457200" lvl="1" indent="0">
              <a:buNone/>
            </a:pPr>
            <a:r>
              <a:rPr lang="en-US" sz="4000" b="1" dirty="0" smtClean="0">
                <a:latin typeface="Wingdings" pitchFamily="2" charset="2"/>
              </a:rPr>
              <a:t> 1</a:t>
            </a:r>
            <a:r>
              <a:rPr lang="en-US" sz="3200" b="1" dirty="0" smtClean="0">
                <a:latin typeface="Wingdings" pitchFamily="2" charset="2"/>
              </a:rPr>
              <a:t>	</a:t>
            </a:r>
            <a:r>
              <a:rPr lang="en-US" sz="3200" b="1" dirty="0" smtClean="0"/>
              <a:t>Smuggler</a:t>
            </a:r>
            <a:r>
              <a:rPr lang="en-US" sz="3200" b="1" dirty="0" smtClean="0">
                <a:solidFill>
                  <a:srgbClr val="C00000"/>
                </a:solidFill>
              </a:rPr>
              <a:t/>
            </a:r>
            <a:br>
              <a:rPr lang="en-US" sz="3200" b="1" dirty="0" smtClean="0">
                <a:solidFill>
                  <a:srgbClr val="C00000"/>
                </a:solidFill>
              </a:rPr>
            </a:b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50286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 anchor="t"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Backup</a:t>
            </a:r>
          </a:p>
          <a:p>
            <a:pPr marL="457200" lvl="1" indent="0">
              <a:buNone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Bundles</a:t>
            </a:r>
          </a:p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Client</a:t>
            </a:r>
          </a:p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EmbeddedClient</a:t>
            </a: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Samples</a:t>
            </a:r>
          </a:p>
          <a:p>
            <a:pPr marL="457200" lvl="1" indent="0">
              <a:buNone/>
            </a:pPr>
            <a:r>
              <a:rPr lang="en-US" sz="4000" b="1" dirty="0" smtClean="0">
                <a:solidFill>
                  <a:srgbClr val="C00000"/>
                </a:solidFill>
                <a:latin typeface="Wingdings" pitchFamily="2" charset="2"/>
              </a:rPr>
              <a:t> 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1</a:t>
            </a:r>
            <a:r>
              <a:rPr lang="en-US" sz="3200" b="1" dirty="0" smtClean="0">
                <a:solidFill>
                  <a:srgbClr val="C00000"/>
                </a:solidFill>
                <a:latin typeface="Wingdings" pitchFamily="2" charset="2"/>
              </a:rPr>
              <a:t>	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Server</a:t>
            </a:r>
          </a:p>
          <a:p>
            <a:pPr marL="457200" lvl="1" indent="0">
              <a:buNone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Smuggler</a:t>
            </a:r>
            <a:endParaRPr lang="en-US" sz="3200" b="1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sz="4000" b="1" dirty="0" smtClean="0">
                <a:latin typeface="Wingdings" pitchFamily="2" charset="2"/>
              </a:rPr>
              <a:t> </a:t>
            </a:r>
            <a:r>
              <a:rPr lang="en-US" sz="1100" b="1" dirty="0" smtClean="0">
                <a:latin typeface="Wingdings" pitchFamily="2" charset="2"/>
              </a:rPr>
              <a:t> </a:t>
            </a:r>
            <a:r>
              <a:rPr lang="en-US" sz="4000" b="1" dirty="0" smtClean="0">
                <a:latin typeface="Wingdings" pitchFamily="2" charset="2"/>
              </a:rPr>
              <a:t>3</a:t>
            </a:r>
            <a:r>
              <a:rPr lang="en-US" sz="3200" b="1" dirty="0" smtClean="0">
                <a:latin typeface="Wingdings" pitchFamily="2" charset="2"/>
              </a:rPr>
              <a:t>	</a:t>
            </a:r>
            <a:r>
              <a:rPr lang="en-US" sz="3200" b="1" dirty="0" smtClean="0"/>
              <a:t>Start.cmd</a:t>
            </a:r>
          </a:p>
        </p:txBody>
      </p:sp>
    </p:spTree>
    <p:extLst>
      <p:ext uri="{BB962C8B-B14F-4D97-AF65-F5344CB8AC3E}">
        <p14:creationId xmlns:p14="http://schemas.microsoft.com/office/powerpoint/2010/main" val="32450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 anchor="t"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Backup</a:t>
            </a:r>
          </a:p>
          <a:p>
            <a:pPr marL="457200" lvl="1" indent="0">
              <a:buNone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Bundles</a:t>
            </a:r>
          </a:p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Client</a:t>
            </a:r>
          </a:p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EmbeddedClient</a:t>
            </a: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Samples</a:t>
            </a:r>
          </a:p>
          <a:p>
            <a:pPr marL="457200" lvl="1" indent="0">
              <a:buNone/>
            </a:pPr>
            <a:r>
              <a:rPr lang="en-US" sz="4000" b="1" dirty="0" smtClean="0">
                <a:solidFill>
                  <a:srgbClr val="C00000"/>
                </a:solidFill>
                <a:latin typeface="Wingdings" pitchFamily="2" charset="2"/>
              </a:rPr>
              <a:t> 1</a:t>
            </a:r>
            <a:r>
              <a:rPr lang="en-US" sz="3200" b="1" dirty="0" smtClean="0">
                <a:solidFill>
                  <a:srgbClr val="C00000"/>
                </a:solidFill>
                <a:latin typeface="Wingdings" pitchFamily="2" charset="2"/>
              </a:rPr>
              <a:t>	</a:t>
            </a:r>
            <a:r>
              <a:rPr lang="en-US" sz="3200" b="1" dirty="0" smtClean="0">
                <a:solidFill>
                  <a:srgbClr val="C00000"/>
                </a:solidFill>
              </a:rPr>
              <a:t>Server</a:t>
            </a:r>
          </a:p>
          <a:p>
            <a:pPr marL="457200" lvl="1" indent="0">
              <a:buNone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Smuggler</a:t>
            </a:r>
            <a:endParaRPr lang="en-US" sz="3200" b="1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</a:t>
            </a:r>
            <a:r>
              <a:rPr 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</a:t>
            </a: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3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Start.cmd</a:t>
            </a:r>
          </a:p>
        </p:txBody>
      </p:sp>
    </p:spTree>
    <p:extLst>
      <p:ext uri="{BB962C8B-B14F-4D97-AF65-F5344CB8AC3E}">
        <p14:creationId xmlns:p14="http://schemas.microsoft.com/office/powerpoint/2010/main" val="318391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the Server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457200" lvl="1" indent="0">
              <a:buNone/>
            </a:pPr>
            <a:r>
              <a:rPr lang="en-US" sz="1100" b="1" dirty="0" smtClean="0">
                <a:latin typeface="Wingdings" pitchFamily="2" charset="2"/>
              </a:rPr>
              <a:t>	 </a:t>
            </a:r>
            <a:r>
              <a:rPr lang="en-US" sz="4000" b="1" dirty="0" smtClean="0">
                <a:latin typeface="Wingdings" pitchFamily="2" charset="2"/>
              </a:rPr>
              <a:t>3</a:t>
            </a:r>
            <a:r>
              <a:rPr lang="en-US" sz="3200" dirty="0">
                <a:latin typeface="Wingdings" pitchFamily="2" charset="2"/>
              </a:rPr>
              <a:t>	</a:t>
            </a:r>
            <a:r>
              <a:rPr lang="en-US" sz="3200" dirty="0"/>
              <a:t>Raven.Server.exe</a:t>
            </a:r>
            <a:endParaRPr lang="en-US" sz="3200" dirty="0" smtClean="0"/>
          </a:p>
          <a:p>
            <a:pPr marL="457200" lvl="1" indent="0">
              <a:buNone/>
            </a:pPr>
            <a:r>
              <a:rPr lang="en-US" sz="1100" b="1" dirty="0">
                <a:latin typeface="Wingdings" pitchFamily="2" charset="2"/>
              </a:rPr>
              <a:t>	 </a:t>
            </a:r>
            <a:r>
              <a:rPr lang="en-US" sz="4000" b="1" dirty="0">
                <a:latin typeface="Wingdings" pitchFamily="2" charset="2"/>
              </a:rPr>
              <a:t>3</a:t>
            </a:r>
            <a:r>
              <a:rPr lang="en-US" sz="3200" b="1" dirty="0">
                <a:latin typeface="Wingdings" pitchFamily="2" charset="2"/>
              </a:rPr>
              <a:t>	</a:t>
            </a:r>
            <a:r>
              <a:rPr lang="en-US" sz="3200" dirty="0" err="1" smtClean="0"/>
              <a:t>Raven.Server.exe.config</a:t>
            </a:r>
            <a:endParaRPr lang="en-US" sz="3200" dirty="0"/>
          </a:p>
          <a:p>
            <a:pPr marL="457200" lvl="1" indent="0">
              <a:buNone/>
            </a:pPr>
            <a:endParaRPr lang="en-US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Wingdings" pitchFamily="2" charset="2"/>
            </a:endParaRPr>
          </a:p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</a:p>
          <a:p>
            <a:pPr marL="457200" lvl="1" indent="0">
              <a:buNone/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</a:t>
            </a: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1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Logs</a:t>
            </a:r>
          </a:p>
          <a:p>
            <a:pPr marL="457200" lvl="1" indent="0">
              <a:buNone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1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Tenants</a:t>
            </a:r>
          </a:p>
        </p:txBody>
      </p:sp>
    </p:spTree>
    <p:extLst>
      <p:ext uri="{BB962C8B-B14F-4D97-AF65-F5344CB8AC3E}">
        <p14:creationId xmlns:p14="http://schemas.microsoft.com/office/powerpoint/2010/main" val="270726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the Server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457200" lvl="1" indent="0">
              <a:buNone/>
            </a:pPr>
            <a:r>
              <a:rPr lang="en-US" sz="1100" b="1" dirty="0" smtClean="0">
                <a:latin typeface="Wingdings" pitchFamily="2" charset="2"/>
              </a:rPr>
              <a:t>	 </a:t>
            </a:r>
            <a:r>
              <a:rPr lang="en-US" sz="4000" b="1" dirty="0" smtClean="0">
                <a:latin typeface="Wingdings" pitchFamily="2" charset="2"/>
              </a:rPr>
              <a:t>3</a:t>
            </a:r>
            <a:r>
              <a:rPr lang="en-US" sz="3200" dirty="0">
                <a:latin typeface="Wingdings" pitchFamily="2" charset="2"/>
              </a:rPr>
              <a:t>	</a:t>
            </a:r>
            <a:r>
              <a:rPr lang="en-US" sz="3200" dirty="0"/>
              <a:t>Raven.Server.exe</a:t>
            </a:r>
            <a:endParaRPr lang="en-US" sz="3200" dirty="0" smtClean="0"/>
          </a:p>
          <a:p>
            <a:pPr marL="457200" lvl="1" indent="0">
              <a:buNone/>
            </a:pPr>
            <a:r>
              <a:rPr lang="en-US" sz="1100" b="1" dirty="0">
                <a:solidFill>
                  <a:srgbClr val="C00000"/>
                </a:solidFill>
                <a:latin typeface="Wingdings" pitchFamily="2" charset="2"/>
              </a:rPr>
              <a:t>	 </a:t>
            </a:r>
            <a:r>
              <a:rPr lang="en-US" sz="4000" b="1" dirty="0">
                <a:solidFill>
                  <a:srgbClr val="C00000"/>
                </a:solidFill>
                <a:latin typeface="Wingdings" pitchFamily="2" charset="2"/>
              </a:rPr>
              <a:t>3</a:t>
            </a:r>
            <a:r>
              <a:rPr lang="en-US" sz="3200" b="1" dirty="0">
                <a:solidFill>
                  <a:srgbClr val="C00000"/>
                </a:solidFill>
                <a:latin typeface="Wingdings" pitchFamily="2" charset="2"/>
              </a:rPr>
              <a:t>	</a:t>
            </a:r>
            <a:r>
              <a:rPr lang="en-US" sz="3200" b="1" dirty="0" err="1" smtClean="0">
                <a:solidFill>
                  <a:srgbClr val="C00000"/>
                </a:solidFill>
              </a:rPr>
              <a:t>Raven.Server.exe.config</a:t>
            </a:r>
            <a:endParaRPr lang="en-US" sz="3200" b="1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Wingdings" pitchFamily="2" charset="2"/>
            </a:endParaRPr>
          </a:p>
          <a:p>
            <a:pPr marL="457200" lvl="1" indent="0">
              <a:buNone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1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</a:p>
          <a:p>
            <a:pPr marL="457200" lvl="1" indent="0">
              <a:buNone/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</a:t>
            </a: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1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Logs</a:t>
            </a:r>
          </a:p>
          <a:p>
            <a:pPr marL="457200" lvl="1" indent="0">
              <a:buNone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 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1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Wingdings" pitchFamily="2" charset="2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Tenants</a:t>
            </a:r>
          </a:p>
        </p:txBody>
      </p:sp>
    </p:spTree>
    <p:extLst>
      <p:ext uri="{BB962C8B-B14F-4D97-AF65-F5344CB8AC3E}">
        <p14:creationId xmlns:p14="http://schemas.microsoft.com/office/powerpoint/2010/main" val="140740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&lt;</a:t>
            </a:r>
            <a:r>
              <a:rPr lang="en-US" sz="2000" dirty="0" err="1"/>
              <a:t>appSettings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 &lt;add key="</a:t>
            </a:r>
            <a:r>
              <a:rPr lang="en-US" sz="2400" b="1" dirty="0"/>
              <a:t>Raven/Port</a:t>
            </a:r>
            <a:r>
              <a:rPr lang="en-US" sz="2000" dirty="0"/>
              <a:t>" value</a:t>
            </a:r>
            <a:r>
              <a:rPr lang="en-US" sz="2000" dirty="0" smtClean="0"/>
              <a:t>="</a:t>
            </a:r>
            <a:r>
              <a:rPr lang="en-US" sz="2400" b="1" dirty="0" smtClean="0"/>
              <a:t>*</a:t>
            </a:r>
            <a:r>
              <a:rPr lang="en-US" sz="2000" dirty="0" smtClean="0"/>
              <a:t>"/&gt;</a:t>
            </a:r>
          </a:p>
          <a:p>
            <a:pPr marL="0" indent="0" algn="ctr">
              <a:buNone/>
            </a:pPr>
            <a:r>
              <a:rPr lang="en-US" sz="2000" i="1" dirty="0" smtClean="0">
                <a:solidFill>
                  <a:srgbClr val="C00000"/>
                </a:solidFill>
              </a:rPr>
              <a:t>“*” Or a number; “*” means port 8080 or next available</a:t>
            </a:r>
            <a:endParaRPr lang="en-US" sz="2000" i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  &lt;</a:t>
            </a:r>
            <a:r>
              <a:rPr lang="en-US" sz="2000" dirty="0"/>
              <a:t>add key="</a:t>
            </a:r>
            <a:r>
              <a:rPr lang="en-US" sz="2400" b="1" dirty="0"/>
              <a:t>Raven/</a:t>
            </a:r>
            <a:r>
              <a:rPr lang="en-US" sz="2400" b="1" dirty="0" err="1"/>
              <a:t>DataDir</a:t>
            </a:r>
            <a:r>
              <a:rPr lang="en-US" sz="2000" dirty="0"/>
              <a:t>" value</a:t>
            </a:r>
            <a:r>
              <a:rPr lang="en-US" sz="2000" dirty="0" smtClean="0"/>
              <a:t>="</a:t>
            </a:r>
            <a:r>
              <a:rPr lang="en-US" sz="2400" b="1" dirty="0"/>
              <a:t> ~\</a:t>
            </a:r>
            <a:r>
              <a:rPr lang="en-US" sz="2400" b="1" dirty="0" smtClean="0"/>
              <a:t>Database\System </a:t>
            </a:r>
            <a:r>
              <a:rPr lang="en-US" sz="2000" dirty="0" smtClean="0"/>
              <a:t>"/&gt;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&lt;</a:t>
            </a:r>
            <a:r>
              <a:rPr lang="en-US" sz="2000" dirty="0"/>
              <a:t>add key="</a:t>
            </a:r>
            <a:r>
              <a:rPr lang="en-US" sz="2400" b="1" dirty="0"/>
              <a:t>Raven/</a:t>
            </a:r>
            <a:r>
              <a:rPr lang="en-US" sz="2400" b="1" dirty="0" err="1"/>
              <a:t>AnonymousAccess</a:t>
            </a:r>
            <a:r>
              <a:rPr lang="en-US" sz="2000" dirty="0"/>
              <a:t>" value</a:t>
            </a:r>
            <a:r>
              <a:rPr lang="en-US" sz="2000" dirty="0" smtClean="0"/>
              <a:t>=“</a:t>
            </a:r>
            <a:r>
              <a:rPr lang="en-US" sz="2400" b="1" dirty="0" smtClean="0"/>
              <a:t>Admin</a:t>
            </a:r>
            <a:r>
              <a:rPr lang="en-US" sz="2000" dirty="0" smtClean="0"/>
              <a:t>"/&gt;</a:t>
            </a:r>
          </a:p>
          <a:p>
            <a:pPr marL="0" indent="0" algn="ctr">
              <a:buNone/>
            </a:pPr>
            <a:r>
              <a:rPr lang="en-US" sz="2000" i="1" dirty="0" smtClean="0">
                <a:solidFill>
                  <a:srgbClr val="C00000"/>
                </a:solidFill>
              </a:rPr>
              <a:t>Options are Admin, Get, All, and None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&lt;/</a:t>
            </a:r>
            <a:r>
              <a:rPr lang="en-US" sz="2000" dirty="0" err="1"/>
              <a:t>appSettings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958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>
              <a:spcAft>
                <a:spcPts val="1800"/>
              </a:spcAft>
            </a:pPr>
            <a:r>
              <a:rPr lang="en-US" dirty="0" smtClean="0"/>
              <a:t>Raven/</a:t>
            </a:r>
            <a:r>
              <a:rPr lang="en-US" dirty="0" err="1" smtClean="0"/>
              <a:t>MaxPageSize</a:t>
            </a:r>
            <a:r>
              <a:rPr lang="en-US" dirty="0" smtClean="0"/>
              <a:t> (Default: 1024)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Raven/</a:t>
            </a:r>
            <a:r>
              <a:rPr lang="en-US" dirty="0" err="1" smtClean="0"/>
              <a:t>RunInMemory</a:t>
            </a:r>
            <a:r>
              <a:rPr lang="en-US" dirty="0" smtClean="0"/>
              <a:t> (Default: false)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Raven/</a:t>
            </a:r>
            <a:r>
              <a:rPr lang="en-US" dirty="0" err="1" smtClean="0"/>
              <a:t>TransactionMode</a:t>
            </a:r>
            <a:r>
              <a:rPr lang="en-US" dirty="0" smtClean="0"/>
              <a:t> (Default: Safe)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sz="2800" dirty="0" smtClean="0"/>
              <a:t>(Lazy = Can lose data on crash)</a:t>
            </a:r>
            <a:endParaRPr lang="en-US" dirty="0" smtClean="0"/>
          </a:p>
          <a:p>
            <a:pPr>
              <a:spcAft>
                <a:spcPts val="1800"/>
              </a:spcAft>
            </a:pPr>
            <a:r>
              <a:rPr lang="en-US" dirty="0" smtClean="0"/>
              <a:t>Raven/</a:t>
            </a:r>
            <a:r>
              <a:rPr lang="en-US" dirty="0" err="1" smtClean="0"/>
              <a:t>HostName</a:t>
            </a:r>
            <a:r>
              <a:rPr lang="en-US" dirty="0" smtClean="0"/>
              <a:t> (Default: None)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Raven/</a:t>
            </a:r>
            <a:r>
              <a:rPr lang="en-US" dirty="0" err="1" smtClean="0"/>
              <a:t>PluginsDirectory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				(Default: “~\Plugins”)</a:t>
            </a:r>
            <a:endParaRPr lang="en-US" dirty="0"/>
          </a:p>
          <a:p>
            <a:pPr>
              <a:spcAft>
                <a:spcPts val="18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901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 Document Database!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371600"/>
            <a:ext cx="28194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724400"/>
            <a:ext cx="1571429" cy="179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755355"/>
            <a:ext cx="1547813" cy="154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5105400" cy="1981200"/>
          </a:xfrm>
        </p:spPr>
        <p:txBody>
          <a:bodyPr/>
          <a:lstStyle/>
          <a:p>
            <a:r>
              <a:rPr lang="en-US" dirty="0" smtClean="0"/>
              <a:t>Any type of object can be stored</a:t>
            </a:r>
          </a:p>
          <a:p>
            <a:r>
              <a:rPr lang="en-US" dirty="0" smtClean="0"/>
              <a:t>Serializes to JSON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12" y="4802980"/>
            <a:ext cx="1547813" cy="154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341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02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103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102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3003 -0.54861 L 3.33333E-6 -2.22222E-6 " pathEditMode="fixed" rAng="0" ptsTypes="AA">
                                      <p:cBhvr>
                                        <p:cTn id="13" dur="1000" spd="-100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10" y="2743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94 -0.27523 L 0 -2.22222E-6 " pathEditMode="fixed" rAng="0" ptsTypes="AA">
                                      <p:cBhvr>
                                        <p:cTn id="15" dur="1000" spd="-100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97" y="1375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386 -0.35486 L -3.33333E-6 -2.22222E-6 " pathEditMode="fixed" rAng="0" ptsTypes="AA">
                                      <p:cBhvr>
                                        <p:cTn id="17" dur="1000" spd="-100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01" y="1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Bundles!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57" y="1676400"/>
            <a:ext cx="4407243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400300"/>
            <a:ext cx="4076458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spcAft>
                <a:spcPts val="960"/>
              </a:spcAft>
            </a:pPr>
            <a:r>
              <a:rPr lang="en-US" sz="4400" dirty="0" err="1" smtClean="0"/>
              <a:t>Sharding</a:t>
            </a:r>
            <a:r>
              <a:rPr lang="en-US" sz="4400" dirty="0" smtClean="0"/>
              <a:t> &amp; Replication</a:t>
            </a:r>
          </a:p>
          <a:p>
            <a:pPr>
              <a:spcAft>
                <a:spcPts val="960"/>
              </a:spcAft>
            </a:pPr>
            <a:r>
              <a:rPr lang="en-US" sz="4400" dirty="0" smtClean="0"/>
              <a:t>Expiration</a:t>
            </a:r>
          </a:p>
          <a:p>
            <a:pPr>
              <a:spcAft>
                <a:spcPts val="960"/>
              </a:spcAft>
            </a:pPr>
            <a:r>
              <a:rPr lang="en-US" sz="4400" dirty="0" smtClean="0"/>
              <a:t>Versioning</a:t>
            </a:r>
          </a:p>
          <a:p>
            <a:pPr>
              <a:spcAft>
                <a:spcPts val="960"/>
              </a:spcAft>
            </a:pPr>
            <a:r>
              <a:rPr lang="en-US" sz="4400" dirty="0" smtClean="0"/>
              <a:t>More Like This</a:t>
            </a:r>
          </a:p>
          <a:p>
            <a:pPr>
              <a:spcAft>
                <a:spcPts val="960"/>
              </a:spcAft>
            </a:pPr>
            <a:r>
              <a:rPr lang="en-US" sz="4400" dirty="0" smtClean="0"/>
              <a:t>Unique Constraints</a:t>
            </a:r>
            <a:endParaRPr lang="en-US" sz="4400" dirty="0"/>
          </a:p>
          <a:p>
            <a:pPr>
              <a:spcAft>
                <a:spcPts val="960"/>
              </a:spcAft>
            </a:pP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17570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7" dur="indefinite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0" dur="indefinite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Now for the fun stuff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027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>
            <a:stCxn id="4" idx="3"/>
            <a:endCxn id="8" idx="1"/>
          </p:cNvCxnSpPr>
          <p:nvPr/>
        </p:nvCxnSpPr>
        <p:spPr>
          <a:xfrm>
            <a:off x="3962400" y="2895600"/>
            <a:ext cx="1143000" cy="0"/>
          </a:xfrm>
          <a:prstGeom prst="straightConnector1">
            <a:avLst/>
          </a:prstGeom>
          <a:ln w="57150">
            <a:solidFill>
              <a:schemeClr val="tx1">
                <a:lumMod val="90000"/>
                <a:lumOff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9" idx="1"/>
          </p:cNvCxnSpPr>
          <p:nvPr/>
        </p:nvCxnSpPr>
        <p:spPr>
          <a:xfrm>
            <a:off x="3962400" y="2895600"/>
            <a:ext cx="1143000" cy="742950"/>
          </a:xfrm>
          <a:prstGeom prst="straightConnector1">
            <a:avLst/>
          </a:prstGeom>
          <a:ln w="57150">
            <a:solidFill>
              <a:schemeClr val="tx1">
                <a:lumMod val="90000"/>
                <a:lumOff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10" idx="1"/>
          </p:cNvCxnSpPr>
          <p:nvPr/>
        </p:nvCxnSpPr>
        <p:spPr>
          <a:xfrm>
            <a:off x="3962400" y="2895600"/>
            <a:ext cx="1143000" cy="1504950"/>
          </a:xfrm>
          <a:prstGeom prst="straightConnector1">
            <a:avLst/>
          </a:prstGeom>
          <a:ln w="57150">
            <a:solidFill>
              <a:schemeClr val="tx1">
                <a:lumMod val="90000"/>
                <a:lumOff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1" idx="1"/>
          </p:cNvCxnSpPr>
          <p:nvPr/>
        </p:nvCxnSpPr>
        <p:spPr>
          <a:xfrm>
            <a:off x="3962400" y="3638550"/>
            <a:ext cx="1143000" cy="1504950"/>
          </a:xfrm>
          <a:prstGeom prst="straightConnector1">
            <a:avLst/>
          </a:prstGeom>
          <a:ln w="57150">
            <a:solidFill>
              <a:schemeClr val="tx1">
                <a:lumMod val="90000"/>
                <a:lumOff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12" idx="1"/>
          </p:cNvCxnSpPr>
          <p:nvPr/>
        </p:nvCxnSpPr>
        <p:spPr>
          <a:xfrm>
            <a:off x="3962400" y="3638550"/>
            <a:ext cx="1143000" cy="2305050"/>
          </a:xfrm>
          <a:prstGeom prst="straightConnector1">
            <a:avLst/>
          </a:prstGeom>
          <a:ln w="57150">
            <a:solidFill>
              <a:schemeClr val="tx1">
                <a:lumMod val="90000"/>
                <a:lumOff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Index: Temp/Products/</a:t>
            </a:r>
            <a:r>
              <a:rPr lang="en-US" sz="3200" dirty="0" err="1" smtClean="0"/>
              <a:t>ByCategory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1632555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Categories			Documents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5105400" y="2590800"/>
            <a:ext cx="3276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products/Stapler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5105400" y="3333750"/>
            <a:ext cx="3276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products/Tape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5105400" y="4095750"/>
            <a:ext cx="3276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products/</a:t>
            </a:r>
            <a:r>
              <a:rPr lang="en-US" sz="2800" dirty="0" smtClean="0"/>
              <a:t>Paper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5105400" y="4838700"/>
            <a:ext cx="3276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products/</a:t>
            </a:r>
            <a:r>
              <a:rPr lang="en-US" sz="2800" dirty="0" smtClean="0"/>
              <a:t>Chair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5105400" y="5638800"/>
            <a:ext cx="3276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products/</a:t>
            </a:r>
            <a:r>
              <a:rPr lang="en-US" sz="2800" dirty="0" smtClean="0"/>
              <a:t>Desk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685800" y="2590800"/>
            <a:ext cx="3276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Office Supplies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685800" y="3333750"/>
            <a:ext cx="3276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Furniture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953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Implicit or Explicit</a:t>
            </a:r>
          </a:p>
          <a:p>
            <a:r>
              <a:rPr lang="en-US" dirty="0" smtClean="0"/>
              <a:t>Atomic, Isolated, and Durable</a:t>
            </a:r>
          </a:p>
          <a:p>
            <a:r>
              <a:rPr lang="en-US" dirty="0" smtClean="0"/>
              <a:t>Eventual Consistency</a:t>
            </a:r>
          </a:p>
          <a:p>
            <a:r>
              <a:rPr lang="en-US" dirty="0" smtClean="0"/>
              <a:t>Immediate Consistency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0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Consistency - </a:t>
            </a:r>
            <a:r>
              <a:rPr lang="en-US" dirty="0"/>
              <a:t>Load </a:t>
            </a:r>
            <a:r>
              <a:rPr lang="en-US" dirty="0" smtClean="0"/>
              <a:t>vs.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Indexes can be stale</a:t>
            </a:r>
          </a:p>
          <a:p>
            <a:r>
              <a:rPr lang="en-US" dirty="0" smtClean="0"/>
              <a:t>Use load for immediate consistency</a:t>
            </a:r>
          </a:p>
          <a:p>
            <a:r>
              <a:rPr lang="en-US" dirty="0" smtClean="0"/>
              <a:t>Take advantage of Id naming</a:t>
            </a:r>
          </a:p>
        </p:txBody>
      </p:sp>
    </p:spTree>
    <p:extLst>
      <p:ext uri="{BB962C8B-B14F-4D97-AF65-F5344CB8AC3E}">
        <p14:creationId xmlns:p14="http://schemas.microsoft.com/office/powerpoint/2010/main" val="156433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without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/>
              </a:rPr>
              <a:t>session.Advanced</a:t>
            </a:r>
            <a:endParaRPr lang="en-US" sz="2400" dirty="0" smtClean="0"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</a:rPr>
              <a:t>	</a:t>
            </a:r>
            <a:r>
              <a:rPr lang="en-US" sz="2400" dirty="0" smtClean="0">
                <a:latin typeface="Consolas"/>
              </a:rPr>
              <a:t>.</a:t>
            </a:r>
            <a:r>
              <a:rPr lang="en-US" sz="2400" dirty="0" err="1" smtClean="0">
                <a:latin typeface="Consolas"/>
              </a:rPr>
              <a:t>LoadStartingWith</a:t>
            </a:r>
            <a:r>
              <a:rPr lang="en-US" sz="2400" dirty="0" smtClean="0">
                <a:latin typeface="Consolas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BlogPost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&gt;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		(</a:t>
            </a:r>
            <a:r>
              <a:rPr lang="en-US" sz="2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/>
              </a:rPr>
              <a:t>blogposts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/2012-10</a:t>
            </a:r>
            <a:r>
              <a:rPr lang="en-US" sz="2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err="1">
                <a:latin typeface="Consolas"/>
              </a:rPr>
              <a:t>session.Load</a:t>
            </a:r>
            <a:r>
              <a:rPr lang="en-US" sz="2400" dirty="0">
                <a:latin typeface="Consolas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BlogPost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&gt;(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Enumerable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.Range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(10, 7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.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Select(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=&gt; 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.Format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"2012-10-</a:t>
            </a:r>
            <a:r>
              <a:rPr lang="en-US" sz="2400" dirty="0">
                <a:solidFill>
                  <a:srgbClr val="3CB371"/>
                </a:solidFill>
                <a:latin typeface="Consolas"/>
              </a:rPr>
              <a:t>{0:00}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)));</a:t>
            </a:r>
          </a:p>
          <a:p>
            <a:pPr marL="0" indent="0">
              <a:buNone/>
            </a:pP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541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Schema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Properties</a:t>
            </a:r>
          </a:p>
          <a:p>
            <a:r>
              <a:rPr lang="en-US" dirty="0" smtClean="0"/>
              <a:t>Removing Properties</a:t>
            </a:r>
          </a:p>
          <a:p>
            <a:r>
              <a:rPr lang="en-US" dirty="0" smtClean="0"/>
              <a:t>Modifying Properties</a:t>
            </a:r>
          </a:p>
        </p:txBody>
      </p:sp>
    </p:spTree>
    <p:extLst>
      <p:ext uri="{BB962C8B-B14F-4D97-AF65-F5344CB8AC3E}">
        <p14:creationId xmlns:p14="http://schemas.microsoft.com/office/powerpoint/2010/main" val="194592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to model</a:t>
            </a:r>
          </a:p>
          <a:p>
            <a:r>
              <a:rPr lang="en-US" dirty="0" smtClean="0"/>
              <a:t>Set it in the constructor</a:t>
            </a:r>
          </a:p>
        </p:txBody>
      </p:sp>
    </p:spTree>
    <p:extLst>
      <p:ext uri="{BB962C8B-B14F-4D97-AF65-F5344CB8AC3E}">
        <p14:creationId xmlns:p14="http://schemas.microsoft.com/office/powerpoint/2010/main" val="257433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it from your model</a:t>
            </a:r>
          </a:p>
          <a:p>
            <a:r>
              <a:rPr lang="en-US" dirty="0" err="1" smtClean="0"/>
              <a:t>RavenDB</a:t>
            </a:r>
            <a:r>
              <a:rPr lang="en-US" dirty="0" smtClean="0"/>
              <a:t> will self-cleanse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64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Load, change, and store each object</a:t>
            </a:r>
          </a:p>
          <a:p>
            <a:r>
              <a:rPr lang="en-US" dirty="0" smtClean="0"/>
              <a:t>Use the Patch API</a:t>
            </a:r>
          </a:p>
          <a:p>
            <a:r>
              <a:rPr lang="en-US" dirty="0" smtClean="0"/>
              <a:t>Extension point: 		</a:t>
            </a:r>
            <a:r>
              <a:rPr lang="en-US" dirty="0" err="1" smtClean="0"/>
              <a:t>IDocumentConversionListener</a:t>
            </a:r>
            <a:endParaRPr lang="en-US" dirty="0" smtClean="0"/>
          </a:p>
          <a:p>
            <a:pPr marL="457200" lvl="1" indent="0">
              <a:buNone/>
            </a:pPr>
            <a:r>
              <a:rPr lang="en-US" sz="2000" i="1" dirty="0"/>
              <a:t>	</a:t>
            </a:r>
            <a:r>
              <a:rPr lang="en-US" sz="2000" i="1" dirty="0" smtClean="0"/>
              <a:t>	</a:t>
            </a:r>
            <a:r>
              <a:rPr lang="en-US" sz="20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DocumentStore.RegisterListener</a:t>
            </a:r>
            <a:r>
              <a:rPr lang="en-US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34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 Document Database!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5105400" cy="1981200"/>
          </a:xfrm>
        </p:spPr>
        <p:txBody>
          <a:bodyPr/>
          <a:lstStyle/>
          <a:p>
            <a:r>
              <a:rPr lang="en-US" dirty="0" smtClean="0"/>
              <a:t>Any type of object can be stored</a:t>
            </a:r>
          </a:p>
          <a:p>
            <a:r>
              <a:rPr lang="en-US" dirty="0" smtClean="0"/>
              <a:t>Serializes to JSON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48400" y="1790595"/>
            <a:ext cx="2362200" cy="3186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Id": "Customers/1",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Name": "Emily",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Address": "123 Oak St",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City": "Boston",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1050" dirty="0" err="1">
                <a:latin typeface="Consolas" pitchFamily="49" charset="0"/>
                <a:cs typeface="Consolas" pitchFamily="49" charset="0"/>
              </a:rPr>
              <a:t>PrefferedCustomer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": true</a:t>
            </a:r>
          </a:p>
          <a:p>
            <a:r>
              <a:rPr lang="en-US" sz="105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050" dirty="0">
              <a:latin typeface="Consolas" pitchFamily="49" charset="0"/>
              <a:cs typeface="Consolas" pitchFamily="49" charset="0"/>
            </a:endParaRPr>
          </a:p>
          <a:p>
            <a:r>
              <a:rPr lang="en-US" sz="105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Id": "Products/1",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Name": "Ice Cream",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Price": 4.25</a:t>
            </a:r>
          </a:p>
          <a:p>
            <a:r>
              <a:rPr lang="en-US" sz="105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050" dirty="0">
              <a:latin typeface="Consolas" pitchFamily="49" charset="0"/>
              <a:cs typeface="Consolas" pitchFamily="49" charset="0"/>
            </a:endParaRPr>
          </a:p>
          <a:p>
            <a:r>
              <a:rPr lang="en-US" sz="105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Id": "Products/2",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Name": "Book with Lamp",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Price": 89.95</a:t>
            </a:r>
          </a:p>
          <a:p>
            <a:r>
              <a:rPr lang="en-US" sz="105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4022644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by Default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Unbounded result sets</a:t>
            </a:r>
          </a:p>
          <a:p>
            <a:r>
              <a:rPr lang="en-US" dirty="0" smtClean="0"/>
              <a:t>Unbounded number of requests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10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Licensing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hlinkClick r:id="rId2"/>
              </a:rPr>
              <a:t>http://ravendb.net/licensing</a:t>
            </a:r>
            <a:r>
              <a:rPr lang="en-US" sz="2800" dirty="0" smtClean="0"/>
              <a:t>		</a:t>
            </a:r>
            <a:endParaRPr lang="en-US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3820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400"/>
              </a:spcAft>
            </a:pPr>
            <a:r>
              <a:rPr lang="en-US" sz="3600" dirty="0" smtClean="0"/>
              <a:t>Free for Development</a:t>
            </a:r>
          </a:p>
          <a:p>
            <a:pPr>
              <a:spcAft>
                <a:spcPts val="1400"/>
              </a:spcAft>
            </a:pPr>
            <a:r>
              <a:rPr lang="en-US" sz="3600" dirty="0" smtClean="0"/>
              <a:t>Free for Open Source</a:t>
            </a:r>
          </a:p>
          <a:p>
            <a:pPr>
              <a:spcAft>
                <a:spcPts val="1400"/>
              </a:spcAft>
            </a:pPr>
            <a:r>
              <a:rPr lang="en-US" sz="3600" dirty="0" smtClean="0"/>
              <a:t>Commercial Use recently changed status to </a:t>
            </a:r>
            <a:r>
              <a:rPr lang="en-US" sz="3600" b="1" dirty="0" smtClean="0"/>
              <a:t>“It’s Complicated”</a:t>
            </a:r>
          </a:p>
          <a:p>
            <a:pPr>
              <a:spcAft>
                <a:spcPts val="1400"/>
              </a:spcAft>
            </a:pPr>
            <a:r>
              <a:rPr lang="en-US" sz="3600" dirty="0" smtClean="0"/>
              <a:t>Still </a:t>
            </a:r>
            <a:r>
              <a:rPr lang="en-US" sz="3600" b="1" u="sng" dirty="0" smtClean="0"/>
              <a:t>much</a:t>
            </a:r>
            <a:r>
              <a:rPr lang="en-US" sz="3600" dirty="0" smtClean="0"/>
              <a:t> cheaper than SQL Server</a:t>
            </a:r>
          </a:p>
        </p:txBody>
      </p:sp>
    </p:spTree>
    <p:extLst>
      <p:ext uri="{BB962C8B-B14F-4D97-AF65-F5344CB8AC3E}">
        <p14:creationId xmlns:p14="http://schemas.microsoft.com/office/powerpoint/2010/main" val="2892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Ready to play?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Check out the Sample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4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3581400"/>
          </a:xfrm>
        </p:spPr>
        <p:txBody>
          <a:bodyPr anchor="t"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Thanks!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Resources</a:t>
            </a:r>
            <a:br>
              <a:rPr lang="en-US" dirty="0" smtClean="0"/>
            </a:br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http://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bit.ly/RavenLinks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22860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Questions? Find me at:</a:t>
            </a:r>
          </a:p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Twitter - @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ondrejbalas</a:t>
            </a:r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Blog - ondrejbalas.com</a:t>
            </a:r>
          </a:p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ondrej@ondrejbalas.com</a:t>
            </a:r>
          </a:p>
        </p:txBody>
      </p:sp>
    </p:spTree>
    <p:extLst>
      <p:ext uri="{BB962C8B-B14F-4D97-AF65-F5344CB8AC3E}">
        <p14:creationId xmlns:p14="http://schemas.microsoft.com/office/powerpoint/2010/main" val="243680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 Document Database!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371600"/>
            <a:ext cx="28194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592" y="1429156"/>
            <a:ext cx="785715" cy="89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590800"/>
            <a:ext cx="773906" cy="773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5105400" cy="1981200"/>
          </a:xfrm>
        </p:spPr>
        <p:txBody>
          <a:bodyPr/>
          <a:lstStyle/>
          <a:p>
            <a:r>
              <a:rPr lang="en-US" dirty="0" smtClean="0"/>
              <a:t>Any type of object can be stored</a:t>
            </a:r>
          </a:p>
          <a:p>
            <a:r>
              <a:rPr lang="en-US" dirty="0" smtClean="0"/>
              <a:t>Serializes to JSON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135" y="3364706"/>
            <a:ext cx="773906" cy="773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8521310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-0.39219 0.288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18" y="1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1029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Storing a Blog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04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BlogPost</a:t>
            </a:r>
            <a:endParaRPr lang="en-US" sz="2800" dirty="0">
              <a:solidFill>
                <a:srgbClr val="2B91A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Title { </a:t>
            </a:r>
            <a:r>
              <a:rPr lang="en-US" sz="2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 Tags { </a:t>
            </a:r>
            <a:r>
              <a:rPr lang="en-US" sz="2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77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Storing a Blog Post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2514600" y="1600200"/>
            <a:ext cx="4038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265009"/>
              </p:ext>
            </p:extLst>
          </p:nvPr>
        </p:nvGraphicFramePr>
        <p:xfrm>
          <a:off x="2667000" y="1912938"/>
          <a:ext cx="4799812" cy="1249362"/>
        </p:xfrm>
        <a:graphic>
          <a:graphicData uri="http://schemas.openxmlformats.org/drawingml/2006/table">
            <a:tbl>
              <a:tblPr/>
              <a:tblGrid>
                <a:gridCol w="1414820"/>
                <a:gridCol w="3384992"/>
              </a:tblGrid>
              <a:tr h="4129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BlogPosts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508216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292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blog_id</a:t>
                      </a:r>
                    </a:p>
                  </a:txBody>
                  <a:tcPr marL="127053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title</a:t>
                      </a:r>
                    </a:p>
                  </a:txBody>
                  <a:tcPr marL="127053" marR="10588" marT="105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1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1</a:t>
                      </a:r>
                    </a:p>
                  </a:txBody>
                  <a:tcPr marL="127053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chemeClr val="tx2"/>
                          </a:solidFill>
                          <a:effectLst/>
                          <a:latin typeface="Lucida Sans Unicode"/>
                        </a:rPr>
                        <a:t>Raving about Raven</a:t>
                      </a:r>
                    </a:p>
                  </a:txBody>
                  <a:tcPr marL="127053" marR="10588" marT="105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157796"/>
              </p:ext>
            </p:extLst>
          </p:nvPr>
        </p:nvGraphicFramePr>
        <p:xfrm>
          <a:off x="5638800" y="4194526"/>
          <a:ext cx="2505783" cy="1672874"/>
        </p:xfrm>
        <a:graphic>
          <a:graphicData uri="http://schemas.openxmlformats.org/drawingml/2006/table">
            <a:tbl>
              <a:tblPr/>
              <a:tblGrid>
                <a:gridCol w="1092947"/>
                <a:gridCol w="1412836"/>
              </a:tblGrid>
              <a:tr h="4129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Tags</a:t>
                      </a:r>
                    </a:p>
                  </a:txBody>
                  <a:tcPr marL="10588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292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tag_id</a:t>
                      </a:r>
                    </a:p>
                  </a:txBody>
                  <a:tcPr marL="10588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tag_text</a:t>
                      </a:r>
                    </a:p>
                  </a:txBody>
                  <a:tcPr marL="10588" marR="10588" marT="105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1</a:t>
                      </a:r>
                    </a:p>
                  </a:txBody>
                  <a:tcPr marL="10588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chemeClr val="tx2"/>
                          </a:solidFill>
                          <a:effectLst/>
                          <a:latin typeface="Lucida Sans Unicode"/>
                        </a:rPr>
                        <a:t>ravendb</a:t>
                      </a:r>
                      <a:endParaRPr lang="en-US" sz="2400" b="0" i="0" u="none" strike="noStrike" dirty="0">
                        <a:solidFill>
                          <a:schemeClr val="tx2"/>
                        </a:solidFill>
                        <a:effectLst/>
                        <a:latin typeface="Lucida Sans Unicode"/>
                      </a:endParaRPr>
                    </a:p>
                  </a:txBody>
                  <a:tcPr marL="10588" marR="10588" marT="105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10588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chemeClr val="tx2"/>
                          </a:solidFill>
                          <a:effectLst/>
                          <a:latin typeface="Lucida Sans Unicode"/>
                        </a:rPr>
                        <a:t>ondrej</a:t>
                      </a:r>
                      <a:endParaRPr lang="en-US" sz="2400" b="0" i="0" u="none" strike="noStrike" dirty="0">
                        <a:solidFill>
                          <a:schemeClr val="tx2"/>
                        </a:solidFill>
                        <a:effectLst/>
                        <a:latin typeface="Lucida Sans Unicode"/>
                      </a:endParaRPr>
                    </a:p>
                  </a:txBody>
                  <a:tcPr marL="10588" marR="10588" marT="105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836231"/>
              </p:ext>
            </p:extLst>
          </p:nvPr>
        </p:nvGraphicFramePr>
        <p:xfrm>
          <a:off x="1932842" y="4191000"/>
          <a:ext cx="2770478" cy="1672874"/>
        </p:xfrm>
        <a:graphic>
          <a:graphicData uri="http://schemas.openxmlformats.org/drawingml/2006/table">
            <a:tbl>
              <a:tblPr/>
              <a:tblGrid>
                <a:gridCol w="1292890"/>
                <a:gridCol w="1477588"/>
              </a:tblGrid>
              <a:tr h="4129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BlogTags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10588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2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blog_id</a:t>
                      </a:r>
                    </a:p>
                  </a:txBody>
                  <a:tcPr marL="10588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tag_id</a:t>
                      </a:r>
                    </a:p>
                  </a:txBody>
                  <a:tcPr marL="10588" marR="10588" marT="105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1</a:t>
                      </a:r>
                    </a:p>
                  </a:txBody>
                  <a:tcPr marL="10588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1</a:t>
                      </a:r>
                    </a:p>
                  </a:txBody>
                  <a:tcPr marL="10588" marR="10588" marT="105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1</a:t>
                      </a:r>
                    </a:p>
                  </a:txBody>
                  <a:tcPr marL="10588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2</a:t>
                      </a:r>
                    </a:p>
                  </a:txBody>
                  <a:tcPr marL="10588" marR="10588" marT="105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5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Storing a Blog Post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2514600" y="1600200"/>
            <a:ext cx="4038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45420"/>
              </p:ext>
            </p:extLst>
          </p:nvPr>
        </p:nvGraphicFramePr>
        <p:xfrm>
          <a:off x="2667000" y="1912938"/>
          <a:ext cx="4799812" cy="1249362"/>
        </p:xfrm>
        <a:graphic>
          <a:graphicData uri="http://schemas.openxmlformats.org/drawingml/2006/table">
            <a:tbl>
              <a:tblPr/>
              <a:tblGrid>
                <a:gridCol w="1414820"/>
                <a:gridCol w="3384992"/>
              </a:tblGrid>
              <a:tr h="4129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BlogPosts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508216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292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blog_id</a:t>
                      </a:r>
                    </a:p>
                  </a:txBody>
                  <a:tcPr marL="127053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title</a:t>
                      </a:r>
                    </a:p>
                  </a:txBody>
                  <a:tcPr marL="127053" marR="10588" marT="105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1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1</a:t>
                      </a:r>
                    </a:p>
                  </a:txBody>
                  <a:tcPr marL="127053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chemeClr val="tx2"/>
                          </a:solidFill>
                          <a:effectLst/>
                          <a:latin typeface="Lucida Sans Unicode"/>
                        </a:rPr>
                        <a:t>Raving about Raven</a:t>
                      </a:r>
                    </a:p>
                  </a:txBody>
                  <a:tcPr marL="127053" marR="10588" marT="105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750374"/>
              </p:ext>
            </p:extLst>
          </p:nvPr>
        </p:nvGraphicFramePr>
        <p:xfrm>
          <a:off x="5638800" y="4194526"/>
          <a:ext cx="2505783" cy="1672874"/>
        </p:xfrm>
        <a:graphic>
          <a:graphicData uri="http://schemas.openxmlformats.org/drawingml/2006/table">
            <a:tbl>
              <a:tblPr/>
              <a:tblGrid>
                <a:gridCol w="1092947"/>
                <a:gridCol w="1412836"/>
              </a:tblGrid>
              <a:tr h="4129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Tags</a:t>
                      </a:r>
                    </a:p>
                  </a:txBody>
                  <a:tcPr marL="10588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292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tag_id</a:t>
                      </a:r>
                    </a:p>
                  </a:txBody>
                  <a:tcPr marL="10588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tag_text</a:t>
                      </a:r>
                    </a:p>
                  </a:txBody>
                  <a:tcPr marL="10588" marR="10588" marT="105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1</a:t>
                      </a:r>
                    </a:p>
                  </a:txBody>
                  <a:tcPr marL="10588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chemeClr val="tx2"/>
                          </a:solidFill>
                          <a:effectLst/>
                          <a:latin typeface="Lucida Sans Unicode"/>
                        </a:rPr>
                        <a:t>ravendb</a:t>
                      </a:r>
                      <a:endParaRPr lang="en-US" sz="2400" b="0" i="0" u="none" strike="noStrike" dirty="0">
                        <a:solidFill>
                          <a:schemeClr val="tx2"/>
                        </a:solidFill>
                        <a:effectLst/>
                        <a:latin typeface="Lucida Sans Unicode"/>
                      </a:endParaRPr>
                    </a:p>
                  </a:txBody>
                  <a:tcPr marL="10588" marR="10588" marT="105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10588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chemeClr val="tx2"/>
                          </a:solidFill>
                          <a:effectLst/>
                          <a:latin typeface="Lucida Sans Unicode"/>
                        </a:rPr>
                        <a:t>ondrej</a:t>
                      </a:r>
                      <a:endParaRPr lang="en-US" sz="2400" b="0" i="0" u="none" strike="noStrike" dirty="0">
                        <a:solidFill>
                          <a:schemeClr val="tx2"/>
                        </a:solidFill>
                        <a:effectLst/>
                        <a:latin typeface="Lucida Sans Unicode"/>
                      </a:endParaRPr>
                    </a:p>
                  </a:txBody>
                  <a:tcPr marL="10588" marR="10588" marT="105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066040"/>
              </p:ext>
            </p:extLst>
          </p:nvPr>
        </p:nvGraphicFramePr>
        <p:xfrm>
          <a:off x="1932842" y="4191000"/>
          <a:ext cx="2770478" cy="1672874"/>
        </p:xfrm>
        <a:graphic>
          <a:graphicData uri="http://schemas.openxmlformats.org/drawingml/2006/table">
            <a:tbl>
              <a:tblPr/>
              <a:tblGrid>
                <a:gridCol w="1292890"/>
                <a:gridCol w="1477588"/>
              </a:tblGrid>
              <a:tr h="4129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BlogTags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10588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2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blog_id</a:t>
                      </a:r>
                    </a:p>
                  </a:txBody>
                  <a:tcPr marL="10588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tag_id</a:t>
                      </a:r>
                    </a:p>
                  </a:txBody>
                  <a:tcPr marL="10588" marR="10588" marT="105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1</a:t>
                      </a:r>
                    </a:p>
                  </a:txBody>
                  <a:tcPr marL="10588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1</a:t>
                      </a:r>
                    </a:p>
                  </a:txBody>
                  <a:tcPr marL="10588" marR="10588" marT="105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1</a:t>
                      </a:r>
                    </a:p>
                  </a:txBody>
                  <a:tcPr marL="10588" marR="10588" marT="105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2</a:t>
                      </a:r>
                    </a:p>
                  </a:txBody>
                  <a:tcPr marL="10588" marR="10588" marT="105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1219200" y="5287963"/>
            <a:ext cx="705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219200" y="3505201"/>
            <a:ext cx="0" cy="178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219200" y="2971800"/>
            <a:ext cx="1447800" cy="533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219200" y="5287963"/>
            <a:ext cx="484467" cy="35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703667" y="5638800"/>
            <a:ext cx="2269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63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2F2F2E"/>
      </a:dk1>
      <a:lt1>
        <a:srgbClr val="F2EEEA"/>
      </a:lt1>
      <a:dk2>
        <a:srgbClr val="E24A37"/>
      </a:dk2>
      <a:lt2>
        <a:srgbClr val="F2EEEA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5635</TotalTime>
  <Words>872</Words>
  <Application>Microsoft Office PowerPoint</Application>
  <PresentationFormat>On-screen Show (4:3)</PresentationFormat>
  <Paragraphs>375</Paragraphs>
  <Slides>53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Calibri</vt:lpstr>
      <vt:lpstr>Consolas</vt:lpstr>
      <vt:lpstr>Courier New</vt:lpstr>
      <vt:lpstr>Lucida Sans Unicode</vt:lpstr>
      <vt:lpstr>Verdana</vt:lpstr>
      <vt:lpstr>Wingdings</vt:lpstr>
      <vt:lpstr>Office Theme</vt:lpstr>
      <vt:lpstr>1_Office Theme</vt:lpstr>
      <vt:lpstr>Getting started with NoSQL in .NET using RavenDB</vt:lpstr>
      <vt:lpstr>Getting started with NoSQL in .NET using RavenDB</vt:lpstr>
      <vt:lpstr>Ondrej Balas</vt:lpstr>
      <vt:lpstr>It’s a Document Database!</vt:lpstr>
      <vt:lpstr>It’s a Document Database!</vt:lpstr>
      <vt:lpstr>It’s a Document Database!</vt:lpstr>
      <vt:lpstr>Example: Storing a Blog</vt:lpstr>
      <vt:lpstr>Storing a Blog Post</vt:lpstr>
      <vt:lpstr>Storing a Blog Post</vt:lpstr>
      <vt:lpstr>Storing a Blog Post</vt:lpstr>
      <vt:lpstr>Storing a Blog Post</vt:lpstr>
      <vt:lpstr>Storing a Blog Post</vt:lpstr>
      <vt:lpstr>Storing a Blog Post</vt:lpstr>
      <vt:lpstr>PowerPoint Presentation</vt:lpstr>
      <vt:lpstr>ORM Object-relational mapper</vt:lpstr>
      <vt:lpstr>Impedance Mismatch</vt:lpstr>
      <vt:lpstr>Select N+1</vt:lpstr>
      <vt:lpstr>PowerPoint Presentation</vt:lpstr>
      <vt:lpstr>Performance</vt:lpstr>
      <vt:lpstr>PowerPoint Presentation</vt:lpstr>
      <vt:lpstr>Performance</vt:lpstr>
      <vt:lpstr>Think Aggregates</vt:lpstr>
      <vt:lpstr>Reporting</vt:lpstr>
      <vt:lpstr>Let’s get started!</vt:lpstr>
      <vt:lpstr>Setting up a Server</vt:lpstr>
      <vt:lpstr>RavenDB Server on Nuget</vt:lpstr>
      <vt:lpstr>Interesting Parts</vt:lpstr>
      <vt:lpstr>Interesting Parts</vt:lpstr>
      <vt:lpstr>Interesting Parts</vt:lpstr>
      <vt:lpstr>Interesting Parts</vt:lpstr>
      <vt:lpstr>Interesting Parts</vt:lpstr>
      <vt:lpstr>Interesting Parts</vt:lpstr>
      <vt:lpstr>Interesting Parts</vt:lpstr>
      <vt:lpstr>Interesting Parts</vt:lpstr>
      <vt:lpstr>Interesting Parts</vt:lpstr>
      <vt:lpstr>Inside the Server folder</vt:lpstr>
      <vt:lpstr>Inside the Server folder</vt:lpstr>
      <vt:lpstr>Configuration File</vt:lpstr>
      <vt:lpstr>More options</vt:lpstr>
      <vt:lpstr>Bundles!</vt:lpstr>
      <vt:lpstr>Now for the fun stuff</vt:lpstr>
      <vt:lpstr>Index: Temp/Products/ByCategory</vt:lpstr>
      <vt:lpstr>Transactions</vt:lpstr>
      <vt:lpstr>Consistency - Load vs. Query</vt:lpstr>
      <vt:lpstr>Query without Querying</vt:lpstr>
      <vt:lpstr>Handling Schema Changes</vt:lpstr>
      <vt:lpstr>Adding Properties</vt:lpstr>
      <vt:lpstr>Removing Properties</vt:lpstr>
      <vt:lpstr>Modifying Properties</vt:lpstr>
      <vt:lpstr>Safe by Default</vt:lpstr>
      <vt:lpstr>Licensing</vt:lpstr>
      <vt:lpstr>Ready to play?</vt:lpstr>
      <vt:lpstr> Thanks!  Resources http://bit.ly/RavenLinks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Soun</dc:creator>
  <cp:lastModifiedBy>Ondrej Balas</cp:lastModifiedBy>
  <cp:revision>135</cp:revision>
  <dcterms:created xsi:type="dcterms:W3CDTF">2012-04-04T00:56:13Z</dcterms:created>
  <dcterms:modified xsi:type="dcterms:W3CDTF">2014-07-12T20:41:21Z</dcterms:modified>
</cp:coreProperties>
</file>