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1"/>
  </p:notesMasterIdLst>
  <p:handoutMasterIdLst>
    <p:handoutMasterId r:id="rId52"/>
  </p:handoutMasterIdLst>
  <p:sldIdLst>
    <p:sldId id="266" r:id="rId2"/>
    <p:sldId id="272" r:id="rId3"/>
    <p:sldId id="271" r:id="rId4"/>
    <p:sldId id="273" r:id="rId5"/>
    <p:sldId id="265" r:id="rId6"/>
    <p:sldId id="259" r:id="rId7"/>
    <p:sldId id="268" r:id="rId8"/>
    <p:sldId id="269" r:id="rId9"/>
    <p:sldId id="264" r:id="rId10"/>
    <p:sldId id="263" r:id="rId11"/>
    <p:sldId id="267" r:id="rId12"/>
    <p:sldId id="284" r:id="rId13"/>
    <p:sldId id="355" r:id="rId14"/>
    <p:sldId id="357" r:id="rId15"/>
    <p:sldId id="358" r:id="rId16"/>
    <p:sldId id="361" r:id="rId17"/>
    <p:sldId id="359" r:id="rId18"/>
    <p:sldId id="360" r:id="rId19"/>
    <p:sldId id="362" r:id="rId20"/>
    <p:sldId id="260" r:id="rId21"/>
    <p:sldId id="289" r:id="rId22"/>
    <p:sldId id="302" r:id="rId23"/>
    <p:sldId id="338" r:id="rId24"/>
    <p:sldId id="345" r:id="rId25"/>
    <p:sldId id="344" r:id="rId26"/>
    <p:sldId id="343" r:id="rId27"/>
    <p:sldId id="342" r:id="rId28"/>
    <p:sldId id="341" r:id="rId29"/>
    <p:sldId id="340" r:id="rId30"/>
    <p:sldId id="339" r:id="rId31"/>
    <p:sldId id="332" r:id="rId32"/>
    <p:sldId id="297" r:id="rId33"/>
    <p:sldId id="300" r:id="rId34"/>
    <p:sldId id="298" r:id="rId35"/>
    <p:sldId id="299" r:id="rId36"/>
    <p:sldId id="346" r:id="rId37"/>
    <p:sldId id="301" r:id="rId38"/>
    <p:sldId id="311" r:id="rId39"/>
    <p:sldId id="303" r:id="rId40"/>
    <p:sldId id="306" r:id="rId41"/>
    <p:sldId id="307" r:id="rId42"/>
    <p:sldId id="313" r:id="rId43"/>
    <p:sldId id="314" r:id="rId44"/>
    <p:sldId id="315" r:id="rId45"/>
    <p:sldId id="316" r:id="rId46"/>
    <p:sldId id="304" r:id="rId47"/>
    <p:sldId id="308" r:id="rId48"/>
    <p:sldId id="310" r:id="rId49"/>
    <p:sldId id="34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5" autoAdjust="0"/>
    <p:restoredTop sz="90533" autoAdjust="0"/>
  </p:normalViewPr>
  <p:slideViewPr>
    <p:cSldViewPr>
      <p:cViewPr>
        <p:scale>
          <a:sx n="100" d="100"/>
          <a:sy n="100" d="100"/>
        </p:scale>
        <p:origin x="-2292" y="-234"/>
      </p:cViewPr>
      <p:guideLst>
        <p:guide orient="horz" pos="2016"/>
        <p:guide pos="2496"/>
      </p:guideLst>
    </p:cSldViewPr>
  </p:slideViewPr>
  <p:outlineViewPr>
    <p:cViewPr>
      <p:scale>
        <a:sx n="33" d="100"/>
        <a:sy n="33" d="100"/>
      </p:scale>
      <p:origin x="0" y="68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3145E-5DC2-472D-BF04-A795F9DACA0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BDE6D-C34D-4564-8361-F1C12F96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8CC03-31F0-45DC-ADED-6F6AAE092C9E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EEE5-B05F-47E5-98AB-9BCAF712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8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size is 128 if unspecified,</a:t>
            </a:r>
            <a:r>
              <a:rPr lang="en-US" baseline="0" dirty="0" smtClean="0"/>
              <a:t> and 1024 is default maximum || 30 requests per session maximum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Hope</a:t>
            </a:r>
            <a:r>
              <a:rPr lang="en-US" baseline="0" dirty="0" smtClean="0"/>
              <a:t> I’ve inspired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r>
              <a:rPr lang="en-US" baseline="0" dirty="0" smtClean="0"/>
              <a:t> Documents instead of Rows, and Collections instead of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r>
              <a:rPr lang="en-US" baseline="0" dirty="0" smtClean="0"/>
              <a:t> Documents instead of Rows, and Collections instead of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r>
              <a:rPr lang="en-US" baseline="0" dirty="0" smtClean="0"/>
              <a:t> Documents instead of Rows, and Collections instead of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Cascading deletes – customer profile with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scary, but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9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scary, but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time!!!!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4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3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0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E8C4E-946F-4748-B5F9-AFBB5B6F91AA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ravendb.net/licensing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avenLink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7315200" cy="547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0"/>
            <a:ext cx="9144000" cy="2895600"/>
          </a:xfrm>
          <a:solidFill>
            <a:schemeClr val="tx1">
              <a:lumMod val="90000"/>
              <a:lumOff val="10000"/>
              <a:alpha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600" b="1" dirty="0">
                <a:ln w="2857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Getting started with NoSQL in .NET using RavenDB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Ondrej</a:t>
            </a:r>
            <a:r>
              <a:rPr lang="en-US" sz="2800" dirty="0" smtClean="0"/>
              <a:t> </a:t>
            </a:r>
            <a:r>
              <a:rPr lang="en-US" sz="2800" dirty="0" err="1" smtClean="0"/>
              <a:t>Balas</a:t>
            </a:r>
            <a:r>
              <a:rPr lang="en-US" sz="2800" dirty="0" smtClean="0"/>
              <a:t>				   @</a:t>
            </a:r>
            <a:r>
              <a:rPr lang="en-US" sz="2800" dirty="0" err="1" smtClean="0"/>
              <a:t>ondrejbalas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08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a Blog Post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35814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RavenDB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"Title": "</a:t>
            </a:r>
            <a:r>
              <a:rPr lang="en-US" sz="1800" dirty="0">
                <a:solidFill>
                  <a:schemeClr val="tx2"/>
                </a:solidFill>
              </a:rPr>
              <a:t>Raving about Raven</a:t>
            </a:r>
            <a:r>
              <a:rPr lang="en-US" sz="1800" dirty="0"/>
              <a:t>",</a:t>
            </a:r>
          </a:p>
          <a:p>
            <a:pPr marL="0" indent="0">
              <a:buNone/>
            </a:pPr>
            <a:r>
              <a:rPr lang="en-US" sz="1800" dirty="0"/>
              <a:t>  "Tags": [</a:t>
            </a:r>
          </a:p>
          <a:p>
            <a:pPr marL="0" indent="0">
              <a:buNone/>
            </a:pPr>
            <a:r>
              <a:rPr lang="en-US" sz="1800" dirty="0"/>
              <a:t>    "</a:t>
            </a:r>
            <a:r>
              <a:rPr lang="en-US" sz="1800" dirty="0" err="1">
                <a:solidFill>
                  <a:schemeClr val="tx2"/>
                </a:solidFill>
              </a:rPr>
              <a:t>ravendb</a:t>
            </a:r>
            <a:r>
              <a:rPr lang="en-US" sz="1800" dirty="0"/>
              <a:t>",</a:t>
            </a:r>
          </a:p>
          <a:p>
            <a:pPr marL="0" indent="0">
              <a:buNone/>
            </a:pPr>
            <a:r>
              <a:rPr lang="en-US" sz="1800" dirty="0"/>
              <a:t>    "</a:t>
            </a:r>
            <a:r>
              <a:rPr lang="en-US" sz="1800" dirty="0" err="1">
                <a:solidFill>
                  <a:schemeClr val="tx2"/>
                </a:solidFill>
              </a:rPr>
              <a:t>ondrej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]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874837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SQL Equivalent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31748"/>
              </p:ext>
            </p:extLst>
          </p:nvPr>
        </p:nvGraphicFramePr>
        <p:xfrm>
          <a:off x="7872984" y="4946904"/>
          <a:ext cx="1016000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ravendb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ondrej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21766"/>
              </p:ext>
            </p:extLst>
          </p:nvPr>
        </p:nvGraphicFramePr>
        <p:xfrm>
          <a:off x="6126480" y="3360420"/>
          <a:ext cx="2438400" cy="297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0"/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Raving about Raven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R="7620" marT="762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5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a Blog Post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35814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RavenDB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"Title": "</a:t>
            </a:r>
            <a:r>
              <a:rPr lang="en-US" sz="1800" dirty="0">
                <a:solidFill>
                  <a:schemeClr val="tx2"/>
                </a:solidFill>
              </a:rPr>
              <a:t>Raving about Raven</a:t>
            </a:r>
            <a:r>
              <a:rPr lang="en-US" sz="1800" dirty="0"/>
              <a:t>",</a:t>
            </a:r>
          </a:p>
          <a:p>
            <a:pPr marL="0" indent="0">
              <a:buNone/>
            </a:pPr>
            <a:r>
              <a:rPr lang="en-US" sz="1800" dirty="0"/>
              <a:t>  "Tags": [</a:t>
            </a:r>
          </a:p>
          <a:p>
            <a:pPr marL="0" indent="0">
              <a:buNone/>
            </a:pPr>
            <a:r>
              <a:rPr lang="en-US" sz="1800" dirty="0"/>
              <a:t>    "</a:t>
            </a:r>
            <a:r>
              <a:rPr lang="en-US" sz="1800" dirty="0" err="1">
                <a:solidFill>
                  <a:schemeClr val="tx2"/>
                </a:solidFill>
              </a:rPr>
              <a:t>ravendb</a:t>
            </a:r>
            <a:r>
              <a:rPr lang="en-US" sz="1800" dirty="0"/>
              <a:t>",</a:t>
            </a:r>
          </a:p>
          <a:p>
            <a:pPr marL="0" indent="0">
              <a:buNone/>
            </a:pPr>
            <a:r>
              <a:rPr lang="en-US" sz="1800" dirty="0"/>
              <a:t>    "</a:t>
            </a:r>
            <a:r>
              <a:rPr lang="en-US" sz="1800" dirty="0" err="1">
                <a:solidFill>
                  <a:schemeClr val="tx2"/>
                </a:solidFill>
              </a:rPr>
              <a:t>ondrej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]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874837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SQL Equivalent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4357"/>
              </p:ext>
            </p:extLst>
          </p:nvPr>
        </p:nvGraphicFramePr>
        <p:xfrm>
          <a:off x="5105400" y="2758440"/>
          <a:ext cx="3454400" cy="899160"/>
        </p:xfrm>
        <a:graphic>
          <a:graphicData uri="http://schemas.openxmlformats.org/drawingml/2006/table">
            <a:tbl>
              <a:tblPr/>
              <a:tblGrid>
                <a:gridCol w="1018239"/>
                <a:gridCol w="2436161"/>
              </a:tblGrid>
              <a:tr h="2971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BlogPosts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36576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title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Raving about Raven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73304"/>
              </p:ext>
            </p:extLst>
          </p:nvPr>
        </p:nvGraphicFramePr>
        <p:xfrm>
          <a:off x="7086600" y="4343400"/>
          <a:ext cx="1803400" cy="1203960"/>
        </p:xfrm>
        <a:graphic>
          <a:graphicData uri="http://schemas.openxmlformats.org/drawingml/2006/table">
            <a:tbl>
              <a:tblPr/>
              <a:tblGrid>
                <a:gridCol w="786589"/>
                <a:gridCol w="1016811"/>
              </a:tblGrid>
              <a:tr h="2971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tag_text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ravendb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ondrej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16990"/>
              </p:ext>
            </p:extLst>
          </p:nvPr>
        </p:nvGraphicFramePr>
        <p:xfrm>
          <a:off x="4724400" y="4343400"/>
          <a:ext cx="1993900" cy="1203960"/>
        </p:xfrm>
        <a:graphic>
          <a:graphicData uri="http://schemas.openxmlformats.org/drawingml/2006/table">
            <a:tbl>
              <a:tblPr/>
              <a:tblGrid>
                <a:gridCol w="930487"/>
                <a:gridCol w="1063413"/>
              </a:tblGrid>
              <a:tr h="2971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BlogTags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4343400" y="5105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43400" y="4114800"/>
            <a:ext cx="28575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29150" y="3505200"/>
            <a:ext cx="4762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43400" y="5105400"/>
            <a:ext cx="1905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33900" y="5410200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05600" y="5105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705600" y="5410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ohammedovich.files.wordpress.com/2012/11/ravendb_logo2.png?w=6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"/>
            <a:ext cx="49530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091566" y="2057400"/>
            <a:ext cx="2419350" cy="3232336"/>
            <a:chOff x="6324600" y="1752600"/>
            <a:chExt cx="2286000" cy="3393941"/>
          </a:xfrm>
        </p:grpSpPr>
        <p:pic>
          <p:nvPicPr>
            <p:cNvPr id="1028" name="Picture 4" descr="http://old.castleproject.org/images/community/ayend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1752600"/>
              <a:ext cx="20955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324600" y="3886200"/>
              <a:ext cx="2286000" cy="126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Oren </a:t>
              </a:r>
              <a:r>
                <a:rPr lang="en-US" sz="3600" dirty="0" err="1" smtClean="0"/>
                <a:t>Eini</a:t>
              </a:r>
              <a:endParaRPr lang="en-US" sz="3600" dirty="0" smtClean="0"/>
            </a:p>
            <a:p>
              <a:pPr algn="ctr"/>
              <a:r>
                <a:rPr lang="en-US" sz="3600" dirty="0" smtClean="0"/>
                <a:t>(</a:t>
              </a:r>
              <a:r>
                <a:rPr lang="en-US" sz="3600" dirty="0" err="1" smtClean="0"/>
                <a:t>Ayende</a:t>
              </a:r>
              <a:r>
                <a:rPr lang="en-US" sz="3600" dirty="0" smtClean="0"/>
                <a:t>)</a:t>
              </a:r>
              <a:endParaRPr lang="en-US" sz="3600" dirty="0"/>
            </a:p>
          </p:txBody>
        </p:sp>
      </p:grpSp>
      <p:pic>
        <p:nvPicPr>
          <p:cNvPr id="1030" name="Picture 6" descr="http://azerdark.files.wordpress.com/2010/04/scr-nhibernate-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4038600"/>
            <a:ext cx="28575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10050" y="1905000"/>
            <a:ext cx="4648200" cy="1596617"/>
            <a:chOff x="4229100" y="3879603"/>
            <a:chExt cx="4648200" cy="159661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100" y="3879603"/>
              <a:ext cx="4648200" cy="1010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229100" y="4953000"/>
              <a:ext cx="464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The Castle Project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85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Object-relational mapper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28850"/>
            <a:ext cx="25622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6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Impedance Mismatch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Relational model</a:t>
            </a:r>
          </a:p>
          <a:p>
            <a:pPr lvl="1"/>
            <a:r>
              <a:rPr lang="en-US" dirty="0" smtClean="0"/>
              <a:t>Tables, Columns, Rows</a:t>
            </a:r>
          </a:p>
          <a:p>
            <a:r>
              <a:rPr lang="en-US" dirty="0" smtClean="0"/>
              <a:t>Object model</a:t>
            </a:r>
          </a:p>
          <a:p>
            <a:pPr lvl="1"/>
            <a:r>
              <a:rPr lang="en-US" dirty="0" smtClean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62267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Select N+1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dirty="0" smtClean="0"/>
              <a:t>A Customer with 10 orders</a:t>
            </a:r>
          </a:p>
          <a:p>
            <a:r>
              <a:rPr lang="en-US" dirty="0" smtClean="0"/>
              <a:t>Hand-written SQL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* FROM CUSTOMERS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INNER JOIN ORDERS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CUSTOMER.ID = ORDER.ID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CUSTOMER.ID = x;</a:t>
            </a:r>
          </a:p>
          <a:p>
            <a:r>
              <a:rPr lang="en-US" dirty="0" smtClean="0"/>
              <a:t>Possible ORM-generated SQL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CUSTOMERS WHERE CUSTOMER.ID = x;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* FROM ORDERS WHERE ORDER.ID = 123;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FROM ORDERS WHERE ORDER.ID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124;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* FROM ORDERS WHERE ORDER.ID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125;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ETC..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05000"/>
            <a:ext cx="164539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4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lvelut.blogit.fi/files/2010/08/iloisia-ihmis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838200"/>
            <a:ext cx="9372600" cy="937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SQL is optimized for WRITEs</a:t>
            </a:r>
            <a:endParaRPr lang="en-US" dirty="0"/>
          </a:p>
          <a:p>
            <a:r>
              <a:rPr lang="en-US" dirty="0" err="1" smtClean="0"/>
              <a:t>RavenDB</a:t>
            </a:r>
            <a:r>
              <a:rPr lang="en-US" dirty="0" smtClean="0"/>
              <a:t> is optimized for READs</a:t>
            </a:r>
          </a:p>
        </p:txBody>
      </p:sp>
    </p:spTree>
    <p:extLst>
      <p:ext uri="{BB962C8B-B14F-4D97-AF65-F5344CB8AC3E}">
        <p14:creationId xmlns:p14="http://schemas.microsoft.com/office/powerpoint/2010/main" val="8345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Think Aggregates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362200"/>
            <a:ext cx="25622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86075"/>
            <a:ext cx="30003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29025"/>
            <a:ext cx="1419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4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04272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1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Document Database!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281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1571429" cy="179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55355"/>
            <a:ext cx="1547813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1981200"/>
          </a:xfrm>
        </p:spPr>
        <p:txBody>
          <a:bodyPr/>
          <a:lstStyle/>
          <a:p>
            <a:r>
              <a:rPr lang="en-US" dirty="0" smtClean="0"/>
              <a:t>Any type of object can be stored</a:t>
            </a:r>
          </a:p>
          <a:p>
            <a:r>
              <a:rPr lang="en-US" dirty="0" smtClean="0"/>
              <a:t>Serializes to JSON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2" y="4802980"/>
            <a:ext cx="1547813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4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003 -0.54861 L 3.33333E-6 -2.22222E-6 " pathEditMode="fixed" rAng="0" ptsTypes="AA">
                                      <p:cBhvr>
                                        <p:cTn id="13" dur="1000" spd="-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10" y="274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94 -0.27523 L 0 -2.22222E-6 " pathEditMode="fixed" rAng="0" ptsTypes="AA">
                                      <p:cBhvr>
                                        <p:cTn id="15" dur="1000" spd="-100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1375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6 -0.35486 L -3.33333E-6 -2.22222E-6 " pathEditMode="fixed" rAng="0" ptsTypes="AA">
                                      <p:cBhvr>
                                        <p:cTn id="17" dur="1000" spd="-100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1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lvl="1" indent="0" algn="ctr">
              <a:buNone/>
            </a:pPr>
            <a:r>
              <a:rPr lang="en-US" sz="5400" dirty="0" err="1" smtClean="0"/>
              <a:t>NuGet</a:t>
            </a:r>
            <a:r>
              <a:rPr lang="en-US" sz="4800" dirty="0" smtClean="0"/>
              <a:t> </a:t>
            </a:r>
          </a:p>
          <a:p>
            <a:pPr marL="457200" lvl="1" indent="0" algn="ctr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457200" lvl="1" indent="0" algn="ctr">
              <a:buNone/>
            </a:pPr>
            <a:r>
              <a:rPr lang="en-US" sz="5400" dirty="0" smtClean="0">
                <a:hlinkClick r:id="rId3"/>
              </a:rPr>
              <a:t>http://ravendb.net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72544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Server on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4648200"/>
            <a:ext cx="41148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51187"/>
            <a:ext cx="8839200" cy="52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smtClean="0"/>
              <a:t>Backup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4809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latin typeface="Wingdings" pitchFamily="2" charset="2"/>
              </a:rPr>
              <a:t> 1</a:t>
            </a:r>
            <a:r>
              <a:rPr lang="en-US" sz="3200" b="1" dirty="0">
                <a:latin typeface="Wingdings" pitchFamily="2" charset="2"/>
              </a:rPr>
              <a:t>	</a:t>
            </a:r>
            <a:r>
              <a:rPr lang="en-US" sz="3200" b="1" dirty="0" smtClean="0"/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2280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 smtClean="0">
                <a:latin typeface="Wingdings" pitchFamily="2" charset="2"/>
              </a:rPr>
              <a:t>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smtClean="0"/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003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err="1" smtClean="0"/>
              <a:t>EmbeddedClient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1713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EmbeddedClient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 smtClean="0">
                <a:latin typeface="Wingdings" pitchFamily="2" charset="2"/>
              </a:rPr>
              <a:t>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smtClean="0"/>
              <a:t>Samples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057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EmbeddedClient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r>
              <a:rPr lang="en-US" sz="4000" b="1" dirty="0">
                <a:latin typeface="Wingdings" pitchFamily="2" charset="2"/>
              </a:rPr>
              <a:t>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/>
              <a:t>Server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2292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EmbeddedClient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Wingdings" pitchFamily="2" charset="2"/>
              </a:rPr>
              <a:t>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b="1" dirty="0" smtClean="0">
                <a:solidFill>
                  <a:srgbClr val="C00000"/>
                </a:solidFill>
                <a:latin typeface="Wingdings" pitchFamily="2" charset="2"/>
              </a:rPr>
              <a:t>	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smtClean="0"/>
              <a:t>Smuggler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5028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Document Database!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1981200"/>
          </a:xfrm>
        </p:spPr>
        <p:txBody>
          <a:bodyPr/>
          <a:lstStyle/>
          <a:p>
            <a:r>
              <a:rPr lang="en-US" dirty="0" smtClean="0"/>
              <a:t>Any type of object can be stored</a:t>
            </a:r>
          </a:p>
          <a:p>
            <a:r>
              <a:rPr lang="en-US" dirty="0" smtClean="0"/>
              <a:t>Serializes to 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400" y="1790595"/>
            <a:ext cx="2362200" cy="3186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Id": "Customers/1",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Name": "Emily",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Address": "123 Oak St",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City": "Boston",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PrefferedCustomer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": true</a:t>
            </a: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50" dirty="0">
              <a:latin typeface="Consolas" pitchFamily="49" charset="0"/>
              <a:cs typeface="Consolas" pitchFamily="49" charset="0"/>
            </a:endParaRP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Id": "Products/1",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Name": "Ice Cream",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Price": 4.25</a:t>
            </a: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50" dirty="0">
              <a:latin typeface="Consolas" pitchFamily="49" charset="0"/>
              <a:cs typeface="Consolas" pitchFamily="49" charset="0"/>
            </a:endParaRP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Id": "Products/2",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Name": "Book with Lamp",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Price": 89.95</a:t>
            </a: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02264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EmbeddedClient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Wingdings" pitchFamily="2" charset="2"/>
              </a:rPr>
              <a:t>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b="1" dirty="0" smtClean="0">
                <a:solidFill>
                  <a:srgbClr val="C00000"/>
                </a:solidFill>
                <a:latin typeface="Wingdings" pitchFamily="2" charset="2"/>
              </a:rPr>
              <a:t>	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Smuggler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r>
              <a:rPr lang="en-US" sz="1100" b="1" dirty="0" smtClean="0">
                <a:latin typeface="Wingdings" pitchFamily="2" charset="2"/>
              </a:rPr>
              <a:t> </a:t>
            </a:r>
            <a:r>
              <a:rPr lang="en-US" sz="4000" b="1" dirty="0" smtClean="0">
                <a:latin typeface="Wingdings" pitchFamily="2" charset="2"/>
              </a:rPr>
              <a:t>3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smtClean="0"/>
              <a:t>Start.cmd</a:t>
            </a:r>
          </a:p>
        </p:txBody>
      </p:sp>
    </p:spTree>
    <p:extLst>
      <p:ext uri="{BB962C8B-B14F-4D97-AF65-F5344CB8AC3E}">
        <p14:creationId xmlns:p14="http://schemas.microsoft.com/office/powerpoint/2010/main" val="3245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EmbeddedClient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rgbClr val="C00000"/>
                </a:solidFill>
                <a:latin typeface="Wingdings" pitchFamily="2" charset="2"/>
              </a:rPr>
              <a:t>	</a:t>
            </a:r>
            <a:r>
              <a:rPr lang="en-US" sz="3200" b="1" dirty="0" smtClean="0">
                <a:solidFill>
                  <a:srgbClr val="C00000"/>
                </a:solidFill>
              </a:rPr>
              <a:t>Server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Smuggler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3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Start.cmd</a:t>
            </a:r>
          </a:p>
        </p:txBody>
      </p:sp>
    </p:spTree>
    <p:extLst>
      <p:ext uri="{BB962C8B-B14F-4D97-AF65-F5344CB8AC3E}">
        <p14:creationId xmlns:p14="http://schemas.microsoft.com/office/powerpoint/2010/main" val="31839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Server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1100" b="1" dirty="0" smtClean="0">
                <a:latin typeface="Wingdings" pitchFamily="2" charset="2"/>
              </a:rPr>
              <a:t>	 </a:t>
            </a:r>
            <a:r>
              <a:rPr lang="en-US" sz="4000" b="1" dirty="0" smtClean="0">
                <a:latin typeface="Wingdings" pitchFamily="2" charset="2"/>
              </a:rPr>
              <a:t>3</a:t>
            </a:r>
            <a:r>
              <a:rPr lang="en-US" sz="3200" dirty="0">
                <a:latin typeface="Wingdings" pitchFamily="2" charset="2"/>
              </a:rPr>
              <a:t>	</a:t>
            </a:r>
            <a:r>
              <a:rPr lang="en-US" sz="3200" dirty="0"/>
              <a:t>Raven.Server.exe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1100" b="1" dirty="0">
                <a:latin typeface="Wingdings" pitchFamily="2" charset="2"/>
              </a:rPr>
              <a:t>	 </a:t>
            </a:r>
            <a:r>
              <a:rPr lang="en-US" sz="4000" b="1" dirty="0">
                <a:latin typeface="Wingdings" pitchFamily="2" charset="2"/>
              </a:rPr>
              <a:t>3</a:t>
            </a:r>
            <a:r>
              <a:rPr lang="en-US" sz="3200" b="1" dirty="0">
                <a:latin typeface="Wingdings" pitchFamily="2" charset="2"/>
              </a:rPr>
              <a:t>	</a:t>
            </a:r>
            <a:r>
              <a:rPr lang="en-US" sz="3200" dirty="0" err="1" smtClean="0"/>
              <a:t>Raven.Server.exe.config</a:t>
            </a:r>
            <a:endParaRPr lang="en-US" sz="3200" dirty="0"/>
          </a:p>
          <a:p>
            <a:pPr marL="457200" lvl="1" indent="0">
              <a:buNone/>
            </a:pPr>
            <a:endParaRPr 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Wingdings" pitchFamily="2" charset="2"/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marL="457200" lvl="1" indent="0">
              <a:buNone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Logs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Tenants</a:t>
            </a:r>
          </a:p>
        </p:txBody>
      </p:sp>
    </p:spTree>
    <p:extLst>
      <p:ext uri="{BB962C8B-B14F-4D97-AF65-F5344CB8AC3E}">
        <p14:creationId xmlns:p14="http://schemas.microsoft.com/office/powerpoint/2010/main" val="27072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Server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1100" b="1" dirty="0" smtClean="0">
                <a:latin typeface="Wingdings" pitchFamily="2" charset="2"/>
              </a:rPr>
              <a:t>	 </a:t>
            </a:r>
            <a:r>
              <a:rPr lang="en-US" sz="4000" b="1" dirty="0" smtClean="0">
                <a:latin typeface="Wingdings" pitchFamily="2" charset="2"/>
              </a:rPr>
              <a:t>3</a:t>
            </a:r>
            <a:r>
              <a:rPr lang="en-US" sz="3200" dirty="0">
                <a:latin typeface="Wingdings" pitchFamily="2" charset="2"/>
              </a:rPr>
              <a:t>	</a:t>
            </a:r>
            <a:r>
              <a:rPr lang="en-US" sz="3200" dirty="0"/>
              <a:t>Raven.Server.exe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1100" b="1" dirty="0">
                <a:solidFill>
                  <a:srgbClr val="C00000"/>
                </a:solidFill>
                <a:latin typeface="Wingdings" pitchFamily="2" charset="2"/>
              </a:rPr>
              <a:t>	 </a:t>
            </a:r>
            <a:r>
              <a:rPr lang="en-US" sz="4000" b="1" dirty="0">
                <a:solidFill>
                  <a:srgbClr val="C00000"/>
                </a:solidFill>
                <a:latin typeface="Wingdings" pitchFamily="2" charset="2"/>
              </a:rPr>
              <a:t>3</a:t>
            </a:r>
            <a:r>
              <a:rPr lang="en-US" sz="3200" b="1" dirty="0">
                <a:solidFill>
                  <a:srgbClr val="C00000"/>
                </a:solidFill>
                <a:latin typeface="Wingdings" pitchFamily="2" charset="2"/>
              </a:rPr>
              <a:t>	</a:t>
            </a:r>
            <a:r>
              <a:rPr lang="en-US" sz="3200" b="1" dirty="0" err="1" smtClean="0">
                <a:solidFill>
                  <a:srgbClr val="C00000"/>
                </a:solidFill>
              </a:rPr>
              <a:t>Raven.Server.exe.config</a:t>
            </a:r>
            <a:endParaRPr lang="en-US" sz="32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Wingdings" pitchFamily="2" charset="2"/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marL="457200" lvl="1" indent="0">
              <a:buNone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Logs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Tenants</a:t>
            </a:r>
          </a:p>
        </p:txBody>
      </p:sp>
    </p:spTree>
    <p:extLst>
      <p:ext uri="{BB962C8B-B14F-4D97-AF65-F5344CB8AC3E}">
        <p14:creationId xmlns:p14="http://schemas.microsoft.com/office/powerpoint/2010/main" val="14074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&lt;</a:t>
            </a:r>
            <a:r>
              <a:rPr lang="en-US" sz="2000" dirty="0" err="1"/>
              <a:t>appSettings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&lt;add key="</a:t>
            </a:r>
            <a:r>
              <a:rPr lang="en-US" sz="2400" b="1" dirty="0"/>
              <a:t>Raven/Port</a:t>
            </a:r>
            <a:r>
              <a:rPr lang="en-US" sz="2000" dirty="0"/>
              <a:t>" value</a:t>
            </a:r>
            <a:r>
              <a:rPr lang="en-US" sz="2000" dirty="0" smtClean="0"/>
              <a:t>="</a:t>
            </a:r>
            <a:r>
              <a:rPr lang="en-US" sz="2400" b="1" dirty="0" smtClean="0"/>
              <a:t>*</a:t>
            </a:r>
            <a:r>
              <a:rPr lang="en-US" sz="2000" dirty="0" smtClean="0"/>
              <a:t>"/&gt;</a:t>
            </a:r>
          </a:p>
          <a:p>
            <a:pPr marL="0" indent="0" algn="ctr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“*” Or a number; “*” means port 8080 or next available</a:t>
            </a:r>
            <a:endParaRPr lang="en-US" sz="20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    &lt;add key="</a:t>
            </a:r>
            <a:r>
              <a:rPr lang="en-US" sz="2400" b="1" dirty="0"/>
              <a:t>Raven/</a:t>
            </a:r>
            <a:r>
              <a:rPr lang="en-US" sz="2400" b="1" dirty="0" err="1"/>
              <a:t>DataDir</a:t>
            </a:r>
            <a:r>
              <a:rPr lang="en-US" sz="2000" dirty="0"/>
              <a:t>" value="</a:t>
            </a:r>
            <a:r>
              <a:rPr lang="en-US" sz="2400" b="1" dirty="0"/>
              <a:t>~\Data</a:t>
            </a:r>
            <a:r>
              <a:rPr lang="en-US" sz="2000" dirty="0" smtClean="0"/>
              <a:t>"/&gt;</a:t>
            </a:r>
          </a:p>
          <a:p>
            <a:pPr marL="0" indent="0" algn="ctr">
              <a:buNone/>
            </a:pPr>
            <a:r>
              <a:rPr lang="en-US" sz="2000" dirty="0" smtClean="0"/>
              <a:t>&lt;</a:t>
            </a:r>
            <a:r>
              <a:rPr lang="en-US" sz="2000" dirty="0"/>
              <a:t>add key="</a:t>
            </a:r>
            <a:r>
              <a:rPr lang="en-US" sz="2400" b="1" dirty="0"/>
              <a:t>Raven/</a:t>
            </a:r>
            <a:r>
              <a:rPr lang="en-US" sz="2400" b="1" dirty="0" err="1"/>
              <a:t>AnonymousAccess</a:t>
            </a:r>
            <a:r>
              <a:rPr lang="en-US" sz="2000" dirty="0"/>
              <a:t>" value="</a:t>
            </a:r>
            <a:r>
              <a:rPr lang="en-US" sz="2400" b="1" dirty="0"/>
              <a:t>Get</a:t>
            </a:r>
            <a:r>
              <a:rPr lang="en-US" sz="2000" dirty="0" smtClean="0"/>
              <a:t>"/&gt;</a:t>
            </a:r>
          </a:p>
          <a:p>
            <a:pPr marL="0" indent="0" algn="ctr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Options are Get, All, and None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&lt;/</a:t>
            </a:r>
            <a:r>
              <a:rPr lang="en-US" sz="2000" dirty="0" err="1"/>
              <a:t>appSettings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5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Raven/</a:t>
            </a:r>
            <a:r>
              <a:rPr lang="en-US" dirty="0" err="1" smtClean="0"/>
              <a:t>MaxPageSize</a:t>
            </a:r>
            <a:r>
              <a:rPr lang="en-US" dirty="0" smtClean="0"/>
              <a:t> (Default: 1024)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Raven/</a:t>
            </a:r>
            <a:r>
              <a:rPr lang="en-US" dirty="0" err="1" smtClean="0"/>
              <a:t>RunInMemory</a:t>
            </a:r>
            <a:r>
              <a:rPr lang="en-US" dirty="0" smtClean="0"/>
              <a:t> (Default: false)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Raven/</a:t>
            </a:r>
            <a:r>
              <a:rPr lang="en-US" dirty="0" err="1" smtClean="0"/>
              <a:t>TransactionMode</a:t>
            </a:r>
            <a:r>
              <a:rPr lang="en-US" dirty="0" smtClean="0"/>
              <a:t> (Default: Safe)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800" dirty="0" smtClean="0"/>
              <a:t>(Lazy = Can lose data on crash)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Raven/</a:t>
            </a:r>
            <a:r>
              <a:rPr lang="en-US" dirty="0" err="1" smtClean="0"/>
              <a:t>HostName</a:t>
            </a:r>
            <a:r>
              <a:rPr lang="en-US" dirty="0" smtClean="0"/>
              <a:t> (Default: None)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Raven/</a:t>
            </a:r>
            <a:r>
              <a:rPr lang="en-US" dirty="0" err="1" smtClean="0"/>
              <a:t>PluginsDirectory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		(Default: “~\Plugins”)</a:t>
            </a:r>
            <a:endParaRPr lang="en-US" dirty="0"/>
          </a:p>
          <a:p>
            <a:pPr>
              <a:spcAft>
                <a:spcPts val="18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0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Bundles!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7" y="1676400"/>
            <a:ext cx="4407243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00300"/>
            <a:ext cx="407645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spcAft>
                <a:spcPts val="960"/>
              </a:spcAft>
            </a:pPr>
            <a:r>
              <a:rPr lang="en-US" sz="4400" dirty="0" err="1" smtClean="0"/>
              <a:t>Sharding</a:t>
            </a:r>
            <a:r>
              <a:rPr lang="en-US" sz="4400" dirty="0" smtClean="0"/>
              <a:t> &amp; Replication</a:t>
            </a:r>
          </a:p>
          <a:p>
            <a:pPr>
              <a:spcAft>
                <a:spcPts val="960"/>
              </a:spcAft>
            </a:pPr>
            <a:r>
              <a:rPr lang="en-US" sz="4400" dirty="0" smtClean="0"/>
              <a:t>Expiration</a:t>
            </a:r>
          </a:p>
          <a:p>
            <a:pPr>
              <a:spcAft>
                <a:spcPts val="960"/>
              </a:spcAft>
            </a:pPr>
            <a:r>
              <a:rPr lang="en-US" sz="4400" dirty="0" smtClean="0"/>
              <a:t>Versioning</a:t>
            </a:r>
          </a:p>
          <a:p>
            <a:pPr>
              <a:spcAft>
                <a:spcPts val="960"/>
              </a:spcAft>
            </a:pPr>
            <a:r>
              <a:rPr lang="en-US" sz="4400" dirty="0" smtClean="0"/>
              <a:t>More Like This</a:t>
            </a:r>
          </a:p>
          <a:p>
            <a:pPr>
              <a:spcAft>
                <a:spcPts val="960"/>
              </a:spcAft>
            </a:pPr>
            <a:r>
              <a:rPr lang="en-US" sz="4400" dirty="0" smtClean="0"/>
              <a:t>Unique Constraints</a:t>
            </a:r>
            <a:endParaRPr lang="en-US" sz="4400" dirty="0"/>
          </a:p>
          <a:p>
            <a:pPr>
              <a:spcAft>
                <a:spcPts val="960"/>
              </a:spcAft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757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for the fun stuff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2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3962400" y="2895600"/>
            <a:ext cx="1143000" cy="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>
            <a:off x="3962400" y="2895600"/>
            <a:ext cx="1143000" cy="74295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>
            <a:off x="3962400" y="2895600"/>
            <a:ext cx="1143000" cy="150495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3962400" y="3638550"/>
            <a:ext cx="1143000" cy="150495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2" idx="1"/>
          </p:cNvCxnSpPr>
          <p:nvPr/>
        </p:nvCxnSpPr>
        <p:spPr>
          <a:xfrm>
            <a:off x="3962400" y="3638550"/>
            <a:ext cx="1143000" cy="230505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Index: Temp/Products/</a:t>
            </a:r>
            <a:r>
              <a:rPr lang="en-US" sz="3200" dirty="0" err="1" smtClean="0"/>
              <a:t>ByCategory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32555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Categories			Documents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105400" y="259080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products/Stapler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105400" y="333375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products/Tape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105400" y="409575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products/</a:t>
            </a:r>
            <a:r>
              <a:rPr lang="en-US" sz="2800" dirty="0" smtClean="0"/>
              <a:t>Paper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483870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products/</a:t>
            </a:r>
            <a:r>
              <a:rPr lang="en-US" sz="2800" dirty="0" smtClean="0"/>
              <a:t>Chair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563880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products/</a:t>
            </a:r>
            <a:r>
              <a:rPr lang="en-US" sz="2800" dirty="0" smtClean="0"/>
              <a:t>Desk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Office Supplies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85800" y="333375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Furniture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95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or Explicit</a:t>
            </a:r>
          </a:p>
          <a:p>
            <a:r>
              <a:rPr lang="en-US" dirty="0" smtClean="0"/>
              <a:t>Atomic, Isolated, and Durable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Immediate Consistency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Document Database!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281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592" y="1429156"/>
            <a:ext cx="785715" cy="8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773906" cy="77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1981200"/>
          </a:xfrm>
        </p:spPr>
        <p:txBody>
          <a:bodyPr/>
          <a:lstStyle/>
          <a:p>
            <a:r>
              <a:rPr lang="en-US" dirty="0" smtClean="0"/>
              <a:t>Any type of object can be stored</a:t>
            </a:r>
          </a:p>
          <a:p>
            <a:r>
              <a:rPr lang="en-US" dirty="0" smtClean="0"/>
              <a:t>Serializes to JSON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35" y="3364706"/>
            <a:ext cx="773906" cy="77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52131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39219 0.28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18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 - </a:t>
            </a:r>
            <a:r>
              <a:rPr lang="en-US" dirty="0"/>
              <a:t>Load </a:t>
            </a:r>
            <a:r>
              <a:rPr lang="en-US" dirty="0" smtClean="0"/>
              <a:t>vs.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can be stale</a:t>
            </a:r>
          </a:p>
          <a:p>
            <a:r>
              <a:rPr lang="en-US" dirty="0" smtClean="0"/>
              <a:t>Use load for immediate consistency</a:t>
            </a:r>
          </a:p>
          <a:p>
            <a:r>
              <a:rPr lang="en-US" dirty="0" smtClean="0"/>
              <a:t>Take advantage of Id naming</a:t>
            </a:r>
          </a:p>
        </p:txBody>
      </p:sp>
    </p:spTree>
    <p:extLst>
      <p:ext uri="{BB962C8B-B14F-4D97-AF65-F5344CB8AC3E}">
        <p14:creationId xmlns:p14="http://schemas.microsoft.com/office/powerpoint/2010/main" val="15643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without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</a:rPr>
              <a:t>session.Advanced</a:t>
            </a:r>
            <a:endParaRPr lang="en-US" sz="2400" dirty="0" smtClean="0"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</a:rPr>
              <a:t>	</a:t>
            </a:r>
            <a:r>
              <a:rPr lang="en-US" sz="2400" dirty="0" smtClean="0">
                <a:latin typeface="Consolas"/>
              </a:rPr>
              <a:t>.</a:t>
            </a:r>
            <a:r>
              <a:rPr lang="en-US" sz="2400" dirty="0" err="1" smtClean="0">
                <a:latin typeface="Consolas"/>
              </a:rPr>
              <a:t>LoadStartingWith</a:t>
            </a:r>
            <a:r>
              <a:rPr lang="en-US" sz="2400" dirty="0" smtClean="0">
                <a:latin typeface="Consolas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BlogPost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		(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blogposts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/2012-10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</a:rPr>
              <a:t>session.Load</a:t>
            </a:r>
            <a:r>
              <a:rPr lang="en-US" sz="2400" dirty="0">
                <a:latin typeface="Consolas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BlogPost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.Range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(10, 7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.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Select(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=&gt;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"2012-10-</a:t>
            </a:r>
            <a:r>
              <a:rPr lang="en-US" sz="2400" dirty="0">
                <a:solidFill>
                  <a:srgbClr val="3CB371"/>
                </a:solidFill>
                <a:latin typeface="Consolas"/>
              </a:rPr>
              <a:t>{0:00}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54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Schema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Properties</a:t>
            </a:r>
          </a:p>
          <a:p>
            <a:r>
              <a:rPr lang="en-US" dirty="0" smtClean="0"/>
              <a:t>Removing Properties</a:t>
            </a:r>
          </a:p>
          <a:p>
            <a:r>
              <a:rPr lang="en-US" dirty="0" smtClean="0"/>
              <a:t>Modifying Properties</a:t>
            </a:r>
          </a:p>
        </p:txBody>
      </p:sp>
    </p:spTree>
    <p:extLst>
      <p:ext uri="{BB962C8B-B14F-4D97-AF65-F5344CB8AC3E}">
        <p14:creationId xmlns:p14="http://schemas.microsoft.com/office/powerpoint/2010/main" val="19459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model</a:t>
            </a:r>
          </a:p>
          <a:p>
            <a:r>
              <a:rPr lang="en-US" dirty="0" smtClean="0"/>
              <a:t>Set it in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25743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it from your model</a:t>
            </a:r>
          </a:p>
          <a:p>
            <a:r>
              <a:rPr lang="en-US" dirty="0" err="1" smtClean="0"/>
              <a:t>RavenDB</a:t>
            </a:r>
            <a:r>
              <a:rPr lang="en-US" dirty="0" smtClean="0"/>
              <a:t> will self-cleanse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Load, change, and store each object</a:t>
            </a:r>
          </a:p>
          <a:p>
            <a:r>
              <a:rPr lang="en-US" dirty="0" smtClean="0"/>
              <a:t>Use the Patch API</a:t>
            </a:r>
          </a:p>
          <a:p>
            <a:r>
              <a:rPr lang="en-US" dirty="0" smtClean="0"/>
              <a:t>Extension point: 		</a:t>
            </a:r>
            <a:r>
              <a:rPr lang="en-US" dirty="0" err="1" smtClean="0"/>
              <a:t>IDocumentConversionListener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by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Unbounded result sets</a:t>
            </a:r>
          </a:p>
          <a:p>
            <a:r>
              <a:rPr lang="en-US" dirty="0" smtClean="0"/>
              <a:t>Unbounded number of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http://ravendb.net/licensing</a:t>
            </a:r>
            <a:r>
              <a:rPr lang="en-US" sz="2800" dirty="0" smtClean="0"/>
              <a:t>		</a:t>
            </a:r>
            <a:r>
              <a:rPr lang="en-US" sz="2000" dirty="0" smtClean="0"/>
              <a:t>Mar 1, 2013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382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00"/>
              </a:spcAft>
            </a:pPr>
            <a:r>
              <a:rPr lang="en-US" sz="3600" dirty="0" smtClean="0"/>
              <a:t>Free for Development</a:t>
            </a:r>
          </a:p>
          <a:p>
            <a:pPr>
              <a:spcAft>
                <a:spcPts val="1400"/>
              </a:spcAft>
            </a:pPr>
            <a:r>
              <a:rPr lang="en-US" sz="3600" dirty="0" smtClean="0"/>
              <a:t>Free for Open Source</a:t>
            </a:r>
          </a:p>
          <a:p>
            <a:pPr>
              <a:spcAft>
                <a:spcPts val="1400"/>
              </a:spcAft>
            </a:pPr>
            <a:r>
              <a:rPr lang="en-US" sz="3600" dirty="0" smtClean="0"/>
              <a:t>Commercial Use recently changed status to </a:t>
            </a:r>
            <a:r>
              <a:rPr lang="en-US" sz="3600" b="1" dirty="0" smtClean="0"/>
              <a:t>“It’s Complicated”</a:t>
            </a:r>
          </a:p>
          <a:p>
            <a:pPr>
              <a:spcAft>
                <a:spcPts val="1400"/>
              </a:spcAft>
            </a:pPr>
            <a:r>
              <a:rPr lang="en-US" sz="3600" dirty="0" smtClean="0"/>
              <a:t>Still </a:t>
            </a:r>
            <a:r>
              <a:rPr lang="en-US" sz="3600" b="1" u="sng" dirty="0" smtClean="0"/>
              <a:t>much</a:t>
            </a:r>
            <a:r>
              <a:rPr lang="en-US" sz="3600" dirty="0" smtClean="0"/>
              <a:t> cheaper than SQL Server</a:t>
            </a:r>
          </a:p>
        </p:txBody>
      </p:sp>
    </p:spTree>
    <p:extLst>
      <p:ext uri="{BB962C8B-B14F-4D97-AF65-F5344CB8AC3E}">
        <p14:creationId xmlns:p14="http://schemas.microsoft.com/office/powerpoint/2010/main" val="289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Ready to play?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out the 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358140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bit.ly/RavenLinks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Questions? Find me at: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Twitter - @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ondrejbalas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Blog - ondrejbalas.com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ondrej@ondrejbalas.com</a:t>
            </a:r>
          </a:p>
        </p:txBody>
      </p:sp>
    </p:spTree>
    <p:extLst>
      <p:ext uri="{BB962C8B-B14F-4D97-AF65-F5344CB8AC3E}">
        <p14:creationId xmlns:p14="http://schemas.microsoft.com/office/powerpoint/2010/main" val="24368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Storing a Blog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BlogPost</a:t>
            </a:r>
            <a:endParaRPr lang="en-US" sz="2800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Title {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Tags {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a Blog 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14600" y="1600200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65009"/>
              </p:ext>
            </p:extLst>
          </p:nvPr>
        </p:nvGraphicFramePr>
        <p:xfrm>
          <a:off x="2667000" y="1912938"/>
          <a:ext cx="4799812" cy="1249362"/>
        </p:xfrm>
        <a:graphic>
          <a:graphicData uri="http://schemas.openxmlformats.org/drawingml/2006/table">
            <a:tbl>
              <a:tblPr/>
              <a:tblGrid>
                <a:gridCol w="1414820"/>
                <a:gridCol w="3384992"/>
              </a:tblGrid>
              <a:tr h="412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BlogPosts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508216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title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Raving about Raven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57796"/>
              </p:ext>
            </p:extLst>
          </p:nvPr>
        </p:nvGraphicFramePr>
        <p:xfrm>
          <a:off x="5638800" y="4194526"/>
          <a:ext cx="2505783" cy="1672874"/>
        </p:xfrm>
        <a:graphic>
          <a:graphicData uri="http://schemas.openxmlformats.org/drawingml/2006/table">
            <a:tbl>
              <a:tblPr/>
              <a:tblGrid>
                <a:gridCol w="1092947"/>
                <a:gridCol w="1412836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Tags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tag_text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ravendb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ondrej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36231"/>
              </p:ext>
            </p:extLst>
          </p:nvPr>
        </p:nvGraphicFramePr>
        <p:xfrm>
          <a:off x="1932842" y="4191000"/>
          <a:ext cx="2770478" cy="1672874"/>
        </p:xfrm>
        <a:graphic>
          <a:graphicData uri="http://schemas.openxmlformats.org/drawingml/2006/table">
            <a:tbl>
              <a:tblPr/>
              <a:tblGrid>
                <a:gridCol w="1292890"/>
                <a:gridCol w="1477588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BlogTags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a Blog 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14600" y="1600200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5420"/>
              </p:ext>
            </p:extLst>
          </p:nvPr>
        </p:nvGraphicFramePr>
        <p:xfrm>
          <a:off x="2667000" y="1912938"/>
          <a:ext cx="4799812" cy="1249362"/>
        </p:xfrm>
        <a:graphic>
          <a:graphicData uri="http://schemas.openxmlformats.org/drawingml/2006/table">
            <a:tbl>
              <a:tblPr/>
              <a:tblGrid>
                <a:gridCol w="1414820"/>
                <a:gridCol w="3384992"/>
              </a:tblGrid>
              <a:tr h="412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BlogPosts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508216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title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Raving about Raven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50374"/>
              </p:ext>
            </p:extLst>
          </p:nvPr>
        </p:nvGraphicFramePr>
        <p:xfrm>
          <a:off x="5638800" y="4194526"/>
          <a:ext cx="2505783" cy="1672874"/>
        </p:xfrm>
        <a:graphic>
          <a:graphicData uri="http://schemas.openxmlformats.org/drawingml/2006/table">
            <a:tbl>
              <a:tblPr/>
              <a:tblGrid>
                <a:gridCol w="1092947"/>
                <a:gridCol w="1412836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Tags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tag_text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ravendb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ondrej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66040"/>
              </p:ext>
            </p:extLst>
          </p:nvPr>
        </p:nvGraphicFramePr>
        <p:xfrm>
          <a:off x="1932842" y="4191000"/>
          <a:ext cx="2770478" cy="1672874"/>
        </p:xfrm>
        <a:graphic>
          <a:graphicData uri="http://schemas.openxmlformats.org/drawingml/2006/table">
            <a:tbl>
              <a:tblPr/>
              <a:tblGrid>
                <a:gridCol w="1292890"/>
                <a:gridCol w="1477588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BlogTags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219200" y="5287963"/>
            <a:ext cx="70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219200" y="3505201"/>
            <a:ext cx="0" cy="178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19200" y="2971800"/>
            <a:ext cx="1447800" cy="53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19200" y="5287963"/>
            <a:ext cx="484467" cy="35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03667" y="5638800"/>
            <a:ext cx="2269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a Blog 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14600" y="1600200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40470"/>
              </p:ext>
            </p:extLst>
          </p:nvPr>
        </p:nvGraphicFramePr>
        <p:xfrm>
          <a:off x="2667000" y="1912938"/>
          <a:ext cx="4799812" cy="1249362"/>
        </p:xfrm>
        <a:graphic>
          <a:graphicData uri="http://schemas.openxmlformats.org/drawingml/2006/table">
            <a:tbl>
              <a:tblPr/>
              <a:tblGrid>
                <a:gridCol w="1414820"/>
                <a:gridCol w="3384992"/>
              </a:tblGrid>
              <a:tr h="412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BlogPosts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508216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title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Raving about Raven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82724"/>
              </p:ext>
            </p:extLst>
          </p:nvPr>
        </p:nvGraphicFramePr>
        <p:xfrm>
          <a:off x="5638800" y="4194526"/>
          <a:ext cx="2505783" cy="1672874"/>
        </p:xfrm>
        <a:graphic>
          <a:graphicData uri="http://schemas.openxmlformats.org/drawingml/2006/table">
            <a:tbl>
              <a:tblPr/>
              <a:tblGrid>
                <a:gridCol w="1092947"/>
                <a:gridCol w="1412836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Tags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tag_text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ravendb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ondrej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1835"/>
              </p:ext>
            </p:extLst>
          </p:nvPr>
        </p:nvGraphicFramePr>
        <p:xfrm>
          <a:off x="1932842" y="4191000"/>
          <a:ext cx="2770478" cy="1672874"/>
        </p:xfrm>
        <a:graphic>
          <a:graphicData uri="http://schemas.openxmlformats.org/drawingml/2006/table">
            <a:tbl>
              <a:tblPr/>
              <a:tblGrid>
                <a:gridCol w="1292890"/>
                <a:gridCol w="1477588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BlogTags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219200" y="5287963"/>
            <a:ext cx="70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219200" y="3505201"/>
            <a:ext cx="0" cy="178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19200" y="2971800"/>
            <a:ext cx="1447800" cy="53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19200" y="5287963"/>
            <a:ext cx="484467" cy="35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03667" y="5638800"/>
            <a:ext cx="2269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24400" y="5287963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24400" y="563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Storing a Blog Post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19400" y="1874837"/>
            <a:ext cx="35814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"Title": "Raving about Raven",</a:t>
            </a:r>
          </a:p>
          <a:p>
            <a:pPr marL="0" indent="0">
              <a:buNone/>
            </a:pPr>
            <a:r>
              <a:rPr lang="en-US" sz="2400" dirty="0"/>
              <a:t>  "Tags": [</a:t>
            </a:r>
          </a:p>
          <a:p>
            <a:pPr marL="0" indent="0">
              <a:buNone/>
            </a:pPr>
            <a:r>
              <a:rPr lang="en-US" sz="2400" dirty="0"/>
              <a:t>    "</a:t>
            </a:r>
            <a:r>
              <a:rPr lang="en-US" sz="2400" dirty="0" err="1"/>
              <a:t>ravendb</a:t>
            </a:r>
            <a:r>
              <a:rPr lang="en-US" sz="2400" dirty="0"/>
              <a:t>",</a:t>
            </a:r>
          </a:p>
          <a:p>
            <a:pPr marL="0" indent="0">
              <a:buNone/>
            </a:pPr>
            <a:r>
              <a:rPr lang="en-US" sz="2400" dirty="0"/>
              <a:t>    "</a:t>
            </a:r>
            <a:r>
              <a:rPr lang="en-US" sz="2400" dirty="0" err="1"/>
              <a:t>ondrej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/>
              <a:t>  ]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874837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F2F2E"/>
      </a:dk1>
      <a:lt1>
        <a:srgbClr val="F2EEEA"/>
      </a:lt1>
      <a:dk2>
        <a:srgbClr val="E24A37"/>
      </a:dk2>
      <a:lt2>
        <a:srgbClr val="F2EEE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5045</TotalTime>
  <Words>815</Words>
  <Application>Microsoft Office PowerPoint</Application>
  <PresentationFormat>On-screen Show (4:3)</PresentationFormat>
  <Paragraphs>362</Paragraphs>
  <Slides>49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Getting started with NoSQL in .NET using RavenDB</vt:lpstr>
      <vt:lpstr>It’s a Document Database!</vt:lpstr>
      <vt:lpstr>It’s a Document Database!</vt:lpstr>
      <vt:lpstr>It’s a Document Database!</vt:lpstr>
      <vt:lpstr>Example: Storing a Blog</vt:lpstr>
      <vt:lpstr>Storing a Blog Post</vt:lpstr>
      <vt:lpstr>Storing a Blog Post</vt:lpstr>
      <vt:lpstr>Storing a Blog Post</vt:lpstr>
      <vt:lpstr>Storing a Blog Post</vt:lpstr>
      <vt:lpstr>Storing a Blog Post</vt:lpstr>
      <vt:lpstr>Storing a Blog Post</vt:lpstr>
      <vt:lpstr>PowerPoint Presentation</vt:lpstr>
      <vt:lpstr>ORM Object-relational mapper</vt:lpstr>
      <vt:lpstr>Impedance Mismatch</vt:lpstr>
      <vt:lpstr>Select N+1</vt:lpstr>
      <vt:lpstr>PowerPoint Presentation</vt:lpstr>
      <vt:lpstr>Performance</vt:lpstr>
      <vt:lpstr>Think Aggregates</vt:lpstr>
      <vt:lpstr>Reporting</vt:lpstr>
      <vt:lpstr>Let’s get started!</vt:lpstr>
      <vt:lpstr>Setting up a Server</vt:lpstr>
      <vt:lpstr>RavenDB Server on Nuget</vt:lpstr>
      <vt:lpstr>Interesting Parts</vt:lpstr>
      <vt:lpstr>Interesting Parts</vt:lpstr>
      <vt:lpstr>Interesting Parts</vt:lpstr>
      <vt:lpstr>Interesting Parts</vt:lpstr>
      <vt:lpstr>Interesting Parts</vt:lpstr>
      <vt:lpstr>Interesting Parts</vt:lpstr>
      <vt:lpstr>Interesting Parts</vt:lpstr>
      <vt:lpstr>Interesting Parts</vt:lpstr>
      <vt:lpstr>Interesting Parts</vt:lpstr>
      <vt:lpstr>Inside the Server folder</vt:lpstr>
      <vt:lpstr>Inside the Server folder</vt:lpstr>
      <vt:lpstr>Configuration File</vt:lpstr>
      <vt:lpstr>More options</vt:lpstr>
      <vt:lpstr>Bundles!</vt:lpstr>
      <vt:lpstr>Now for the fun stuff</vt:lpstr>
      <vt:lpstr>Index: Temp/Products/ByCategory</vt:lpstr>
      <vt:lpstr>Transactions</vt:lpstr>
      <vt:lpstr>Consistency - Load vs. Query</vt:lpstr>
      <vt:lpstr>Query without Querying</vt:lpstr>
      <vt:lpstr>Handling Schema Changes</vt:lpstr>
      <vt:lpstr>Adding Properties</vt:lpstr>
      <vt:lpstr>Removing Properties</vt:lpstr>
      <vt:lpstr>Modifying Properties</vt:lpstr>
      <vt:lpstr>Safe by Default</vt:lpstr>
      <vt:lpstr>Licensing</vt:lpstr>
      <vt:lpstr>Ready to play?</vt:lpstr>
      <vt:lpstr> Thanks!  Resources http://bit.ly/RavenLinks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Soun</dc:creator>
  <cp:lastModifiedBy>Ondrej Balas</cp:lastModifiedBy>
  <cp:revision>125</cp:revision>
  <dcterms:created xsi:type="dcterms:W3CDTF">2012-04-04T00:56:13Z</dcterms:created>
  <dcterms:modified xsi:type="dcterms:W3CDTF">2013-09-02T18:26:20Z</dcterms:modified>
</cp:coreProperties>
</file>