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0760" cy="673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424560"/>
            <a:ext cx="9140760" cy="430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Obrázek 8" descr=""/>
          <p:cNvPicPr/>
          <p:nvPr/>
        </p:nvPicPr>
        <p:blipFill>
          <a:blip r:embed="rId2"/>
          <a:stretch/>
        </p:blipFill>
        <p:spPr>
          <a:xfrm>
            <a:off x="7982640" y="127440"/>
            <a:ext cx="1031760" cy="41148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99160" y="140040"/>
            <a:ext cx="50760" cy="398520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691400" y="6525360"/>
            <a:ext cx="43560" cy="2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7810200" y="146880"/>
            <a:ext cx="50760" cy="3985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0" y="0"/>
            <a:ext cx="9140760" cy="35989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Obrázek 7" descr=""/>
          <p:cNvPicPr/>
          <p:nvPr/>
        </p:nvPicPr>
        <p:blipFill>
          <a:blip r:embed="rId3"/>
          <a:stretch/>
        </p:blipFill>
        <p:spPr>
          <a:xfrm>
            <a:off x="5040720" y="3878280"/>
            <a:ext cx="3632760" cy="8038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0760" cy="673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424560"/>
            <a:ext cx="9140760" cy="430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Obrázek 8" descr=""/>
          <p:cNvPicPr/>
          <p:nvPr/>
        </p:nvPicPr>
        <p:blipFill>
          <a:blip r:embed="rId2"/>
          <a:stretch/>
        </p:blipFill>
        <p:spPr>
          <a:xfrm>
            <a:off x="7982640" y="127440"/>
            <a:ext cx="1031760" cy="41148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299160" y="140040"/>
            <a:ext cx="50760" cy="398520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7691400" y="6525360"/>
            <a:ext cx="43560" cy="2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7810200" y="146880"/>
            <a:ext cx="50760" cy="3985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0760" cy="673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6424560"/>
            <a:ext cx="9140760" cy="430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Obrázek 8" descr=""/>
          <p:cNvPicPr/>
          <p:nvPr/>
        </p:nvPicPr>
        <p:blipFill>
          <a:blip r:embed="rId2"/>
          <a:stretch/>
        </p:blipFill>
        <p:spPr>
          <a:xfrm>
            <a:off x="7982640" y="127440"/>
            <a:ext cx="1031760" cy="41148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299160" y="140040"/>
            <a:ext cx="50760" cy="398520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691400" y="6525360"/>
            <a:ext cx="43560" cy="2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7810200" y="146880"/>
            <a:ext cx="50760" cy="3985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140760" cy="673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0" y="6424560"/>
            <a:ext cx="9140760" cy="430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Obrázek 8" descr=""/>
          <p:cNvPicPr/>
          <p:nvPr/>
        </p:nvPicPr>
        <p:blipFill>
          <a:blip r:embed="rId2"/>
          <a:stretch/>
        </p:blipFill>
        <p:spPr>
          <a:xfrm>
            <a:off x="7982640" y="127440"/>
            <a:ext cx="1031760" cy="41148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299160" y="140040"/>
            <a:ext cx="50760" cy="398520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7691400" y="6525360"/>
            <a:ext cx="43560" cy="2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7810200" y="146880"/>
            <a:ext cx="50760" cy="3985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9140760" cy="673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0" y="6424560"/>
            <a:ext cx="9140760" cy="430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Obrázek 8" descr=""/>
          <p:cNvPicPr/>
          <p:nvPr/>
        </p:nvPicPr>
        <p:blipFill>
          <a:blip r:embed="rId2"/>
          <a:stretch/>
        </p:blipFill>
        <p:spPr>
          <a:xfrm>
            <a:off x="7982640" y="127440"/>
            <a:ext cx="1031760" cy="41148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299160" y="140040"/>
            <a:ext cx="50760" cy="398520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7691400" y="6525360"/>
            <a:ext cx="43560" cy="2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7810200" y="146880"/>
            <a:ext cx="50760" cy="3985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9140760" cy="673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0" y="6424560"/>
            <a:ext cx="9140760" cy="430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Obrázek 8" descr=""/>
          <p:cNvPicPr/>
          <p:nvPr/>
        </p:nvPicPr>
        <p:blipFill>
          <a:blip r:embed="rId2"/>
          <a:stretch/>
        </p:blipFill>
        <p:spPr>
          <a:xfrm>
            <a:off x="7982640" y="127440"/>
            <a:ext cx="1031760" cy="41148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299160" y="140040"/>
            <a:ext cx="50760" cy="398520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"/>
          <p:cNvSpPr/>
          <p:nvPr/>
        </p:nvSpPr>
        <p:spPr>
          <a:xfrm>
            <a:off x="7691400" y="6525360"/>
            <a:ext cx="43560" cy="2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5"/>
          <p:cNvSpPr/>
          <p:nvPr/>
        </p:nvSpPr>
        <p:spPr>
          <a:xfrm>
            <a:off x="7810200" y="146880"/>
            <a:ext cx="50760" cy="3985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6"/>
          <p:cNvSpPr/>
          <p:nvPr/>
        </p:nvSpPr>
        <p:spPr>
          <a:xfrm>
            <a:off x="0" y="5524200"/>
            <a:ext cx="9140760" cy="13374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7"/>
          <p:cNvSpPr/>
          <p:nvPr/>
        </p:nvSpPr>
        <p:spPr>
          <a:xfrm>
            <a:off x="0" y="0"/>
            <a:ext cx="9140760" cy="673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8"/>
          <p:cNvSpPr/>
          <p:nvPr/>
        </p:nvSpPr>
        <p:spPr>
          <a:xfrm>
            <a:off x="299160" y="140040"/>
            <a:ext cx="50760" cy="398520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9"/>
          <p:cNvSpPr/>
          <p:nvPr/>
        </p:nvSpPr>
        <p:spPr>
          <a:xfrm>
            <a:off x="8802720" y="137520"/>
            <a:ext cx="50760" cy="3985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2" name="Obrázek 7" descr=""/>
          <p:cNvPicPr/>
          <p:nvPr/>
        </p:nvPicPr>
        <p:blipFill>
          <a:blip r:embed="rId3"/>
          <a:stretch/>
        </p:blipFill>
        <p:spPr>
          <a:xfrm>
            <a:off x="153360" y="5667840"/>
            <a:ext cx="3164400" cy="1050480"/>
          </a:xfrm>
          <a:prstGeom prst="rect">
            <a:avLst/>
          </a:prstGeom>
          <a:ln w="0">
            <a:noFill/>
          </a:ln>
        </p:spPr>
      </p:pic>
      <p:sp>
        <p:nvSpPr>
          <p:cNvPr id="233" name="CustomShape 10"/>
          <p:cNvSpPr/>
          <p:nvPr/>
        </p:nvSpPr>
        <p:spPr>
          <a:xfrm>
            <a:off x="8802720" y="5667840"/>
            <a:ext cx="50760" cy="105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k-SK" sz="4400" spc="-1" strike="noStrike">
                <a:latin typeface="Arial"/>
              </a:rPr>
              <a:t>Kliknúť na úpravu formátu textu titulku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235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latin typeface="Arial"/>
              </a:rPr>
              <a:t>Kliknúť na úpravu formátu textu osnovy</a:t>
            </a:r>
            <a:endParaRPr b="0" lang="sk-S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latin typeface="Arial"/>
              </a:rPr>
              <a:t>Druhá úroveň</a:t>
            </a:r>
            <a:endParaRPr b="0" lang="sk-S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latin typeface="Arial"/>
              </a:rPr>
              <a:t>Tretia úroveň</a:t>
            </a:r>
            <a:endParaRPr b="0" lang="sk-S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latin typeface="Arial"/>
              </a:rPr>
              <a:t>Štvrtá úroveň osnovy</a:t>
            </a:r>
            <a:endParaRPr b="0" lang="sk-S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Piata úroveň osnovy</a:t>
            </a:r>
            <a:endParaRPr b="0" lang="sk-S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Šiesta úroveň</a:t>
            </a:r>
            <a:endParaRPr b="0" lang="sk-S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latin typeface="Arial"/>
              </a:rPr>
              <a:t>Siedma úroveň</a:t>
            </a:r>
            <a:endParaRPr b="0" lang="sk-S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437720" y="4968000"/>
            <a:ext cx="4559400" cy="105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sk-SK" sz="1800" spc="-1" strike="noStrike">
                <a:solidFill>
                  <a:srgbClr val="767171"/>
                </a:solidFill>
                <a:latin typeface="Calibri Light"/>
                <a:ea typeface="DejaVu Sans"/>
              </a:rPr>
              <a:t>Vedúci práce: </a:t>
            </a:r>
            <a:br/>
            <a:r>
              <a:rPr b="1" lang="sk-SK" sz="1800" spc="-1" strike="noStrike">
                <a:solidFill>
                  <a:srgbClr val="767171"/>
                </a:solidFill>
                <a:latin typeface="Calibri Light"/>
                <a:ea typeface="DejaVu Sans"/>
              </a:rPr>
              <a:t>prof. Ing. Tomáš Vojnar PhD.</a:t>
            </a:r>
            <a:br/>
            <a:r>
              <a:rPr b="1" lang="sk-SK" sz="1800" spc="-1" strike="noStrike">
                <a:solidFill>
                  <a:srgbClr val="767171"/>
                </a:solidFill>
                <a:latin typeface="Calibri Light"/>
                <a:ea typeface="DejaVu Sans"/>
              </a:rPr>
              <a:t> UITS FIT VUT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67640" y="3878280"/>
            <a:ext cx="4389120" cy="22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9840">
              <a:lnSpc>
                <a:spcPct val="90000"/>
              </a:lnSpc>
              <a:spcBef>
                <a:spcPts val="1001"/>
              </a:spcBef>
              <a:buClr>
                <a:srgbClr val="767171"/>
              </a:buClr>
              <a:buFont typeface="Wingdings" charset="2"/>
              <a:buChar char=""/>
            </a:pPr>
            <a:r>
              <a:rPr b="0" lang="sk-SK" sz="2200" spc="-1" strike="noStrike">
                <a:solidFill>
                  <a:srgbClr val="767171"/>
                </a:solidFill>
                <a:latin typeface="Calibri"/>
                <a:ea typeface="DejaVu Sans"/>
              </a:rPr>
              <a:t>Ondrej Dubaj </a:t>
            </a:r>
            <a:r>
              <a:rPr b="0" i="1" lang="sk-SK" sz="2000" spc="-1" strike="noStrike">
                <a:solidFill>
                  <a:srgbClr val="afabab"/>
                </a:solidFill>
                <a:latin typeface="Calibri"/>
                <a:ea typeface="DejaVu Sans"/>
              </a:rPr>
              <a:t>(xdubaj00)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64000" y="792000"/>
            <a:ext cx="7557480" cy="16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7000"/>
          </a:bodyPr>
          <a:p>
            <a:pPr algn="ctr">
              <a:lnSpc>
                <a:spcPct val="90000"/>
              </a:lnSpc>
              <a:spcBef>
                <a:spcPts val="2551"/>
              </a:spcBef>
              <a:spcAft>
                <a:spcPts val="2551"/>
              </a:spcAft>
            </a:pPr>
            <a:r>
              <a:rPr b="1" lang="sk-SK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Systém pre správu výsledkov testov doplňujúci nástroj TMT</a:t>
            </a:r>
            <a:endParaRPr b="0" lang="sk-SK" sz="40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07640" y="6525360"/>
            <a:ext cx="15087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22/6/2021</a:t>
            </a:r>
            <a:endParaRPr b="0" lang="sk-SK" sz="12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7864200" y="652572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1/11</a:t>
            </a:r>
            <a:endParaRPr b="0" lang="sk-SK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Ďakujem za pozornosť!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34800" y="93600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717"/>
              </a:spcBef>
              <a:spcAft>
                <a:spcPts val="283"/>
              </a:spcAft>
            </a:pPr>
            <a:endParaRPr b="0" lang="sk-SK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spcAft>
                <a:spcPts val="283"/>
              </a:spcAft>
            </a:pPr>
            <a:endParaRPr b="0" lang="sk-SK" sz="18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A2C8C1C-0E98-438C-8938-750C908171C3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27360" y="996840"/>
            <a:ext cx="9142920" cy="489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Otázky oponenta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23640" y="1800000"/>
            <a:ext cx="8565840" cy="43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115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Vysvetlite, prečo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nebolo možné inovovať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nástroj </a:t>
            </a:r>
            <a:r>
              <a:rPr b="1" lang="sk-SK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Nitrate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 je vhodnejšie jeho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nahradenie dvoma inými nástrojmi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sk-SK" sz="2800" spc="-1" strike="noStrike">
              <a:latin typeface="Arial"/>
            </a:endParaRPr>
          </a:p>
          <a:p>
            <a:pPr marL="228600" indent="-225360">
              <a:lnSpc>
                <a:spcPct val="115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Prečo ste sa nerozhodli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rozšíriť priamo nástroj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sk-SK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TMT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ale radšej ste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použili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nástroj </a:t>
            </a:r>
            <a:r>
              <a:rPr b="1" lang="sk-SK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ReportPortal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sk-S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</a:pPr>
            <a:endParaRPr b="0" lang="sk-SK" sz="28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580F672-B692-4F4D-AE57-744D738BFF96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Úvod do práce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287280" y="93996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Cieľom je náhrada nástroja </a:t>
            </a:r>
            <a:r>
              <a:rPr b="1" lang="sk-SK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Nitrate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nástrojom </a:t>
            </a:r>
            <a:r>
              <a:rPr b="1" lang="sk-SK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TMT</a:t>
            </a:r>
            <a:endParaRPr b="0" lang="sk-SK" sz="28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Spolupráca so spoločnosťou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Red Hat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(vedúci: Mgr. Šplíchal)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228600" indent="-225360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Systém pre správu testov </a:t>
            </a:r>
            <a:r>
              <a:rPr b="1" lang="sk-SK" sz="2800" spc="-1" strike="noStrike">
                <a:solidFill>
                  <a:srgbClr val="f10d0c"/>
                </a:solidFill>
                <a:latin typeface="Calibri"/>
                <a:ea typeface="DejaVu Sans"/>
              </a:rPr>
              <a:t>Nitrate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sk-SK" sz="28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Poskytuje základné funkcie pre správu výsledkov testov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Zastaralý – potreba nahradiť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228600" indent="-225360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1" lang="sk-SK" sz="2800" spc="-1" strike="noStrike">
                <a:solidFill>
                  <a:srgbClr val="f10d0c"/>
                </a:solidFill>
                <a:latin typeface="Calibri"/>
                <a:ea typeface="DejaVu Sans"/>
              </a:rPr>
              <a:t>TMT - Test Management Tool</a:t>
            </a:r>
            <a:endParaRPr b="0" lang="sk-SK" sz="28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Novovývíjaný systém pre správu testov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Distribuované uloženie testov a ich metadát – formát </a:t>
            </a:r>
            <a:r>
              <a:rPr b="1" lang="sk-SK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FMF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 budúcnosti má nahradiť nástroj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Nitrate</a:t>
            </a:r>
            <a:endParaRPr b="0" lang="sk-SK" sz="2400" spc="-1" strike="noStrike">
              <a:latin typeface="Arial"/>
              <a:ea typeface="Noto Sans CJK SC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2/11</a:t>
            </a:r>
            <a:endParaRPr b="0" lang="sk-SK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Ciele práce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23640" y="92448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Návrh, výber, úprava a nasadenie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systému pre efektívnu správu výsledkov testov</a:t>
            </a:r>
            <a:endParaRPr b="0" lang="sk-SK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Doplnenie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chýbajúcej funkcionality </a:t>
            </a:r>
            <a:r>
              <a:rPr b="1" lang="sk-SK" sz="2800" spc="-1" strike="noStrike">
                <a:solidFill>
                  <a:srgbClr val="f10d0c"/>
                </a:solidFill>
                <a:latin typeface="Calibri"/>
                <a:ea typeface="DejaVu Sans"/>
              </a:rPr>
              <a:t>TMT</a:t>
            </a:r>
            <a:endParaRPr b="0" lang="sk-SK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Pokrytie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funkcionality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systému </a:t>
            </a:r>
            <a:r>
              <a:rPr b="1" lang="sk-SK" sz="2800" spc="-1" strike="noStrike">
                <a:solidFill>
                  <a:srgbClr val="f10d0c"/>
                </a:solidFill>
                <a:latin typeface="Calibri"/>
                <a:ea typeface="DejaVu Sans"/>
              </a:rPr>
              <a:t>Nitrate</a:t>
            </a:r>
            <a:endParaRPr b="0" lang="sk-SK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Pokrytie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nových užívateľských požiadaviek</a:t>
            </a:r>
            <a:endParaRPr b="0" lang="sk-SK" sz="2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6056AF0-3773-4322-ABDE-A2275FA98F8B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8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Štúdium technológií a zber požiadaviek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19680" y="93240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284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Štúdium funkcionality </a:t>
            </a:r>
            <a:r>
              <a:rPr b="1" lang="sk-SK" sz="2800" spc="-1" strike="noStrike">
                <a:solidFill>
                  <a:srgbClr val="f10d0c"/>
                </a:solidFill>
                <a:latin typeface="Calibri"/>
                <a:ea typeface="DejaVu Sans"/>
              </a:rPr>
              <a:t>TMT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 systému </a:t>
            </a:r>
            <a:r>
              <a:rPr b="1" lang="sk-SK" sz="2800" spc="-1" strike="noStrike">
                <a:solidFill>
                  <a:srgbClr val="f10d0c"/>
                </a:solidFill>
                <a:latin typeface="Calibri"/>
                <a:ea typeface="DejaVu Sans"/>
              </a:rPr>
              <a:t>Nitrate</a:t>
            </a:r>
            <a:endParaRPr b="0" lang="sk-SK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Definícia chýbajúcich častí TMT (manuálne testovanie,  história výsledkov testovania,...)</a:t>
            </a:r>
            <a:endParaRPr b="0" lang="sk-SK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Zber požiadaviek od užívateľov</a:t>
            </a:r>
            <a:endParaRPr b="0" lang="sk-SK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Iteratívne stretnutia s užívateľmi –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stretnutí, skupina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~20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užívateľov + individuálne konzultácie</a:t>
            </a:r>
            <a:endParaRPr b="0" lang="sk-SK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Prototyp </a:t>
            </a:r>
            <a:endParaRPr b="0" lang="sk-SK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284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Výber vhodného nástroja pre správu výsledkov testov</a:t>
            </a:r>
            <a:endParaRPr b="0" lang="sk-SK" sz="28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Preskúmanie existujúcich riešení (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Polarion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CI Dashboard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sk-SK" sz="2400" spc="-1" strike="noStrike">
              <a:latin typeface="Arial"/>
            </a:endParaRPr>
          </a:p>
          <a:p>
            <a:pPr lvl="1" marL="685800" indent="-22536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Výber nástroja </a:t>
            </a:r>
            <a:r>
              <a:rPr b="1" lang="sk-SK" sz="2400" spc="-1" strike="noStrike">
                <a:solidFill>
                  <a:srgbClr val="f10d0c"/>
                </a:solidFill>
                <a:latin typeface="Calibri"/>
                <a:ea typeface="DejaVu Sans"/>
              </a:rPr>
              <a:t>ReportPortal</a:t>
            </a:r>
            <a:endParaRPr b="0" lang="sk-SK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701"/>
              </a:spcBef>
              <a:spcAft>
                <a:spcPts val="850"/>
              </a:spcAft>
            </a:pPr>
            <a:endParaRPr b="0" lang="sk-SK" sz="24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E26B0CF9-15D5-4D44-88D0-7FF69194D165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ReportPortal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34800" y="93600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Open-source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– využitie pre Fedoru</a:t>
            </a:r>
            <a:endParaRPr b="0" lang="sk-SK" sz="2800" spc="-1" strike="noStrike">
              <a:latin typeface="Arial"/>
              <a:ea typeface="Noto Sans CJK SC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Flexibilita, hierarchická štruktúra, história exekúcií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Chýbajúca funkcionalita</a:t>
            </a:r>
            <a:endParaRPr b="0" lang="sk-SK" sz="28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Podpora </a:t>
            </a:r>
            <a:r>
              <a:rPr b="1" lang="sk-SK" sz="2400" spc="-1" strike="noStrike">
                <a:solidFill>
                  <a:srgbClr val="f10d0c"/>
                </a:solidFill>
                <a:latin typeface="Calibri"/>
                <a:ea typeface="DejaVu Sans"/>
              </a:rPr>
              <a:t>manuálnych testov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– záujem upstreamu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f10d0c"/>
                </a:solidFill>
                <a:latin typeface="Calibri"/>
                <a:ea typeface="DejaVu Sans"/>
              </a:rPr>
              <a:t>Import výsledkov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pomocou formátu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XML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Prispôsobenie histórie, pridanie filtrov,...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228600" indent="-225360">
              <a:lnSpc>
                <a:spcPct val="9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Nastavenie systému</a:t>
            </a:r>
            <a:endParaRPr b="0" lang="sk-SK" sz="28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f10d0c"/>
                </a:solidFill>
                <a:latin typeface="Calibri"/>
                <a:ea typeface="DejaVu Sans"/>
              </a:rPr>
              <a:t>Mapovanie stavov testov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z Nitrate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lvl="1" marL="685800" indent="-225360">
              <a:lnSpc>
                <a:spcPct val="9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f10d0c"/>
                </a:solidFill>
                <a:latin typeface="Calibri"/>
                <a:ea typeface="DejaVu Sans"/>
              </a:rPr>
              <a:t>Mapovanie štruktúry testov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– fázy, compose, architektúry, plány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spcAft>
                <a:spcPts val="283"/>
              </a:spcAft>
            </a:pPr>
            <a:endParaRPr b="0" lang="sk-SK" sz="24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A500A834-9851-4113-A926-883251583CA9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8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Návrh, implementácia a testovanie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23640" y="92448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Vytvorenie prototypu –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ReportPortal 5.2</a:t>
            </a:r>
            <a:endParaRPr b="0" lang="sk-SK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Implementácia infraštruktúry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– </a:t>
            </a:r>
            <a:r>
              <a:rPr b="1" lang="sk-SK" sz="2800" spc="-1" strike="noStrike">
                <a:solidFill>
                  <a:srgbClr val="f10d0c"/>
                </a:solidFill>
                <a:latin typeface="Calibri"/>
                <a:ea typeface="DejaVu Sans"/>
              </a:rPr>
              <a:t>UMB</a:t>
            </a:r>
            <a:endParaRPr b="0" lang="sk-SK" sz="2800" spc="-1" strike="noStrike">
              <a:latin typeface="Arial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Štandardizácia formátu </a:t>
            </a:r>
            <a:r>
              <a:rPr b="1" lang="sk-SK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ReportPortal_Xunit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228600" indent="-225360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Testovanie prototypu </a:t>
            </a:r>
            <a:endParaRPr b="0" lang="sk-SK" sz="2800" spc="-1" strike="noStrike">
              <a:latin typeface="Arial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Spätná väzba od užívateľov – doplnenie požiadaviek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Overenie funkcionality a náročnosti systému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228600" indent="-225360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Symbol" charset="2"/>
              <a:buChar char="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Migrácia na finálnu verziu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systému – 5.2 -&gt; 5.3</a:t>
            </a:r>
            <a:endParaRPr b="0" lang="sk-S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</a:pPr>
            <a:endParaRPr b="0" lang="sk-SK" sz="28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2A24F29-09EA-4E23-BE25-2A3A133A670A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8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ReportPortal – história exekúcii testov 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34800" y="93600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717"/>
              </a:spcBef>
              <a:spcAft>
                <a:spcPts val="283"/>
              </a:spcAft>
            </a:pPr>
            <a:endParaRPr b="0" lang="sk-SK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spcAft>
                <a:spcPts val="283"/>
              </a:spcAft>
            </a:pPr>
            <a:endParaRPr b="0" lang="sk-SK" sz="1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5D5E8BF-4CF0-4242-9277-B0A8BDBFC69F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1038240" y="710280"/>
            <a:ext cx="7019280" cy="558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ReportPortal_Xunit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23640" y="92448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</a:pPr>
            <a:endParaRPr b="0" lang="sk-SK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</a:pPr>
            <a:endParaRPr b="0" lang="sk-SK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9530B21-EFE1-4570-A91A-90E3EAF5694E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632160" y="1042920"/>
            <a:ext cx="7933680" cy="47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71240" y="112680"/>
            <a:ext cx="72093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</a:pPr>
            <a:r>
              <a:rPr b="0" lang="sk-SK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Nasadenie a zber výsledkov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23640" y="924480"/>
            <a:ext cx="8565840" cy="52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Finálne nasadenie systému</a:t>
            </a:r>
            <a:endParaRPr b="0" lang="sk-SK" sz="2800" spc="-1" strike="noStrike">
              <a:latin typeface="Arial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Technológia </a:t>
            </a:r>
            <a:r>
              <a:rPr b="1" lang="sk-SK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Docker - Compose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1" lang="sk-SK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Openstack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Fedora 32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228600" indent="-22536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Zber výsledkov a spätnej väzby od užívateľov</a:t>
            </a:r>
            <a:endParaRPr b="0" lang="sk-SK" sz="2800" spc="-1" strike="noStrike">
              <a:latin typeface="Arial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60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aktívnych užívateľov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Záujem a prebiehajúce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diskusie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– pravidelné stretnutia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Možnosti rozšírenia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Časti práce </a:t>
            </a:r>
            <a:r>
              <a:rPr b="1" lang="sk-SK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prijaté vývojármi ReportPortalu</a:t>
            </a:r>
            <a:endParaRPr b="0" lang="sk-SK" sz="2400" spc="-1" strike="noStrike"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</a:pPr>
            <a:endParaRPr b="0" lang="sk-SK" sz="24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1907640" y="6525360"/>
            <a:ext cx="565380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7864200" y="6525360"/>
            <a:ext cx="114984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A37E701-CD76-4C77-AF0D-85A2DC5B46E6}" type="slidenum"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r>
              <a:rPr b="1" lang="sk-SK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/11</a:t>
            </a:r>
            <a:endParaRPr b="0" lang="sk-SK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7880</TotalTime>
  <Application>LibreOffice/7.0.5.2$Linux_X86_64 LibreOffice_project/00$Build-2</Application>
  <AppVersion>15.0000</AppVersion>
  <Words>285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2016-01-14T08:43:43Z</dcterms:created>
  <dc:creator>Jan Kubica</dc:creator>
  <dc:description/>
  <dc:language>sk-SK</dc:language>
  <cp:lastModifiedBy/>
  <dcterms:modified xsi:type="dcterms:W3CDTF">2021-06-21T16:37:56Z</dcterms:modified>
  <cp:revision>194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Předvádění na obrazovce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</vt:i4>
  </property>
</Properties>
</file>