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IBM Plex Sans"/>
      <p:regular r:id="rId30"/>
      <p:bold r:id="rId31"/>
      <p:italic r:id="rId32"/>
      <p:boldItalic r:id="rId33"/>
    </p:embeddedFont>
    <p:embeddedFont>
      <p:font typeface="Overpass"/>
      <p:regular r:id="rId34"/>
      <p:bold r:id="rId35"/>
      <p:italic r:id="rId36"/>
      <p:boldItalic r:id="rId37"/>
    </p:embeddedFont>
    <p:embeddedFont>
      <p:font typeface="IBM Plex Mono SemiBold"/>
      <p:regular r:id="rId38"/>
      <p:bold r:id="rId39"/>
      <p:italic r:id="rId40"/>
      <p:boldItalic r:id="rId41"/>
    </p:embeddedFont>
    <p:embeddedFont>
      <p:font typeface="Overpass SemiBold"/>
      <p:regular r:id="rId42"/>
      <p:bold r:id="rId43"/>
      <p:italic r:id="rId44"/>
      <p:boldItalic r:id="rId45"/>
    </p:embeddedFont>
    <p:embeddedFont>
      <p:font typeface="IBM Plex Mon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MonoSemiBold-italic.fntdata"/><Relationship Id="rId42" Type="http://schemas.openxmlformats.org/officeDocument/2006/relationships/font" Target="fonts/OverpassSemiBold-regular.fntdata"/><Relationship Id="rId41" Type="http://schemas.openxmlformats.org/officeDocument/2006/relationships/font" Target="fonts/IBMPlexMonoSemiBold-boldItalic.fntdata"/><Relationship Id="rId44" Type="http://schemas.openxmlformats.org/officeDocument/2006/relationships/font" Target="fonts/OverpassSemiBold-italic.fntdata"/><Relationship Id="rId43" Type="http://schemas.openxmlformats.org/officeDocument/2006/relationships/font" Target="fonts/OverpassSemiBold-bold.fntdata"/><Relationship Id="rId46" Type="http://schemas.openxmlformats.org/officeDocument/2006/relationships/font" Target="fonts/IBMPlexMono-regular.fntdata"/><Relationship Id="rId45" Type="http://schemas.openxmlformats.org/officeDocument/2006/relationships/font" Target="fonts/OverpassSemi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IBMPlexMono-italic.fntdata"/><Relationship Id="rId47" Type="http://schemas.openxmlformats.org/officeDocument/2006/relationships/font" Target="fonts/IBMPlexMono-bold.fntdata"/><Relationship Id="rId49" Type="http://schemas.openxmlformats.org/officeDocument/2006/relationships/font" Target="fonts/IBMPlex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BMPlexSans-bold.fntdata"/><Relationship Id="rId30" Type="http://schemas.openxmlformats.org/officeDocument/2006/relationships/font" Target="fonts/IBMPlexSans-regular.fntdata"/><Relationship Id="rId33" Type="http://schemas.openxmlformats.org/officeDocument/2006/relationships/font" Target="fonts/IBMPlexSans-boldItalic.fntdata"/><Relationship Id="rId32" Type="http://schemas.openxmlformats.org/officeDocument/2006/relationships/font" Target="fonts/IBMPlexSans-italic.fntdata"/><Relationship Id="rId35" Type="http://schemas.openxmlformats.org/officeDocument/2006/relationships/font" Target="fonts/Overpass-bold.fntdata"/><Relationship Id="rId34" Type="http://schemas.openxmlformats.org/officeDocument/2006/relationships/font" Target="fonts/Overpass-regular.fntdata"/><Relationship Id="rId37" Type="http://schemas.openxmlformats.org/officeDocument/2006/relationships/font" Target="fonts/Overpass-boldItalic.fntdata"/><Relationship Id="rId36" Type="http://schemas.openxmlformats.org/officeDocument/2006/relationships/font" Target="fonts/Overpass-italic.fntdata"/><Relationship Id="rId39" Type="http://schemas.openxmlformats.org/officeDocument/2006/relationships/font" Target="fonts/IBMPlexMonoSemiBold-bold.fntdata"/><Relationship Id="rId38" Type="http://schemas.openxmlformats.org/officeDocument/2006/relationships/font" Target="fonts/IBMPlexMonoSemiBold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f9c49e45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f9c49e45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f9c49e45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f9c49e45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f9c49e45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f9c49e45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9c49e45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9c49e45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f9c49e45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f9c49e45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f9c49e45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f9c49e45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9c49e45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f9c49e45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f9c49e45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f9c49e45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f9c49e45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f9c49e45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f9c49e45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f9c49e45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f9c49e4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f9c49e4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f9c49e45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f9c49e45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f9c49e45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f9c49e45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f9c49e45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f9c49e45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f9c49e45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f9c49e45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4ffa950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4ffa950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e89f4a9c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e89f4a9c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9c49e45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9c49e45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9c49e4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9c49e4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8efc83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8efc83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8efc83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8efc83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f9c49e45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f9c49e45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f9c49e45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f9c49e45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f9c49e45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f9c49e45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verpass"/>
              <a:buNone/>
              <a:defRPr sz="2800">
                <a:latin typeface="Overpass"/>
                <a:ea typeface="Overpass"/>
                <a:cs typeface="Overpass"/>
                <a:sym typeface="Overpas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◻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▫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◻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▫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◻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◻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147950"/>
            <a:ext cx="5874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◻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▫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▫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verpass SemiBold"/>
              <a:buNone/>
              <a:defRPr sz="21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◻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▫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▫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verpass"/>
              <a:buNone/>
              <a:defRPr>
                <a:latin typeface="Overpass"/>
                <a:ea typeface="Overpass"/>
                <a:cs typeface="Overpass"/>
                <a:sym typeface="Overpass"/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1.jpg"/><Relationship Id="rId2" Type="http://schemas.openxmlformats.org/officeDocument/2006/relationships/hyperlink" Target="https://twitter.com/ondrejsika" TargetMode="External"/><Relationship Id="rId3" Type="http://schemas.openxmlformats.org/officeDocument/2006/relationships/hyperlink" Target="mailto:ondrej@sika.io" TargetMode="External"/><Relationship Id="rId4" Type="http://schemas.openxmlformats.org/officeDocument/2006/relationships/hyperlink" Target="https://sika.io" TargetMode="External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1E1E1"/>
              </a:buClr>
              <a:buSzPts val="2500"/>
              <a:buFont typeface="IBM Plex Mono"/>
              <a:buNone/>
              <a:defRPr b="1" sz="2500">
                <a:solidFill>
                  <a:srgbClr val="E1E1E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8BFB0"/>
              </a:buClr>
              <a:buSzPts val="1800"/>
              <a:buFont typeface="IBM Plex Sans"/>
              <a:buChar char="■"/>
              <a:defRPr sz="1800">
                <a:solidFill>
                  <a:srgbClr val="E1E1E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8BFB0"/>
              </a:buClr>
              <a:buSzPts val="1400"/>
              <a:buFont typeface="IBM Plex Sans"/>
              <a:buChar char="◻"/>
              <a:defRPr>
                <a:solidFill>
                  <a:srgbClr val="E1E1E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8BFB0"/>
              </a:buClr>
              <a:buSzPts val="1400"/>
              <a:buFont typeface="IBM Plex Sans"/>
              <a:buChar char="▫"/>
              <a:defRPr>
                <a:solidFill>
                  <a:srgbClr val="E1E1E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1E1E1"/>
              </a:buClr>
              <a:buSzPts val="1400"/>
              <a:buFont typeface="IBM Plex Sans"/>
              <a:buChar char="▫"/>
              <a:defRPr>
                <a:solidFill>
                  <a:srgbClr val="E1E1E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8BFB0"/>
              </a:buClr>
              <a:buSzPts val="1400"/>
              <a:buFont typeface="IBM Plex Sans"/>
              <a:buChar char="▫"/>
              <a:defRPr>
                <a:solidFill>
                  <a:srgbClr val="E1E1E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8BFB0"/>
              </a:buClr>
              <a:buSzPts val="1400"/>
              <a:buFont typeface="IBM Plex Sans"/>
              <a:buChar char="▫"/>
              <a:defRPr>
                <a:solidFill>
                  <a:srgbClr val="E1E1E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8BFB0"/>
              </a:buClr>
              <a:buSzPts val="1400"/>
              <a:buFont typeface="IBM Plex Sans"/>
              <a:buChar char="▫"/>
              <a:defRPr>
                <a:solidFill>
                  <a:srgbClr val="E1E1E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8BFB0"/>
              </a:buClr>
              <a:buSzPts val="1400"/>
              <a:buFont typeface="IBM Plex Sans"/>
              <a:buChar char="▫"/>
              <a:defRPr>
                <a:solidFill>
                  <a:srgbClr val="E1E1E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8BFB0"/>
              </a:buClr>
              <a:buSzPts val="1400"/>
              <a:buFont typeface="IBM Plex Sans"/>
              <a:buChar char="▫"/>
              <a:defRPr>
                <a:solidFill>
                  <a:srgbClr val="E1E1E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title"/>
          </p:nvPr>
        </p:nvSpPr>
        <p:spPr>
          <a:xfrm>
            <a:off x="311700" y="703375"/>
            <a:ext cx="70338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808080"/>
                </a:solidFill>
                <a:latin typeface="IBM Plex Mono SemiBold"/>
                <a:ea typeface="IBM Plex Mono SemiBold"/>
                <a:cs typeface="IBM Plex Mono SemiBold"/>
                <a:sym typeface="IBM Plex Mon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/>
        </p:nvSpPr>
        <p:spPr>
          <a:xfrm>
            <a:off x="311700" y="4663225"/>
            <a:ext cx="10914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E1E1E1"/>
                </a:solidFill>
                <a:uFill>
                  <a:noFill/>
                </a:uFill>
                <a:latin typeface="IBM Plex Mono SemiBold"/>
                <a:ea typeface="IBM Plex Mono SemiBold"/>
                <a:cs typeface="IBM Plex Mono SemiBold"/>
                <a:sym typeface="IBM Plex Mono SemiBol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@ondrejsika</a:t>
            </a:r>
            <a:endParaRPr sz="900">
              <a:solidFill>
                <a:srgbClr val="E1E1E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1249500" y="4663225"/>
            <a:ext cx="11928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hlink"/>
                </a:solidFill>
                <a:uFill>
                  <a:noFill/>
                </a:uFill>
                <a:latin typeface="IBM Plex Mono SemiBold"/>
                <a:ea typeface="IBM Plex Mono SemiBold"/>
                <a:cs typeface="IBM Plex Mono SemiBold"/>
                <a:sym typeface="IBM Plex Mono SemiBold"/>
                <a:hlinkClick r:id="rId3"/>
              </a:rPr>
              <a:t>ondrej@sika.io</a:t>
            </a:r>
            <a:endParaRPr sz="900">
              <a:solidFill>
                <a:srgbClr val="E1E1E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2375925" y="4663225"/>
            <a:ext cx="9963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hlink"/>
                </a:solidFill>
                <a:uFill>
                  <a:noFill/>
                </a:uFill>
                <a:latin typeface="IBM Plex Mono SemiBold"/>
                <a:ea typeface="IBM Plex Mono SemiBold"/>
                <a:cs typeface="IBM Plex Mono SemiBold"/>
                <a:sym typeface="IBM Plex Mono SemiBold"/>
                <a:hlinkClick r:id="rId4"/>
              </a:rPr>
              <a:t>sika.io</a:t>
            </a:r>
            <a:endParaRPr sz="900">
              <a:solidFill>
                <a:srgbClr val="E1E1E1"/>
              </a:solidFill>
              <a:latin typeface="IBM Plex Mono SemiBold"/>
              <a:ea typeface="IBM Plex Mono SemiBold"/>
              <a:cs typeface="IBM Plex Mono SemiBold"/>
              <a:sym typeface="IBM Plex Mono SemiBold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ondrej@sika.io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ondrej@sika.io" TargetMode="External"/><Relationship Id="rId4" Type="http://schemas.openxmlformats.org/officeDocument/2006/relationships/hyperlink" Target="https://sika.io" TargetMode="External"/><Relationship Id="rId5" Type="http://schemas.openxmlformats.org/officeDocument/2006/relationships/hyperlink" Target="https://twitter.com/ondrejsika" TargetMode="External"/><Relationship Id="rId6" Type="http://schemas.openxmlformats.org/officeDocument/2006/relationships/hyperlink" Target="https://www.linkedin.com/in/ondrejsika/" TargetMode="External"/><Relationship Id="rId7" Type="http://schemas.openxmlformats.org/officeDocument/2006/relationships/hyperlink" Target="https://sika.link/ansibl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543100"/>
            <a:ext cx="8520600" cy="1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Ondrej Sika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ondrej@sika.io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</a:rPr>
              <a:t>@ondrejsika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469250"/>
            <a:ext cx="8520600" cy="23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9075" y="469250"/>
            <a:ext cx="1651050" cy="16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Agent is Required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don't need an agent running on computer which you want manage.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Ansible requires only SSH connection to that server and Python (3) installed.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Some Ansible modules requires specific Python packages on servers which can be also installed by Ansible. For example Docker module requires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"docker"</a:t>
            </a:r>
            <a:r>
              <a:rPr lang="en"/>
              <a:t> python package, Consul requires </a:t>
            </a:r>
            <a:r>
              <a:rPr lang="en">
                <a:solidFill>
                  <a:schemeClr val="hlink"/>
                </a:solidFill>
                <a:latin typeface="IBM Plex Mono"/>
                <a:ea typeface="IBM Plex Mono"/>
                <a:cs typeface="IBM Plex Mono"/>
                <a:sym typeface="IBM Plex Mono"/>
              </a:rPr>
              <a:t>"python-consul"</a:t>
            </a:r>
            <a:r>
              <a:rPr lang="en">
                <a:solidFill>
                  <a:schemeClr val="hlink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Written in Python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Written in Python (not Ruby as Puppet, Chef, …), requires only Python (which is on many Linux distributions by default). Python 3 is preferred.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Absence of state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doesn't store state (like Terraform) which resources has been created by Ansible.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you remove resource from Ansible manifest, Ansible stops taking care of it, keep it in latest version. If you want to remove some resource, you have to say it explicitly.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Absence of state is not only disadvantage. You don't need store &amp; sync critical part of your deployment. Ansible check all requirement on</a:t>
            </a:r>
            <a:br>
              <a:rPr lang="en"/>
            </a:br>
            <a:r>
              <a:rPr lang="en"/>
              <a:t>every run.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Vault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Vault is a storage for sensitive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encrypt any value in any YAML . Also you can encrypt whole file.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commit secret data into repository (even public) and be safe no one has access to your secrets.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Community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is easy to use and widely spread. Ansible has a large community, you can find answer for almost any question.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find prepared roles (reusable packages) for many cases like Docker installation or set up of Kubernetes cluster.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also create a public role and publish it using Ansible Galaxy.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Ansible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install Ansible using Python package manager: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IBM Plex Mono"/>
                <a:ea typeface="IBM Plex Mono"/>
                <a:cs typeface="IBM Plex Mono"/>
                <a:sym typeface="IBM Plex Mono"/>
              </a:rPr>
              <a:t>pip3 install ansible</a:t>
            </a:r>
            <a:endParaRPr sz="24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>
                <a:latin typeface="IBM Plex Mono"/>
                <a:ea typeface="IBM Plex Mono"/>
                <a:cs typeface="IBM Plex Mono"/>
                <a:sym typeface="IBM Plex Mono"/>
              </a:rPr>
              <a:t>pipenv install ansible</a:t>
            </a:r>
            <a:endParaRPr sz="24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Directory Structure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ansible.cfg      # main ansible config</a:t>
            </a:r>
            <a:br>
              <a:rPr lang="en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hosts.yml        # inventory (host config)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group_vars/      # group specific variables</a:t>
            </a:r>
            <a:br>
              <a:rPr lang="en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host_vars/       # host specific variables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latin typeface="IBM Plex Mono"/>
                <a:ea typeface="IBM Plex Mono"/>
                <a:cs typeface="IBM Plex Mono"/>
                <a:sym typeface="IBM Plex Mono"/>
              </a:rPr>
              <a:t>roles/           # your roles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site.yml         # master playbook</a:t>
            </a:r>
            <a:br>
              <a:rPr lang="en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web.yml          # playbook for web servers</a:t>
            </a:r>
            <a:br>
              <a:rPr lang="en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proxy.yml        # playbook for proxy servers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store all hosts (servers) we want to manage.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create groups (eg.: web servers, DB servers) and apply some configuration per group.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Inside the inventory you can set host &amp; groups variables which can be used in playbooks.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 &amp; Group Vars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store your variables configuration in own YAML files inside `</a:t>
            </a:r>
            <a:r>
              <a:rPr lang="en">
                <a:solidFill>
                  <a:schemeClr val="hlink"/>
                </a:solidFill>
                <a:latin typeface="IBM Plex Mono"/>
                <a:ea typeface="IBM Plex Mono"/>
                <a:cs typeface="IBM Plex Mono"/>
                <a:sym typeface="IBM Plex Mono"/>
              </a:rPr>
              <a:t>group_vars`</a:t>
            </a:r>
            <a:r>
              <a:rPr lang="en">
                <a:solidFill>
                  <a:schemeClr val="hlink"/>
                </a:solidFill>
              </a:rPr>
              <a:t> and </a:t>
            </a:r>
            <a:r>
              <a:rPr lang="en">
                <a:solidFill>
                  <a:schemeClr val="hlink"/>
                </a:solidFill>
                <a:latin typeface="IBM Plex Mono"/>
                <a:ea typeface="IBM Plex Mono"/>
                <a:cs typeface="IBM Plex Mono"/>
                <a:sym typeface="IBM Plex Mono"/>
              </a:rPr>
              <a:t>`host_vars`</a:t>
            </a:r>
            <a:r>
              <a:rPr lang="en">
                <a:solidFill>
                  <a:schemeClr val="hlink"/>
                </a:solidFill>
              </a:rPr>
              <a:t> directories. One file per group or host.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Playbooks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In you store configuration in playbooks. </a:t>
            </a:r>
            <a:r>
              <a:rPr lang="en"/>
              <a:t>Playbooks are sets of Ansible task, roles, variables, … which contains your desired configuration.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apply playbook using: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latin typeface="IBM Plex Mono"/>
                <a:ea typeface="IBM Plex Mono"/>
                <a:cs typeface="IBM Plex Mono"/>
                <a:sym typeface="IBM Plex Mono"/>
              </a:rPr>
              <a:t>ansible-playbook site.yml</a:t>
            </a:r>
            <a:endParaRPr sz="22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Default playbook should be `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site.yml</a:t>
            </a:r>
            <a:r>
              <a:rPr lang="en"/>
              <a:t> `.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Ondrej Sika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777950"/>
            <a:ext cx="4608600" cy="34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I'm a freelance DevOps Architect, Consultant &amp; Lecturer.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I'm boosting effectivity &amp; productivity of software development teams by using tools which lead to faster development and reliable operation of software products.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725" y="777950"/>
            <a:ext cx="3045564" cy="4060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are simple calls of ansible modules executed inside of playbooks.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Tasks are minimal executable units in Ansible.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task for install package, copy file, crete file from template, start systemd, run a Docker container, </a:t>
            </a: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Handlers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Handlers are very similar to tasks, but they are executed only on updates of specific tasks.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you for example update Nginx configuration, you want to restart it. If not, you want to keep it running.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hlink"/>
                </a:solidFill>
              </a:rPr>
              <a:t>Ansible role is an independent component which allows reuse of common configuration steps. You can write own roles (store in `roles/` directory) or you can use roles from Ansible Galaxy.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</a:t>
            </a:r>
            <a:r>
              <a:rPr lang="en"/>
              <a:t> Directory Structure</a:t>
            </a:r>
            <a:endParaRPr/>
          </a:p>
        </p:txBody>
      </p:sp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common/       # role directory</a:t>
            </a:r>
            <a:br>
              <a:rPr lang="en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tasks/      # ansible tasks</a:t>
            </a:r>
            <a:br>
              <a:rPr lang="en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handlers/   # ansible handlers</a:t>
            </a:r>
            <a:br>
              <a:rPr lang="en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templates/  # jinja2 Templates</a:t>
            </a:r>
            <a:br>
              <a:rPr lang="en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files/      # role files</a:t>
            </a:r>
            <a:br>
              <a:rPr lang="en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vars/       # role variables</a:t>
            </a:r>
            <a:br>
              <a:rPr lang="en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defaults/   # default variables</a:t>
            </a:r>
            <a:br>
              <a:rPr lang="en">
                <a:latin typeface="IBM Plex Mono"/>
                <a:ea typeface="IBM Plex Mono"/>
                <a:cs typeface="IBM Plex Mono"/>
                <a:sym typeface="IBM Plex Mono"/>
              </a:rPr>
            </a:b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  meta/       # dependencies &amp; Gallaxy config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283099" y="712150"/>
            <a:ext cx="74568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sika.link/ansible</a:t>
            </a:r>
            <a:endParaRPr b="0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&amp; Questions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270975"/>
            <a:ext cx="82203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E1E1E1"/>
                </a:solidFill>
              </a:rPr>
              <a:t>Ondrej Sika</a:t>
            </a:r>
            <a:endParaRPr sz="2400">
              <a:solidFill>
                <a:srgbClr val="E1E1E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E1E1E1"/>
                </a:solidFill>
              </a:rPr>
              <a:t>email:		</a:t>
            </a:r>
            <a:r>
              <a:rPr lang="en" u="sng">
                <a:solidFill>
                  <a:srgbClr val="E1E1E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ondrej@sika.io</a:t>
            </a:r>
            <a:br>
              <a:rPr lang="en">
                <a:solidFill>
                  <a:schemeClr val="hlink"/>
                </a:solidFill>
              </a:rPr>
            </a:br>
            <a:r>
              <a:rPr lang="en">
                <a:solidFill>
                  <a:schemeClr val="hlink"/>
                </a:solidFill>
              </a:rPr>
              <a:t>web:		</a:t>
            </a:r>
            <a:r>
              <a:rPr lang="en" u="sng">
                <a:solidFill>
                  <a:schemeClr val="hlink"/>
                </a:solidFill>
                <a:hlinkClick r:id="rId4"/>
              </a:rPr>
              <a:t>sika.io</a:t>
            </a:r>
            <a:br>
              <a:rPr lang="en">
                <a:solidFill>
                  <a:srgbClr val="E1E1E1"/>
                </a:solidFill>
              </a:rPr>
            </a:br>
            <a:r>
              <a:rPr lang="en">
                <a:solidFill>
                  <a:srgbClr val="E1E1E1"/>
                </a:solidFill>
              </a:rPr>
              <a:t>twitter: 		</a:t>
            </a:r>
            <a:r>
              <a:rPr lang="en" u="sng">
                <a:solidFill>
                  <a:srgbClr val="E1E1E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@ondrejsika</a:t>
            </a:r>
            <a:br>
              <a:rPr lang="en">
                <a:solidFill>
                  <a:srgbClr val="E1E1E1"/>
                </a:solidFill>
              </a:rPr>
            </a:br>
            <a:r>
              <a:rPr lang="en">
                <a:solidFill>
                  <a:srgbClr val="E1E1E1"/>
                </a:solidFill>
              </a:rPr>
              <a:t>linkedin:		</a:t>
            </a:r>
            <a:r>
              <a:rPr lang="en" u="sng">
                <a:solidFill>
                  <a:srgbClr val="E1E1E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/in/ondrejsika</a:t>
            </a:r>
            <a:endParaRPr>
              <a:solidFill>
                <a:srgbClr val="E1E1E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Slides:		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https://sika.link/ansible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DevOps Stack I Do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Git, Gitlab - Versioning &amp; Collaboration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Gitlab CI - </a:t>
            </a:r>
            <a:r>
              <a:rPr lang="en"/>
              <a:t>Continuous</a:t>
            </a:r>
            <a:r>
              <a:rPr lang="en"/>
              <a:t> Integration, </a:t>
            </a:r>
            <a:r>
              <a:rPr lang="en">
                <a:solidFill>
                  <a:schemeClr val="hlink"/>
                </a:solidFill>
              </a:rPr>
              <a:t>Continuous Deployment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Docker, Kubernetes - Containers &amp; Orchestration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Rancher - Kubernetes provisioning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Terraform - Infrastructure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Ansible</a:t>
            </a:r>
            <a:r>
              <a:rPr lang="en"/>
              <a:t> - Config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Prometheus, Alertmanager, Grafana - Monitoring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EFK (ELK) - Log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DigitalOcean, AWS, Proxmox - Public or Private 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Ceph - On Premise Storage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Ansible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Ansible is an open-source software provisioning, configuration management, and application-deployment tool.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</a:t>
            </a:r>
            <a:r>
              <a:rPr lang="en"/>
              <a:t> Use Cases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S</a:t>
            </a:r>
            <a:r>
              <a:rPr lang="en" sz="2400"/>
              <a:t>erver configuration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Installation of software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Application Deployment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Batch Tasks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Ansible Features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Declarative configuration language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versioned configuration, Collaboration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Parallel execution / deployment on many servers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Agents (just SSH connection)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Written in Python (not Ruby)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Absence of state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Encrypted storage for sensitive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hlink"/>
                </a:solidFill>
              </a:rPr>
              <a:t>Large Community, Ansible Galaxy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Declarative configuration language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has own YAML based declarative language.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apply configuration as many times as you want and Ansible find and modify actual state of your </a:t>
            </a:r>
            <a:r>
              <a:rPr lang="en"/>
              <a:t>infrastructure</a:t>
            </a:r>
            <a:r>
              <a:rPr lang="en"/>
              <a:t> to match your desired state.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don't have to care about what if it's exist, Ansible do it for you out of the box.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Versioned Configuration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all yours configuration on one place in Git repository.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That's </a:t>
            </a:r>
            <a:r>
              <a:rPr lang="en"/>
              <a:t>easiest</a:t>
            </a:r>
            <a:r>
              <a:rPr lang="en"/>
              <a:t> way how to collaborate on it. You can make pull request &amp; reviews as well as you know from your code on your configuration.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Ansible supports encryption (Ansible Vault) for your secret data to protect them inside a Git repository.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0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</a:t>
            </a:r>
            <a:r>
              <a:rPr lang="en"/>
              <a:t> Execution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270975"/>
            <a:ext cx="79290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 run task in parallel on many servers which saves your time and make all updates &amp; deployments faster.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execute Ansible manifest as well as own shell scripts.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ndrej Sika - prezentace tmava v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E1E1E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