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70" r:id="rId7"/>
    <p:sldId id="271" r:id="rId8"/>
    <p:sldId id="260" r:id="rId9"/>
    <p:sldId id="261" r:id="rId10"/>
    <p:sldId id="262" r:id="rId11"/>
    <p:sldId id="265" r:id="rId12"/>
    <p:sldId id="273" r:id="rId13"/>
    <p:sldId id="267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5D07B-3002-BFCD-83C8-B70C9B8FDB28}" v="179" dt="2025-02-24T21:45:53.594"/>
    <p1510:client id="{23985010-E371-14B8-7B19-E8D992AF256D}" v="371" dt="2025-02-24T21:38:09.296"/>
    <p1510:client id="{2640A989-BE2B-4028-A7BF-18D45E636070}" v="270" dt="2025-02-25T17:47:02.338"/>
    <p1510:client id="{405DBF8C-C601-C2F1-7C57-88FDC0735B7C}" v="175" dt="2025-02-25T21:34:49.276"/>
    <p1510:client id="{4B614B11-B68D-D8C9-7DBF-9A787F6F28D0}" v="497" dt="2025-02-26T20:44:29.267"/>
    <p1510:client id="{6C67786C-73A9-6B6C-E257-E1F4D6491F10}" v="97" dt="2025-02-25T20:45:51.948"/>
    <p1510:client id="{B05510BD-7D7C-0377-9664-388DD39178EB}" v="670" dt="2025-02-25T21:11:25.370"/>
    <p1510:client id="{C82C1F51-0E22-A6B9-CB88-16E25D8BAA39}" v="92" dt="2025-02-26T20:36:42.714"/>
    <p1510:client id="{CF11974C-3F00-CE44-F401-F40CE8C303D3}" v="4" dt="2025-02-24T21:38:52.046"/>
    <p1510:client id="{D183825E-C7A4-D64B-0216-4E1898D1FF7A}" v="532" dt="2025-02-24T21:30:35.5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ndrejsvorc/GU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desktop/wpf/overview/?view=netdesktop-9.0" TargetMode="External"/><Relationship Id="rId2" Type="http://schemas.openxmlformats.org/officeDocument/2006/relationships/hyperlink" Target="https://learn.microsoft.com/cs-cz/dotnet/desktop/wpf/xaml/?view=netdesktop-9.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fourtechnolab.com/blog/wpf-vs-winforms-top-6-differences-to-know-for-2023" TargetMode="External"/><Relationship Id="rId5" Type="http://schemas.openxmlformats.org/officeDocument/2006/relationships/hyperlink" Target="https://www.csharp.com/article/wpf-vs-winforms/" TargetMode="External"/><Relationship Id="rId4" Type="http://schemas.openxmlformats.org/officeDocument/2006/relationships/hyperlink" Target="https://learn.microsoft.com/en-us/dotnet/desktop/winforms/overview/?view=netdesktop-9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WinForms a WPF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747" y="360672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Gavrina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K., Kováčová K.,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Švorc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O.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52297598-6BBD-4E71-A740-1294BBAB43E0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EE75B0E-6920-ECA4-352F-BBAA1AF26FBE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926E-1D38-199F-E825-5FAEE5CC3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WinForms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AF7E4-2805-6789-1163-34B77B67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Základy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tvorby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Windows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aplikací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endParaRPr lang="en-US" b="1" i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.NET framework pro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tvorbu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grafických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uživatelských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rozhraní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Objektově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orientovaný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událostmi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řízený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přístup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Připravené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ovládací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prvky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tlačítka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textová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pole a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další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Vizualní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návrh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v Visual Studio 2022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Ideální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pro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klasické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desktopové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aplikace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B3D5FE2-4CF7-DCF6-4BF9-824720C3E201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DF5AB95-4712-BB46-36D0-972A40AC3D71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269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3386-AC21-39BF-922F-4FC3EC6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WPF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E5B57-A033-A49A-D9E7-42A129F5C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Základy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tvorby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moderních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Windows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aplikací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.NET framework pro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tvorbu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grafických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uživatelských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rozhraní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Používá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deklarativní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jazyk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XAML pro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popis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rozhraní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Podpora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pokročilé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vazby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stylů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šablon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Objektově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orientovaný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událostmi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řízený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přístup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Ideální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pro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tvorbu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dynamických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desktopových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aplikací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25105C2-F93D-5BCB-89E0-F024A3C43F1D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2953CBF-6D05-95C5-E3DA-162932220C97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692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75A0C-0A51-D89A-BA98-4944968E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6395"/>
            <a:ext cx="10515600" cy="710102"/>
          </a:xfrm>
        </p:spPr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WinForms vs WPF</a:t>
            </a:r>
            <a:endParaRPr lang="ru-RU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A911EBA-B10F-C130-C669-D77A1A343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1907619"/>
              </p:ext>
            </p:extLst>
          </p:nvPr>
        </p:nvGraphicFramePr>
        <p:xfrm>
          <a:off x="838645" y="1477709"/>
          <a:ext cx="10975221" cy="4522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407">
                  <a:extLst>
                    <a:ext uri="{9D8B030D-6E8A-4147-A177-3AD203B41FA5}">
                      <a16:colId xmlns:a16="http://schemas.microsoft.com/office/drawing/2014/main" val="1651840329"/>
                    </a:ext>
                  </a:extLst>
                </a:gridCol>
                <a:gridCol w="3658407">
                  <a:extLst>
                    <a:ext uri="{9D8B030D-6E8A-4147-A177-3AD203B41FA5}">
                      <a16:colId xmlns:a16="http://schemas.microsoft.com/office/drawing/2014/main" val="1559472829"/>
                    </a:ext>
                  </a:extLst>
                </a:gridCol>
                <a:gridCol w="3658407">
                  <a:extLst>
                    <a:ext uri="{9D8B030D-6E8A-4147-A177-3AD203B41FA5}">
                      <a16:colId xmlns:a16="http://schemas.microsoft.com/office/drawing/2014/main" val="4059348125"/>
                    </a:ext>
                  </a:extLst>
                </a:gridCol>
              </a:tblGrid>
              <a:tr h="4666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noProof="0" err="1"/>
                        <a:t>Charakteristika</a:t>
                      </a:r>
                      <a:endParaRPr lang="ru-RU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noProof="0" err="1"/>
                        <a:t>WinForms</a:t>
                      </a:r>
                      <a:endParaRPr lang="ru-RU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noProof="0"/>
                        <a:t>WPF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32355"/>
                  </a:ext>
                </a:extLst>
              </a:tr>
              <a:tr h="466698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err="1"/>
                        <a:t>Základní</a:t>
                      </a:r>
                      <a:r>
                        <a:rPr lang="ru-RU"/>
                        <a:t> </a:t>
                      </a:r>
                      <a:r>
                        <a:rPr lang="ru-RU" err="1"/>
                        <a:t>technologie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Windows API,</a:t>
                      </a:r>
                      <a:r>
                        <a:rPr lang="ru-RU" sz="1800" u="none" strike="noStrike" noProof="0"/>
                        <a:t> GDI+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noProof="0"/>
                        <a:t>DirectX, XAML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4033459"/>
                  </a:ext>
                </a:extLst>
              </a:tr>
              <a:tr h="8111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noProof="0" err="1"/>
                        <a:t>Návrh</a:t>
                      </a:r>
                      <a:r>
                        <a:rPr lang="ru-RU" sz="1800" u="none" strike="noStrike" noProof="0"/>
                        <a:t> UI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 err="1"/>
                        <a:t>Návrhová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struktura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založená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na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ovládacích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prvcích</a:t>
                      </a:r>
                      <a:r>
                        <a:rPr lang="ru-RU" sz="1800" u="none" strike="noStrike" noProof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 err="1"/>
                        <a:t>Podpora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vektorového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designu</a:t>
                      </a:r>
                      <a:endParaRPr lang="ru-RU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183183"/>
                  </a:ext>
                </a:extLst>
              </a:tr>
              <a:tr h="4666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noProof="0" err="1"/>
                        <a:t>Vývoj</a:t>
                      </a:r>
                      <a:endParaRPr lang="ru-RU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 err="1"/>
                        <a:t>Drag-and-drop</a:t>
                      </a:r>
                      <a:endParaRPr lang="ru-RU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/>
                        <a:t>XAML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29550"/>
                  </a:ext>
                </a:extLst>
              </a:tr>
              <a:tr h="11556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noProof="0" err="1"/>
                        <a:t>Vázání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dat</a:t>
                      </a:r>
                      <a:endParaRPr lang="ru-RU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 err="1"/>
                        <a:t>Ruční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aktualizace</a:t>
                      </a:r>
                      <a:r>
                        <a:rPr lang="ru-RU" sz="1800" u="none" strike="noStrike" noProof="0"/>
                        <a:t> UI</a:t>
                      </a:r>
                      <a:endParaRPr lang="ru-RU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/>
                        <a:t>(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BindingSource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DataBindings</a:t>
                      </a:r>
                      <a:r>
                        <a:rPr lang="ru-RU" sz="1800" u="none" strike="noStrike" noProof="0"/>
                        <a:t>)</a:t>
                      </a:r>
                      <a:endParaRPr lang="ru-RU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 err="1"/>
                        <a:t>Automatická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aktualizace</a:t>
                      </a:r>
                      <a:r>
                        <a:rPr lang="ru-RU" sz="1800" u="none" strike="noStrike" noProof="0"/>
                        <a:t> UI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/>
                        <a:t>(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Binding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 v XAML</a:t>
                      </a:r>
                      <a:r>
                        <a:rPr lang="ru-RU" sz="1800" u="none" strike="noStrike" noProof="0"/>
                        <a:t>)</a:t>
                      </a:r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685931"/>
                  </a:ext>
                </a:extLst>
              </a:tr>
              <a:tr h="115563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800" u="none" strike="noStrike" noProof="0" err="1"/>
                        <a:t>Zpracování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událostí</a:t>
                      </a:r>
                      <a:endParaRPr lang="ru-RU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 err="1"/>
                        <a:t>Ukazuje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na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prvek</a:t>
                      </a:r>
                      <a:r>
                        <a:rPr lang="ru-RU" sz="1800" u="none" strike="noStrike" noProof="0"/>
                        <a:t>, </a:t>
                      </a:r>
                      <a:r>
                        <a:rPr lang="ru-RU" sz="1800" u="none" strike="noStrike" noProof="0" err="1"/>
                        <a:t>který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vyvolal</a:t>
                      </a:r>
                      <a:r>
                        <a:rPr lang="ru-RU" sz="1800" u="none" strike="noStrike" noProof="0"/>
                        <a:t> </a:t>
                      </a:r>
                      <a:r>
                        <a:rPr lang="ru-RU" sz="1800" u="none" strike="noStrike" noProof="0" err="1"/>
                        <a:t>událost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noProof="0"/>
                        <a:t>(</a:t>
                      </a:r>
                      <a:r>
                        <a:rPr lang="ru-RU" sz="1800" u="none" strike="noStrike" noProof="0" err="1"/>
                        <a:t>sender</a:t>
                      </a:r>
                      <a:r>
                        <a:rPr lang="ru-RU" sz="1800" u="none" strike="noStrike" noProof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Ukazuje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na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skutečný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prvek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na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který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bylo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ru-RU" sz="1800" u="none" strike="noStrike" kern="1200" noProof="0" err="1">
                          <a:solidFill>
                            <a:srgbClr val="000000"/>
                          </a:solidFill>
                        </a:rPr>
                        <a:t>kliknuto</a:t>
                      </a:r>
                      <a:endParaRPr lang="ru-RU" sz="1800" u="none" strike="noStrike" kern="1200">
                        <a:solidFill>
                          <a:srgbClr val="000000"/>
                        </a:solidFill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strike="noStrike" kern="120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ru-RU" sz="1800" u="none" strike="noStrike" kern="1200" noProof="0">
                          <a:solidFill>
                            <a:srgbClr val="000000"/>
                          </a:solidFill>
                        </a:rPr>
                        <a:t>e.OriginalSource</a:t>
                      </a:r>
                      <a:r>
                        <a:rPr lang="ru-RU" sz="1800" u="none" strike="noStrike" kern="120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9286325"/>
                  </a:ext>
                </a:extLst>
              </a:tr>
            </a:tbl>
          </a:graphicData>
        </a:graphic>
      </p:graphicFrame>
      <p:sp>
        <p:nvSpPr>
          <p:cNvPr id="5" name="Obdélník 4">
            <a:extLst>
              <a:ext uri="{FF2B5EF4-FFF2-40B4-BE49-F238E27FC236}">
                <a16:creationId xmlns:a16="http://schemas.microsoft.com/office/drawing/2014/main" id="{B194BF13-461A-182B-FA7D-52B3F91F24AD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6AC3A3AE-2CC3-2438-15F5-D150BA8ED3E0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56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6503-B6C4-E7C8-3308-6B4E267C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55189-41F0-32F0-BEDA-DF1179C6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800">
                <a:ea typeface="+mn-lt"/>
                <a:cs typeface="+mn-lt"/>
                <a:hlinkClick r:id="rId2"/>
              </a:rPr>
              <a:t>https://github.com/ondrejsvorc/GUI</a:t>
            </a:r>
            <a:endParaRPr lang="en-US" sz="4800">
              <a:ea typeface="+mn-lt"/>
              <a:cs typeface="+mn-lt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B6F7A03E-802A-816F-573A-E6939CA55AC1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8FDAAC0A-9CB9-031C-27AD-85A6AB98F46A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3558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788FB-9CBC-DB31-6C8E-CDA75AA8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AFD5-63C8-F45F-A0CE-55712019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Zdroje</a:t>
            </a:r>
            <a:endParaRPr lang="cs-CZ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8110-6EC3-CA38-4652-EB220C1ED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76000"/>
                    <a:lumOff val="24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https://learn.microsoft.com/cs-cz/dotnet/desktop/wpf/xaml/?view=netdesktop-9.0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https://learn.microsoft.com/en-us/dotnet/desktop/wpf/overview/?view=netdesktop-9.0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https://learn.microsoft.com/en-us/dotnet/desktop/winforms/overview/?view=netdesktop-9.0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https://www.csharp.com/article/wpf-vs-winforms/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https://www.ifourtechnolab.com/blog/wpf-vs-winforms-top-6-differences-to-know-for-2023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>
              <a:solidFill>
                <a:srgbClr val="262626"/>
              </a:solidFill>
            </a:endParaRPr>
          </a:p>
          <a:p>
            <a:endParaRPr lang="en-US">
              <a:solidFill>
                <a:srgbClr val="262626"/>
              </a:solidFill>
            </a:endParaRPr>
          </a:p>
          <a:p>
            <a:endParaRPr lang="en-US">
              <a:solidFill>
                <a:srgbClr val="262626"/>
              </a:solidFill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FEE895B-969F-11AB-9B73-512AD0FC1657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5C55659-BB3A-EEA2-A2F1-C064A0301208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74034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9A5C-677D-0ED1-FF2C-68808CE6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Požadavky</a:t>
            </a:r>
            <a:endParaRPr lang="cs-CZ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845AC-96B5-DF0F-2CC5-7D612541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Visual Studio 2022 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.NET 8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0DBD0D-4B46-375B-DDE8-C402C1E53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68" y="3152776"/>
            <a:ext cx="10939397" cy="3042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E37CA016-F25E-5E8E-2FC7-0AB2864DD565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F5243DB6-9E80-1EBB-1CBE-5FC668A6D780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110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1C0D-5B3A-C280-0F63-4C86F805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Obsah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A9DCB-5862-23C2-432E-2CF0492BF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Vysvětlení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vybranných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pojmů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WinForms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WPF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Programování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3725E5E-145A-13DD-54E3-1966DE8CC9BF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67218A2-05A7-6E33-38A4-590DD956DC08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097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5F59-929F-494C-3CD7-53C2663C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Zkratky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a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pojmy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6A0D-9609-B30C-6B97-60355933F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WPF =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Windows Presentation Foundation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WinForms =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Windows Forms :)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XAML =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Extensible Application Markup Language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Event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Event Handler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metoda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která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zavolá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při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vyvolání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události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Sender 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který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vstupuje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jako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parametr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do event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handleru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47E0C841-9889-125E-9559-72BD641CEC54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CA07019-7DEB-DA0F-39F2-454BE4DD5001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65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CE25A-BD1E-E180-5620-68BE7E1B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XAML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A985C-5EAE-3520-5846-7AD4E0F0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Deklarativní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značkovací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jazyk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říkáme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co se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má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vykreslit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ne jak)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Jazyk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určený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nejen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pro WPF (Silverlight, 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.NET MAUI)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Vytváření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uživatelského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rozhraní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Oddělení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definice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uživatelského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rozhraní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logiky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programu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XAML tag (element)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obvykle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deklaruje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instanci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nějaké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třídy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Chování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typu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se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definuje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při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sestavování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(assembly)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0CC116D0-56C6-BBA7-0012-DC4375E5E66B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F226B39-6BFB-5A3E-C030-E20EB05DCF13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8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6BAD7B-2F80-31AB-ACA4-6E790E5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>
                <a:solidFill>
                  <a:schemeClr val="tx1">
                    <a:lumMod val="85000"/>
                    <a:lumOff val="15000"/>
                  </a:schemeClr>
                </a:solidFill>
              </a:rPr>
              <a:t>Syntaxe XAML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0E9F1F-A423-5D65-19B9-E0F09D18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cs-CZ" b="1">
                <a:solidFill>
                  <a:schemeClr val="tx1">
                    <a:lumMod val="85000"/>
                    <a:lumOff val="15000"/>
                  </a:schemeClr>
                </a:solidFill>
              </a:rPr>
              <a:t>Totožné zápisy:</a:t>
            </a:r>
            <a:endParaRPr lang="cs-CZ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NazevTagu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NazevVlastnosti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HodnotaVlastnosti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"&gt;&lt;/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NazevTagu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NazevTagu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NazevVlastnosti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="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HodnotaVlastnosti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" /&gt;</a:t>
            </a:r>
          </a:p>
          <a:p>
            <a:pPr marL="0" indent="0">
              <a:buNone/>
            </a:pPr>
            <a:endParaRPr lang="cs-CZ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cs-CZ" b="1">
                <a:solidFill>
                  <a:schemeClr val="tx1">
                    <a:lumMod val="85000"/>
                    <a:lumOff val="15000"/>
                  </a:schemeClr>
                </a:solidFill>
              </a:rPr>
              <a:t>Zápis vnořeného tagu:</a:t>
            </a:r>
          </a:p>
          <a:p>
            <a:pPr marL="0" indent="0">
              <a:buNone/>
            </a:pP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NazevTagu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 &lt;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NazevVnorenehoTagu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 /&gt;</a:t>
            </a:r>
          </a:p>
          <a:p>
            <a:pPr marL="0" indent="0">
              <a:buNone/>
            </a:pP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&lt;/</a:t>
            </a:r>
            <a:r>
              <a:rPr lang="cs-CZ" err="1">
                <a:solidFill>
                  <a:schemeClr val="tx1">
                    <a:lumMod val="85000"/>
                    <a:lumOff val="15000"/>
                  </a:schemeClr>
                </a:solidFill>
              </a:rPr>
              <a:t>NazevTagu</a:t>
            </a:r>
            <a:r>
              <a:rPr lang="cs-CZ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cs-CZ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cs-CZ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cs-CZ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266D1CC3-C10C-2232-4263-F259326365FB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45F023B-E936-309F-97B2-456B2F303FE9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9117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A4DEF-D86E-4FFF-F37E-44DFEF01C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09BC-67AD-0A82-A672-019198DC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Vybranné</a:t>
            </a: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 XAML </a:t>
            </a:r>
            <a:r>
              <a:rPr lang="en-US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tagy</a:t>
            </a:r>
            <a:endParaRPr lang="en-US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C0C3F-71EE-A1C7-26E0-2930B623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&lt;Grid&gt;&lt;/Grid&gt;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řadí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prvky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(do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sloupců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řádků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TextBox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&gt;&lt;/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TextBox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textové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pole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ComboBox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&gt;&lt;/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ComboBox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rozbalovací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menu</a:t>
            </a: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CheckBox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&gt;&lt;/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CheckBox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zaškrtávací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políčko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&lt;DataGrid&gt;&lt;/DataGrid&gt;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chytřejší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tabulka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StackPanel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&gt;&lt;/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StackPanel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&gt; =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řadí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prvky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horizontálně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vertikálně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5A6CD97B-5687-06EE-3035-E18E21B4D811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8AFC8A2F-0B03-8223-FED0-B4A7E0224D49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5703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57CD1-99F0-0DB1-A0A6-7C3872BF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5B18-E3BD-0F11-99DF-066406C7D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Mechanismus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který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umožňuje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objektům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reagovat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na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různé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akce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 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Pokud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je s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objektem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interagováno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tento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vyvolá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event (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Delegát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je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speciální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typ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který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propojuje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konkrétní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konkrétního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objektu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s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metodou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obsluhující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tuto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(event handler)</a:t>
            </a:r>
          </a:p>
          <a:p>
            <a:pPr marL="0" indent="0">
              <a:buNone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78B18EE4-8AF6-29B8-9D5F-8502A881ED90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EAF8E0D-F66A-48FC-DB3B-EDAB9619986E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940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0F6E-FE21-DD6E-FF70-5407CB5D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Sender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D3E6E-73B2-4B22-9662-F4DFD5F6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Parametr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event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handleru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který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odkazuje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objekt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, 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jenž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vyvolal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(za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pomoci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delegátu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cs-CZ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Dynamický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Přetypování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defaultně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jako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object)</a:t>
            </a: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Spjatý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s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e.OriginalSource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EventArgs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–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parametr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obsahující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dodatečné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informace</a:t>
            </a: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 o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události</a:t>
            </a:r>
          </a:p>
          <a:p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96601-C977-C95F-E500-F9BD6C176FA2}"/>
              </a:ext>
            </a:extLst>
          </p:cNvPr>
          <p:cNvSpPr/>
          <p:nvPr/>
        </p:nvSpPr>
        <p:spPr>
          <a:xfrm>
            <a:off x="-3258" y="-325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FC8A9A2-B282-000A-2964-1B210F3C9BF2}"/>
              </a:ext>
            </a:extLst>
          </p:cNvPr>
          <p:cNvSpPr/>
          <p:nvPr/>
        </p:nvSpPr>
        <p:spPr>
          <a:xfrm>
            <a:off x="-3258" y="6766818"/>
            <a:ext cx="12191187" cy="89551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83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Širokoúhlá obrazovka</PresentationFormat>
  <Slides>14</Slides>
  <Notes>0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5" baseType="lpstr">
      <vt:lpstr>office theme</vt:lpstr>
      <vt:lpstr>WinForms a WPF</vt:lpstr>
      <vt:lpstr>Požadavky</vt:lpstr>
      <vt:lpstr>Obsah</vt:lpstr>
      <vt:lpstr>Zkratky a pojmy</vt:lpstr>
      <vt:lpstr>XAML</vt:lpstr>
      <vt:lpstr>Syntaxe XAML</vt:lpstr>
      <vt:lpstr>Vybranné XAML tagy</vt:lpstr>
      <vt:lpstr>Event</vt:lpstr>
      <vt:lpstr>Sender</vt:lpstr>
      <vt:lpstr>WinForms</vt:lpstr>
      <vt:lpstr>WPF </vt:lpstr>
      <vt:lpstr>WinForms vs WPF</vt:lpstr>
      <vt:lpstr>GitHub</vt:lpstr>
      <vt:lpstr>Zdroje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2025-02-20T09:13:20Z</dcterms:created>
  <dcterms:modified xsi:type="dcterms:W3CDTF">2025-02-27T01:38:09Z</dcterms:modified>
</cp:coreProperties>
</file>