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96" r:id="rId3"/>
    <p:sldId id="300" r:id="rId4"/>
    <p:sldId id="301" r:id="rId5"/>
    <p:sldId id="283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99AA"/>
    <a:srgbClr val="444444"/>
    <a:srgbClr val="525252"/>
    <a:srgbClr val="007BC6"/>
    <a:srgbClr val="00D8FF"/>
    <a:srgbClr val="7CC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cs-CZ" sz="2400" b="1" i="0" u="none" strike="noStrike" kern="1200" spc="0" baseline="0" dirty="0">
                <a:solidFill>
                  <a:srgbClr val="444444"/>
                </a:solidFill>
              </a:rPr>
              <a:t>Porovnání prodeje (říjen vs listopad 2023)</a:t>
            </a:r>
            <a:endParaRPr lang="cs-CZ" sz="24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List1!$B$1</c:f>
              <c:strCache>
                <c:ptCount val="1"/>
                <c:pt idx="0">
                  <c:v>říjen</c:v>
                </c:pt>
              </c:strCache>
            </c:strRef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</c:f>
              <c:strCache>
                <c:ptCount val="1"/>
                <c:pt idx="0">
                  <c:v>Počet prodaných ks</c:v>
                </c:pt>
              </c:strCache>
            </c:strRef>
          </c:cat>
          <c:val>
            <c:numRef>
              <c:f>List1!$B$2</c:f>
              <c:numCache>
                <c:formatCode>General</c:formatCode>
                <c:ptCount val="1"/>
                <c:pt idx="0">
                  <c:v>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EB-4D5A-A55A-64CBE52B6FEE}"/>
            </c:ext>
          </c:extLst>
        </c:ser>
        <c:ser>
          <c:idx val="1"/>
          <c:order val="1"/>
          <c:tx>
            <c:strRef>
              <c:f>List1!$C$1</c:f>
              <c:strCache>
                <c:ptCount val="1"/>
                <c:pt idx="0">
                  <c:v>listopad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List1!$A$2</c:f>
              <c:strCache>
                <c:ptCount val="1"/>
                <c:pt idx="0">
                  <c:v>Počet prodaných ks</c:v>
                </c:pt>
              </c:strCache>
            </c:strRef>
          </c:cat>
          <c:val>
            <c:numRef>
              <c:f>List1!$C$2</c:f>
              <c:numCache>
                <c:formatCode>General</c:formatCode>
                <c:ptCount val="1"/>
                <c:pt idx="0">
                  <c:v>106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8EB-4D5A-A55A-64CBE52B6F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57045855"/>
        <c:axId val="1357046815"/>
      </c:barChart>
      <c:catAx>
        <c:axId val="1357045855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dirty="0"/>
                  <a:t>Prodeje za jednotlivé měsíce</a:t>
                </a:r>
              </a:p>
            </c:rich>
          </c:tx>
          <c:layout>
            <c:manualLayout>
              <c:xMode val="edge"/>
              <c:yMode val="edge"/>
              <c:x val="0.42904716466274084"/>
              <c:y val="0.890191993757138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none"/>
        <c:minorTickMark val="none"/>
        <c:tickLblPos val="nextTo"/>
        <c:crossAx val="1357046815"/>
        <c:crosses val="autoZero"/>
        <c:auto val="1"/>
        <c:lblAlgn val="ctr"/>
        <c:lblOffset val="100"/>
        <c:noMultiLvlLbl val="0"/>
      </c:catAx>
      <c:valAx>
        <c:axId val="13570468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dirty="0"/>
                  <a:t>Počet prodaných ks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3570458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DF9F60-53EA-4412-ACEA-357B39441279}" type="datetimeFigureOut">
              <a:rPr lang="cs-CZ" smtClean="0"/>
              <a:t>18.10.2025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29358D-C246-4F88-A2A0-85E0F35EE27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13253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29358D-C246-4F88-A2A0-85E0F35EE278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07964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25D2F83-4F94-8D62-923A-EDC7EA2F5A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BA6E4563-0F88-9A10-298A-3F3B8415C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21C72F7-0C28-D971-C6A5-2B31DC297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0CBD-A3AC-4517-8E4F-B541DD49A688}" type="datetimeFigureOut">
              <a:rPr lang="cs-CZ" smtClean="0"/>
              <a:t>18.10.2025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96D3C51-1176-E43C-8FED-8239F77F8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49C466E-BED5-CEF2-75E6-F8389DE8D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14430-220C-49AB-AF58-C569EB803C0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91192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BB2A1CF-72F0-D455-896D-B696A00BB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0F0FC423-71FA-E854-A315-B28B5ACB1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91EA907-B33A-1F7F-9F94-34CB5E77F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0CBD-A3AC-4517-8E4F-B541DD49A688}" type="datetimeFigureOut">
              <a:rPr lang="cs-CZ" smtClean="0"/>
              <a:t>18.10.2025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F478A4C-8715-3AE9-ACE5-8A7BC9E1C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D4D400E-DB9A-A767-5323-0261A34BE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14430-220C-49AB-AF58-C569EB803C0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76652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5532F133-0F82-0C45-7D51-F5254499BD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4734FFD8-6C66-8350-C3E1-D5EAC346C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D764339-C9EA-6E67-7A23-3C96D2721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0CBD-A3AC-4517-8E4F-B541DD49A688}" type="datetimeFigureOut">
              <a:rPr lang="cs-CZ" smtClean="0"/>
              <a:t>18.10.2025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3BAD5CF-93B2-0960-9245-5BBFB7E88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0FFC531-06B6-D3C5-69FA-3BE5A3148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14430-220C-49AB-AF58-C569EB803C0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42915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9CF043E-44B8-5AFF-A6FD-B95F96FD9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364E962-EF0B-C90E-5AF8-8FA210936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BA8010A-2B16-DF6C-B799-4064E14BF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0CBD-A3AC-4517-8E4F-B541DD49A688}" type="datetimeFigureOut">
              <a:rPr lang="cs-CZ" smtClean="0"/>
              <a:t>18.10.2025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58E3783-F327-C756-C62C-96749826F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66A81A5-1612-835C-2A8C-E3B291AFB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14430-220C-49AB-AF58-C569EB803C0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6210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86F0363-0E39-33E3-EA94-35CED901B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65D2DDF-C678-B899-D835-7EC47FCC6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58D2250-F1E3-51FC-12AA-A246A5A40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0CBD-A3AC-4517-8E4F-B541DD49A688}" type="datetimeFigureOut">
              <a:rPr lang="cs-CZ" smtClean="0"/>
              <a:t>18.10.2025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692BC04-E114-E58D-5C5C-9A293D01C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A01D2F6-1583-B09F-88B5-7B6692015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14430-220C-49AB-AF58-C569EB803C0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51522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8D9C6BE-B170-98AC-FB14-F032C9AB3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7EBC99F-7BA7-FB7E-EF56-991DB6C7FD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6C34ADCF-2558-6C1D-86C5-A796F4937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A76A04AD-5541-922C-9358-6EE84682A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0CBD-A3AC-4517-8E4F-B541DD49A688}" type="datetimeFigureOut">
              <a:rPr lang="cs-CZ" smtClean="0"/>
              <a:t>18.10.2025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467E8C79-65ED-9208-30DC-E362924A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92E3249C-35FA-FA80-2B84-45E9920A2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14430-220C-49AB-AF58-C569EB803C0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20591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E4B06D0-975A-0029-4947-9029835AE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3080222-9087-ABFF-1657-5342EB8AB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40BD95C1-12BC-BE87-2C3A-974C8E352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7AE6B7B1-EE37-4CEA-A110-64E092E37E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F17BCF43-EA0D-4AF9-4948-D1464F20BC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6FF30722-19A0-38D5-6DE5-1A1283241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0CBD-A3AC-4517-8E4F-B541DD49A688}" type="datetimeFigureOut">
              <a:rPr lang="cs-CZ" smtClean="0"/>
              <a:t>18.10.2025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A202AA4A-6DB3-39A0-FEA5-D69A3148B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51C6AC10-505F-2A84-F11B-EFF7B3C23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14430-220C-49AB-AF58-C569EB803C0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36636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345AFAB-CCED-4D1C-CC13-F2C480687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726AEA9B-7511-B147-B369-8A40241C7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0CBD-A3AC-4517-8E4F-B541DD49A688}" type="datetimeFigureOut">
              <a:rPr lang="cs-CZ" smtClean="0"/>
              <a:t>18.10.2025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8B0282F3-91CC-2C6E-E41C-64D1CECFD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EF347761-BCA9-0661-253B-5689FE35B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14430-220C-49AB-AF58-C569EB803C0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50868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81EC6687-C807-98DB-7C7F-A5EDF45B3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0CBD-A3AC-4517-8E4F-B541DD49A688}" type="datetimeFigureOut">
              <a:rPr lang="cs-CZ" smtClean="0"/>
              <a:t>18.10.2025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6338BE7B-0887-5817-7D45-636B1BF4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C47D35E-0D51-E273-F079-69D6DE0A4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14430-220C-49AB-AF58-C569EB803C0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46299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647D8D-E162-BF8D-4C7C-90A785656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AF57D60-7CA2-CC9B-268D-127231CA3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3C1E5317-A052-EFB8-39EB-35A8CCD6A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3094D8A9-FEDA-A447-07C5-000DE60E9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0CBD-A3AC-4517-8E4F-B541DD49A688}" type="datetimeFigureOut">
              <a:rPr lang="cs-CZ" smtClean="0"/>
              <a:t>18.10.2025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6B71FB37-D330-9994-06DA-70F4830A4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E6FF09A2-3076-B555-6E4B-C6B7477B9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14430-220C-49AB-AF58-C569EB803C0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95714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DF38E1F-551A-DAAB-C70E-88B150430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58A2F87F-5087-5850-16BD-C1991DA8BE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70B92D89-F193-8C40-9CB0-EC4283D2F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50E2EE6D-BCCF-51F2-1F3F-EB56768AF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0CBD-A3AC-4517-8E4F-B541DD49A688}" type="datetimeFigureOut">
              <a:rPr lang="cs-CZ" smtClean="0"/>
              <a:t>18.10.2025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5E28C61-44A8-F925-A698-DA41342F4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68A43E1D-3A47-CC98-1700-3F80F1B02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14430-220C-49AB-AF58-C569EB803C0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50043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68F6B85C-9E22-84E7-C78E-C7FFEC919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AA7AE8E-D7C3-FE53-E8A3-AA487D4EA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94FFAC3-FBD0-19AA-06D8-E8988ACC0F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B10CBD-A3AC-4517-8E4F-B541DD49A688}" type="datetimeFigureOut">
              <a:rPr lang="cs-CZ" smtClean="0"/>
              <a:t>18.10.2025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F3E77D4-F934-B7A3-1241-630FECEEE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8950E02-DA7F-51E0-E1A3-586490F660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714430-220C-49AB-AF58-C569EB803C0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93105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7264BDF-880C-E1A6-828D-A846B18B7A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cs-CZ" sz="5340" b="1" dirty="0">
                <a:solidFill>
                  <a:srgbClr val="444444"/>
                </a:solidFill>
              </a:rPr>
              <a:t>Prodej mobilních telefonů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30854EB-EDDA-FFA7-9996-854BF6244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9902" y="3447786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cs-CZ" sz="2350" dirty="0">
                <a:solidFill>
                  <a:srgbClr val="002060"/>
                </a:solidFill>
              </a:rPr>
              <a:t>Souhrn výsledků a dopad motivační akce za listopad 2023</a:t>
            </a:r>
            <a:endParaRPr lang="en-US" sz="2350" dirty="0">
              <a:solidFill>
                <a:srgbClr val="002060"/>
              </a:solidFill>
            </a:endParaRP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8CBBEF4D-E1CA-4EE7-CDED-C446A3F60FD8}"/>
              </a:ext>
            </a:extLst>
          </p:cNvPr>
          <p:cNvSpPr/>
          <p:nvPr/>
        </p:nvSpPr>
        <p:spPr>
          <a:xfrm>
            <a:off x="0" y="-1"/>
            <a:ext cx="12192000" cy="16086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6C65B5F1-7C18-DDBB-2C05-D54379EF1A4A}"/>
              </a:ext>
            </a:extLst>
          </p:cNvPr>
          <p:cNvSpPr/>
          <p:nvPr/>
        </p:nvSpPr>
        <p:spPr>
          <a:xfrm>
            <a:off x="0" y="6697133"/>
            <a:ext cx="12192000" cy="16086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Podnadpis 2">
            <a:extLst>
              <a:ext uri="{FF2B5EF4-FFF2-40B4-BE49-F238E27FC236}">
                <a16:creationId xmlns:a16="http://schemas.microsoft.com/office/drawing/2014/main" id="{0C94C480-46BE-61C0-519F-45DF2CCE0870}"/>
              </a:ext>
            </a:extLst>
          </p:cNvPr>
          <p:cNvSpPr txBox="1">
            <a:spLocks/>
          </p:cNvSpPr>
          <p:nvPr/>
        </p:nvSpPr>
        <p:spPr>
          <a:xfrm>
            <a:off x="10432111" y="6295679"/>
            <a:ext cx="1697850" cy="319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cs-CZ" sz="1600" dirty="0">
                <a:solidFill>
                  <a:srgbClr val="002060"/>
                </a:solidFill>
              </a:rPr>
              <a:t>Mobil-</a:t>
            </a:r>
            <a:r>
              <a:rPr lang="cs-CZ" sz="1600" dirty="0" err="1">
                <a:solidFill>
                  <a:srgbClr val="002060"/>
                </a:solidFill>
              </a:rPr>
              <a:t>Chára</a:t>
            </a:r>
            <a:r>
              <a:rPr lang="cs-CZ" sz="1600" dirty="0">
                <a:solidFill>
                  <a:srgbClr val="002060"/>
                </a:solidFill>
              </a:rPr>
              <a:t> </a:t>
            </a:r>
            <a:r>
              <a:rPr lang="cs-CZ" sz="1600" dirty="0" err="1">
                <a:solidFill>
                  <a:srgbClr val="002060"/>
                </a:solidFill>
              </a:rPr>
              <a:t>s.r.o</a:t>
            </a:r>
            <a:endParaRPr lang="en-US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04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898489B-54C8-C076-F17C-2F8619DBB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400" b="1" dirty="0">
                <a:solidFill>
                  <a:srgbClr val="444444"/>
                </a:solidFill>
              </a:rPr>
              <a:t>Shrnutí výsledků (listopad 2023)</a:t>
            </a:r>
            <a:endParaRPr lang="cs-CZ" b="1" dirty="0"/>
          </a:p>
        </p:txBody>
      </p:sp>
      <p:sp>
        <p:nvSpPr>
          <p:cNvPr id="13" name="Zástupný obsah 12">
            <a:extLst>
              <a:ext uri="{FF2B5EF4-FFF2-40B4-BE49-F238E27FC236}">
                <a16:creationId xmlns:a16="http://schemas.microsoft.com/office/drawing/2014/main" id="{1DB50969-9396-4DD0-D9F6-0AC8F33A2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400" dirty="0">
                <a:solidFill>
                  <a:srgbClr val="444444"/>
                </a:solidFill>
              </a:rPr>
              <a:t>Plán: </a:t>
            </a:r>
            <a:r>
              <a:rPr lang="cs-CZ" sz="2400" b="1" dirty="0">
                <a:solidFill>
                  <a:srgbClr val="444444"/>
                </a:solidFill>
              </a:rPr>
              <a:t>100 ks</a:t>
            </a:r>
          </a:p>
          <a:p>
            <a:r>
              <a:rPr lang="cs-CZ" sz="2400" dirty="0">
                <a:solidFill>
                  <a:srgbClr val="444444"/>
                </a:solidFill>
              </a:rPr>
              <a:t>Skutečnost: </a:t>
            </a:r>
            <a:r>
              <a:rPr lang="cs-CZ" sz="2400" b="1" dirty="0">
                <a:solidFill>
                  <a:srgbClr val="444444"/>
                </a:solidFill>
              </a:rPr>
              <a:t>106 ks</a:t>
            </a:r>
          </a:p>
          <a:p>
            <a:r>
              <a:rPr lang="cs-CZ" sz="2400" dirty="0">
                <a:solidFill>
                  <a:srgbClr val="444444"/>
                </a:solidFill>
              </a:rPr>
              <a:t>Splnění plánu: </a:t>
            </a:r>
            <a:r>
              <a:rPr lang="cs-CZ" sz="2400" b="1" dirty="0">
                <a:solidFill>
                  <a:srgbClr val="444444"/>
                </a:solidFill>
              </a:rPr>
              <a:t>106 %</a:t>
            </a:r>
          </a:p>
          <a:p>
            <a:r>
              <a:rPr lang="cs-CZ" sz="2400" dirty="0">
                <a:solidFill>
                  <a:srgbClr val="444444"/>
                </a:solidFill>
              </a:rPr>
              <a:t>Nárůst oproti říjnu: </a:t>
            </a:r>
            <a:r>
              <a:rPr lang="cs-CZ" sz="2400" b="1" dirty="0">
                <a:solidFill>
                  <a:srgbClr val="444444"/>
                </a:solidFill>
              </a:rPr>
              <a:t>+44 ks (+71 %)</a:t>
            </a:r>
          </a:p>
          <a:p>
            <a:r>
              <a:rPr lang="cs-CZ" sz="2400" dirty="0">
                <a:solidFill>
                  <a:srgbClr val="444444"/>
                </a:solidFill>
              </a:rPr>
              <a:t>Náklady na prémie: </a:t>
            </a:r>
            <a:r>
              <a:rPr lang="cs-CZ" sz="2400" b="1" dirty="0">
                <a:solidFill>
                  <a:srgbClr val="444444"/>
                </a:solidFill>
              </a:rPr>
              <a:t>4 000 Kč</a:t>
            </a:r>
          </a:p>
          <a:p>
            <a:r>
              <a:rPr lang="cs-CZ" sz="2400" dirty="0">
                <a:solidFill>
                  <a:srgbClr val="444444"/>
                </a:solidFill>
              </a:rPr>
              <a:t>Počet oceněných prodejců: </a:t>
            </a:r>
            <a:r>
              <a:rPr lang="cs-CZ" sz="2400" b="1" dirty="0">
                <a:solidFill>
                  <a:srgbClr val="444444"/>
                </a:solidFill>
              </a:rPr>
              <a:t>8 z 19 aktivních</a:t>
            </a:r>
          </a:p>
          <a:p>
            <a:endParaRPr lang="cs-CZ" sz="2400" b="1" dirty="0">
              <a:solidFill>
                <a:srgbClr val="444444"/>
              </a:solidFill>
            </a:endParaRPr>
          </a:p>
          <a:p>
            <a:pPr marL="0" indent="0">
              <a:buNone/>
            </a:pPr>
            <a:r>
              <a:rPr lang="cs-CZ" sz="2400" i="1" dirty="0">
                <a:solidFill>
                  <a:srgbClr val="444444"/>
                </a:solidFill>
              </a:rPr>
              <a:t>Po třech měsících poklesu se podařilo zvrátit trend a překročit plán o 6 %.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87615300-A797-8E0C-C710-7FCA8E5A1C64}"/>
              </a:ext>
            </a:extLst>
          </p:cNvPr>
          <p:cNvSpPr/>
          <p:nvPr/>
        </p:nvSpPr>
        <p:spPr>
          <a:xfrm>
            <a:off x="0" y="-1"/>
            <a:ext cx="12192000" cy="16086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00DA607C-663C-409C-73CE-1BAAD69CB5B7}"/>
              </a:ext>
            </a:extLst>
          </p:cNvPr>
          <p:cNvSpPr/>
          <p:nvPr/>
        </p:nvSpPr>
        <p:spPr>
          <a:xfrm>
            <a:off x="0" y="6697133"/>
            <a:ext cx="12192000" cy="16086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Podnadpis 2">
            <a:extLst>
              <a:ext uri="{FF2B5EF4-FFF2-40B4-BE49-F238E27FC236}">
                <a16:creationId xmlns:a16="http://schemas.microsoft.com/office/drawing/2014/main" id="{DF581296-4EE7-CAB7-2C5A-7D20E63346BC}"/>
              </a:ext>
            </a:extLst>
          </p:cNvPr>
          <p:cNvSpPr txBox="1">
            <a:spLocks/>
          </p:cNvSpPr>
          <p:nvPr/>
        </p:nvSpPr>
        <p:spPr>
          <a:xfrm>
            <a:off x="10432111" y="6295679"/>
            <a:ext cx="1697850" cy="319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cs-CZ" sz="1600" dirty="0">
                <a:solidFill>
                  <a:srgbClr val="002060"/>
                </a:solidFill>
              </a:rPr>
              <a:t>Mobil-</a:t>
            </a:r>
            <a:r>
              <a:rPr lang="cs-CZ" sz="1600" dirty="0" err="1">
                <a:solidFill>
                  <a:srgbClr val="002060"/>
                </a:solidFill>
              </a:rPr>
              <a:t>Chára</a:t>
            </a:r>
            <a:r>
              <a:rPr lang="cs-CZ" sz="1600" dirty="0">
                <a:solidFill>
                  <a:srgbClr val="002060"/>
                </a:solidFill>
              </a:rPr>
              <a:t> </a:t>
            </a:r>
            <a:r>
              <a:rPr lang="cs-CZ" sz="1600" dirty="0" err="1">
                <a:solidFill>
                  <a:srgbClr val="002060"/>
                </a:solidFill>
              </a:rPr>
              <a:t>s.r.o</a:t>
            </a:r>
            <a:endParaRPr lang="en-US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11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1D438A-AA15-1496-2CEA-D84EEFA883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>
            <a:extLst>
              <a:ext uri="{FF2B5EF4-FFF2-40B4-BE49-F238E27FC236}">
                <a16:creationId xmlns:a16="http://schemas.microsoft.com/office/drawing/2014/main" id="{47497BD1-57FA-C5BD-8903-1B06D8F80CED}"/>
              </a:ext>
            </a:extLst>
          </p:cNvPr>
          <p:cNvSpPr/>
          <p:nvPr/>
        </p:nvSpPr>
        <p:spPr>
          <a:xfrm>
            <a:off x="0" y="-1"/>
            <a:ext cx="12192000" cy="16086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62948B7F-ED5E-8CE7-0F7D-AF68A58D45D4}"/>
              </a:ext>
            </a:extLst>
          </p:cNvPr>
          <p:cNvSpPr/>
          <p:nvPr/>
        </p:nvSpPr>
        <p:spPr>
          <a:xfrm>
            <a:off x="0" y="6697133"/>
            <a:ext cx="12192000" cy="16086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graphicFrame>
        <p:nvGraphicFramePr>
          <p:cNvPr id="10" name="Graf 9">
            <a:extLst>
              <a:ext uri="{FF2B5EF4-FFF2-40B4-BE49-F238E27FC236}">
                <a16:creationId xmlns:a16="http://schemas.microsoft.com/office/drawing/2014/main" id="{0D57B446-C20F-C3A4-9434-5E2FBAC71B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0092847"/>
              </p:ext>
            </p:extLst>
          </p:nvPr>
        </p:nvGraphicFramePr>
        <p:xfrm>
          <a:off x="822518" y="439345"/>
          <a:ext cx="10546964" cy="59793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Podnadpis 2">
            <a:extLst>
              <a:ext uri="{FF2B5EF4-FFF2-40B4-BE49-F238E27FC236}">
                <a16:creationId xmlns:a16="http://schemas.microsoft.com/office/drawing/2014/main" id="{2FFCEB30-4D9A-E3FB-1A3F-40857D42748C}"/>
              </a:ext>
            </a:extLst>
          </p:cNvPr>
          <p:cNvSpPr txBox="1">
            <a:spLocks/>
          </p:cNvSpPr>
          <p:nvPr/>
        </p:nvSpPr>
        <p:spPr>
          <a:xfrm>
            <a:off x="10432111" y="6295679"/>
            <a:ext cx="1697850" cy="319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cs-CZ" sz="1600" dirty="0">
                <a:solidFill>
                  <a:srgbClr val="002060"/>
                </a:solidFill>
              </a:rPr>
              <a:t>Mobil-</a:t>
            </a:r>
            <a:r>
              <a:rPr lang="cs-CZ" sz="1600" dirty="0" err="1">
                <a:solidFill>
                  <a:srgbClr val="002060"/>
                </a:solidFill>
              </a:rPr>
              <a:t>Chára</a:t>
            </a:r>
            <a:r>
              <a:rPr lang="cs-CZ" sz="1600" dirty="0">
                <a:solidFill>
                  <a:srgbClr val="002060"/>
                </a:solidFill>
              </a:rPr>
              <a:t> </a:t>
            </a:r>
            <a:r>
              <a:rPr lang="cs-CZ" sz="1600" dirty="0" err="1">
                <a:solidFill>
                  <a:srgbClr val="002060"/>
                </a:solidFill>
              </a:rPr>
              <a:t>s.r.o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24" name="TextovéPole 23">
            <a:extLst>
              <a:ext uri="{FF2B5EF4-FFF2-40B4-BE49-F238E27FC236}">
                <a16:creationId xmlns:a16="http://schemas.microsoft.com/office/drawing/2014/main" id="{4B2DB73C-AABD-D7EB-575F-B8C4023DB309}"/>
              </a:ext>
            </a:extLst>
          </p:cNvPr>
          <p:cNvSpPr txBox="1"/>
          <p:nvPr/>
        </p:nvSpPr>
        <p:spPr>
          <a:xfrm>
            <a:off x="1791032" y="2081454"/>
            <a:ext cx="52061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1600" b="1" dirty="0"/>
              <a:t>Listopadový růst potvrzuje efekt motivační akce</a:t>
            </a:r>
          </a:p>
        </p:txBody>
      </p:sp>
    </p:spTree>
    <p:extLst>
      <p:ext uri="{BB962C8B-B14F-4D97-AF65-F5344CB8AC3E}">
        <p14:creationId xmlns:p14="http://schemas.microsoft.com/office/powerpoint/2010/main" val="1655935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2544C2-2924-7FFD-6C07-FB3346515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2C17CD3-1D87-8715-2786-FF9AFDA38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400" b="1" dirty="0">
                <a:solidFill>
                  <a:srgbClr val="444444"/>
                </a:solidFill>
              </a:rPr>
              <a:t>Stručné zhodnocení</a:t>
            </a:r>
            <a:endParaRPr lang="cs-CZ" b="1" dirty="0"/>
          </a:p>
        </p:txBody>
      </p:sp>
      <p:sp>
        <p:nvSpPr>
          <p:cNvPr id="13" name="Zástupný obsah 12">
            <a:extLst>
              <a:ext uri="{FF2B5EF4-FFF2-40B4-BE49-F238E27FC236}">
                <a16:creationId xmlns:a16="http://schemas.microsoft.com/office/drawing/2014/main" id="{E67BA099-BBE5-F602-B9E3-4B6A7C230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400" b="1" dirty="0">
                <a:solidFill>
                  <a:srgbClr val="444444"/>
                </a:solidFill>
              </a:rPr>
              <a:t>Splněn</a:t>
            </a:r>
            <a:r>
              <a:rPr lang="cs-CZ" sz="2400" dirty="0">
                <a:solidFill>
                  <a:srgbClr val="444444"/>
                </a:solidFill>
              </a:rPr>
              <a:t> a mírně </a:t>
            </a:r>
            <a:r>
              <a:rPr lang="cs-CZ" sz="2400" b="1" dirty="0">
                <a:solidFill>
                  <a:srgbClr val="444444"/>
                </a:solidFill>
              </a:rPr>
              <a:t>překročen</a:t>
            </a:r>
            <a:r>
              <a:rPr lang="cs-CZ" sz="2400" dirty="0">
                <a:solidFill>
                  <a:srgbClr val="444444"/>
                </a:solidFill>
              </a:rPr>
              <a:t> listopadový </a:t>
            </a:r>
            <a:r>
              <a:rPr lang="cs-CZ" sz="2400" b="1" dirty="0">
                <a:solidFill>
                  <a:srgbClr val="444444"/>
                </a:solidFill>
              </a:rPr>
              <a:t>plán</a:t>
            </a:r>
          </a:p>
          <a:p>
            <a:r>
              <a:rPr lang="cs-CZ" sz="2400" b="1" dirty="0">
                <a:solidFill>
                  <a:srgbClr val="444444"/>
                </a:solidFill>
              </a:rPr>
              <a:t>Náklady</a:t>
            </a:r>
            <a:r>
              <a:rPr lang="cs-CZ" sz="2400" dirty="0">
                <a:solidFill>
                  <a:srgbClr val="444444"/>
                </a:solidFill>
              </a:rPr>
              <a:t> na prémie </a:t>
            </a:r>
            <a:r>
              <a:rPr lang="cs-CZ" sz="2400" b="1" dirty="0">
                <a:solidFill>
                  <a:srgbClr val="444444"/>
                </a:solidFill>
              </a:rPr>
              <a:t>nízké</a:t>
            </a:r>
            <a:r>
              <a:rPr lang="cs-CZ" sz="2400" dirty="0">
                <a:solidFill>
                  <a:srgbClr val="444444"/>
                </a:solidFill>
              </a:rPr>
              <a:t> (4 000 Kč)</a:t>
            </a:r>
          </a:p>
          <a:p>
            <a:r>
              <a:rPr lang="pl-PL" sz="2400" b="1" dirty="0">
                <a:solidFill>
                  <a:srgbClr val="444444"/>
                </a:solidFill>
              </a:rPr>
              <a:t>Růst výkonu </a:t>
            </a:r>
            <a:r>
              <a:rPr lang="pl-PL" sz="2400" dirty="0">
                <a:solidFill>
                  <a:srgbClr val="444444"/>
                </a:solidFill>
              </a:rPr>
              <a:t>u 8 prodejců</a:t>
            </a:r>
          </a:p>
          <a:p>
            <a:r>
              <a:rPr lang="cs-CZ" sz="2400" b="1" dirty="0">
                <a:solidFill>
                  <a:srgbClr val="444444"/>
                </a:solidFill>
              </a:rPr>
              <a:t>Růst výkonu </a:t>
            </a:r>
            <a:r>
              <a:rPr lang="cs-CZ" sz="2400" dirty="0">
                <a:solidFill>
                  <a:srgbClr val="444444"/>
                </a:solidFill>
              </a:rPr>
              <a:t>převážně u prodejců, kteří byli aktivní již v říjnu</a:t>
            </a:r>
            <a:endParaRPr lang="pl-PL" sz="2400" dirty="0">
              <a:solidFill>
                <a:srgbClr val="444444"/>
              </a:solidFill>
            </a:endParaRPr>
          </a:p>
          <a:p>
            <a:r>
              <a:rPr lang="cs-CZ" sz="2400" dirty="0">
                <a:solidFill>
                  <a:srgbClr val="444444"/>
                </a:solidFill>
              </a:rPr>
              <a:t>U prodejců bez říjnového prodeje nebyla prémie přiznána</a:t>
            </a:r>
          </a:p>
          <a:p>
            <a:r>
              <a:rPr lang="cs-CZ" sz="2400" dirty="0">
                <a:solidFill>
                  <a:srgbClr val="444444"/>
                </a:solidFill>
              </a:rPr>
              <a:t>Motivační akce splnila svůj účel s minimálními náklady</a:t>
            </a:r>
            <a:endParaRPr lang="pl-PL" sz="2400" dirty="0">
              <a:solidFill>
                <a:srgbClr val="444444"/>
              </a:solidFill>
            </a:endParaRPr>
          </a:p>
          <a:p>
            <a:pPr marL="0" indent="0">
              <a:buNone/>
            </a:pPr>
            <a:endParaRPr lang="cs-CZ" sz="2400" dirty="0">
              <a:solidFill>
                <a:srgbClr val="444444"/>
              </a:solidFill>
            </a:endParaRP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A37BFE71-9142-E7B5-6E08-7346FCD14092}"/>
              </a:ext>
            </a:extLst>
          </p:cNvPr>
          <p:cNvSpPr/>
          <p:nvPr/>
        </p:nvSpPr>
        <p:spPr>
          <a:xfrm>
            <a:off x="0" y="-1"/>
            <a:ext cx="12192000" cy="16086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B42EE881-3561-F8FE-BB51-B3EE185E13CE}"/>
              </a:ext>
            </a:extLst>
          </p:cNvPr>
          <p:cNvSpPr/>
          <p:nvPr/>
        </p:nvSpPr>
        <p:spPr>
          <a:xfrm>
            <a:off x="0" y="6697133"/>
            <a:ext cx="12192000" cy="16086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Podnadpis 2">
            <a:extLst>
              <a:ext uri="{FF2B5EF4-FFF2-40B4-BE49-F238E27FC236}">
                <a16:creationId xmlns:a16="http://schemas.microsoft.com/office/drawing/2014/main" id="{1F2B6372-73A2-B8B6-A962-95174029A5A4}"/>
              </a:ext>
            </a:extLst>
          </p:cNvPr>
          <p:cNvSpPr txBox="1">
            <a:spLocks/>
          </p:cNvSpPr>
          <p:nvPr/>
        </p:nvSpPr>
        <p:spPr>
          <a:xfrm>
            <a:off x="10432111" y="6295679"/>
            <a:ext cx="1697850" cy="319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cs-CZ" sz="1600" dirty="0">
                <a:solidFill>
                  <a:srgbClr val="002060"/>
                </a:solidFill>
              </a:rPr>
              <a:t>Mobil-</a:t>
            </a:r>
            <a:r>
              <a:rPr lang="cs-CZ" sz="1600" dirty="0" err="1">
                <a:solidFill>
                  <a:srgbClr val="002060"/>
                </a:solidFill>
              </a:rPr>
              <a:t>Chára</a:t>
            </a:r>
            <a:r>
              <a:rPr lang="cs-CZ" sz="1600" dirty="0">
                <a:solidFill>
                  <a:srgbClr val="002060"/>
                </a:solidFill>
              </a:rPr>
              <a:t> </a:t>
            </a:r>
            <a:r>
              <a:rPr lang="cs-CZ" sz="1600" dirty="0" err="1">
                <a:solidFill>
                  <a:srgbClr val="002060"/>
                </a:solidFill>
              </a:rPr>
              <a:t>s.r.o</a:t>
            </a:r>
            <a:endParaRPr lang="en-US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797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7264BDF-880C-E1A6-828D-A846B18B7A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cs-CZ" sz="5400" b="1" dirty="0">
                <a:solidFill>
                  <a:srgbClr val="444444"/>
                </a:solidFill>
              </a:rPr>
              <a:t>Děkuji za pozornost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30854EB-EDDA-FFA7-9996-854BF6244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47786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cs-CZ" sz="2580" dirty="0">
                <a:solidFill>
                  <a:srgbClr val="002060"/>
                </a:solidFill>
              </a:rPr>
              <a:t>Dotazy zodpoví Ondřej Švorc (ondrej.svorc@mobilchara.cz)</a:t>
            </a:r>
            <a:endParaRPr lang="en-US" sz="2580" dirty="0">
              <a:solidFill>
                <a:srgbClr val="002060"/>
              </a:solidFill>
            </a:endParaRP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8CBBEF4D-E1CA-4EE7-CDED-C446A3F60FD8}"/>
              </a:ext>
            </a:extLst>
          </p:cNvPr>
          <p:cNvSpPr/>
          <p:nvPr/>
        </p:nvSpPr>
        <p:spPr>
          <a:xfrm>
            <a:off x="0" y="-1"/>
            <a:ext cx="12192000" cy="16086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6C65B5F1-7C18-DDBB-2C05-D54379EF1A4A}"/>
              </a:ext>
            </a:extLst>
          </p:cNvPr>
          <p:cNvSpPr/>
          <p:nvPr/>
        </p:nvSpPr>
        <p:spPr>
          <a:xfrm>
            <a:off x="0" y="6697133"/>
            <a:ext cx="12192000" cy="16086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Podnadpis 2">
            <a:extLst>
              <a:ext uri="{FF2B5EF4-FFF2-40B4-BE49-F238E27FC236}">
                <a16:creationId xmlns:a16="http://schemas.microsoft.com/office/drawing/2014/main" id="{C32106AE-61B1-21A2-137E-8A9A2E3D97FD}"/>
              </a:ext>
            </a:extLst>
          </p:cNvPr>
          <p:cNvSpPr txBox="1">
            <a:spLocks/>
          </p:cNvSpPr>
          <p:nvPr/>
        </p:nvSpPr>
        <p:spPr>
          <a:xfrm>
            <a:off x="10432111" y="6295679"/>
            <a:ext cx="1697850" cy="319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cs-CZ" sz="1600" dirty="0">
                <a:solidFill>
                  <a:srgbClr val="002060"/>
                </a:solidFill>
              </a:rPr>
              <a:t>Mobil-</a:t>
            </a:r>
            <a:r>
              <a:rPr lang="cs-CZ" sz="1600" dirty="0" err="1">
                <a:solidFill>
                  <a:srgbClr val="002060"/>
                </a:solidFill>
              </a:rPr>
              <a:t>Chára</a:t>
            </a:r>
            <a:r>
              <a:rPr lang="cs-CZ" sz="1600" dirty="0">
                <a:solidFill>
                  <a:srgbClr val="002060"/>
                </a:solidFill>
              </a:rPr>
              <a:t> </a:t>
            </a:r>
            <a:r>
              <a:rPr lang="cs-CZ" sz="1600" dirty="0" err="1">
                <a:solidFill>
                  <a:srgbClr val="002060"/>
                </a:solidFill>
              </a:rPr>
              <a:t>s.r.o</a:t>
            </a:r>
            <a:endParaRPr lang="en-US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74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2147</TotalTime>
  <Words>188</Words>
  <Application>Microsoft Office PowerPoint</Application>
  <PresentationFormat>Širokoúhlá obrazovka</PresentationFormat>
  <Paragraphs>30</Paragraphs>
  <Slides>5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Motiv Office</vt:lpstr>
      <vt:lpstr>Prodej mobilních telefonů</vt:lpstr>
      <vt:lpstr>Shrnutí výsledků (listopad 2023)</vt:lpstr>
      <vt:lpstr>Prezentace aplikace PowerPoint</vt:lpstr>
      <vt:lpstr>Stručné zhodnocení</vt:lpstr>
      <vt:lpstr>Děkuji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Úvod do Reactu</dc:title>
  <dc:creator>Ondřej Švorc</dc:creator>
  <cp:lastModifiedBy>Ondřej Švorc</cp:lastModifiedBy>
  <cp:revision>1333</cp:revision>
  <dcterms:created xsi:type="dcterms:W3CDTF">2024-03-27T11:04:38Z</dcterms:created>
  <dcterms:modified xsi:type="dcterms:W3CDTF">2025-10-18T10:01:56Z</dcterms:modified>
</cp:coreProperties>
</file>