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96" r:id="rId3"/>
    <p:sldId id="302" r:id="rId4"/>
    <p:sldId id="301" r:id="rId5"/>
    <p:sldId id="283" r:id="rId6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4444"/>
    <a:srgbClr val="8599AA"/>
    <a:srgbClr val="525252"/>
    <a:srgbClr val="007BC6"/>
    <a:srgbClr val="00D8FF"/>
    <a:srgbClr val="7CC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DF9F60-53EA-4412-ACEA-357B39441279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9358D-C246-4F88-A2A0-85E0F35EE27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3253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9358D-C246-4F88-A2A0-85E0F35EE278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07964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5D2F83-4F94-8D62-923A-EDC7EA2F5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A6E4563-0F88-9A10-298A-3F3B8415C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21C72F7-0C28-D971-C6A5-2B31DC297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96D3C51-1176-E43C-8FED-8239F77F8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49C466E-BED5-CEF2-75E6-F8389DE8D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911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BB2A1CF-72F0-D455-896D-B696A00BB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0F0FC423-71FA-E854-A315-B28B5ACB13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91EA907-B33A-1F7F-9F94-34CB5E77F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478A4C-8715-3AE9-ACE5-8A7BC9E1C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8D4D400E-DB9A-A767-5323-0261A34B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76652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5532F133-0F82-0C45-7D51-F5254499BD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734FFD8-6C66-8350-C3E1-D5EAC346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D764339-C9EA-6E67-7A23-3C96D2721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BAD5CF-93B2-0960-9245-5BBFB7E88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0FFC531-06B6-D3C5-69FA-3BE5A3148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91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CF043E-44B8-5AFF-A6FD-B95F96FD9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364E962-EF0B-C90E-5AF8-8FA21093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BA8010A-2B16-DF6C-B799-4064E14BF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58E3783-F327-C756-C62C-96749826F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66A81A5-1612-835C-2A8C-E3B291AF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210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86F0363-0E39-33E3-EA94-35CED901B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965D2DDF-C678-B899-D835-7EC47FCC6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58D2250-F1E3-51FC-12AA-A246A5A4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692BC04-E114-E58D-5C5C-9A293D01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A01D2F6-1583-B09F-88B5-7B669201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1522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8D9C6BE-B170-98AC-FB14-F032C9AB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7EBC99F-7BA7-FB7E-EF56-991DB6C7FD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6C34ADCF-2558-6C1D-86C5-A796F4937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A76A04AD-5541-922C-9358-6EE84682A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67E8C79-65ED-9208-30DC-E362924A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92E3249C-35FA-FA80-2B84-45E9920A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20591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4B06D0-975A-0029-4947-9029835AE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3080222-9087-ABFF-1657-5342EB8ABA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0BD95C1-12BC-BE87-2C3A-974C8E35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7AE6B7B1-EE37-4CEA-A110-64E092E37E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F17BCF43-EA0D-4AF9-4948-D1464F20B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6FF30722-19A0-38D5-6DE5-1A1283241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A202AA4A-6DB3-39A0-FEA5-D69A3148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51C6AC10-505F-2A84-F11B-EFF7B3C23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3663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345AFAB-CCED-4D1C-CC13-F2C480687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726AEA9B-7511-B147-B369-8A40241C7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8B0282F3-91CC-2C6E-E41C-64D1CECFD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F347761-BCA9-0661-253B-5689FE35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0868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1EC6687-C807-98DB-7C7F-A5EDF45B3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6338BE7B-0887-5817-7D45-636B1BF4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AC47D35E-0D51-E273-F079-69D6DE0A4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629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647D8D-E162-BF8D-4C7C-90A78565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AF57D60-7CA2-CC9B-268D-127231CA35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C1E5317-A052-EFB8-39EB-35A8CCD6A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3094D8A9-FEDA-A447-07C5-000DE60E9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B71FB37-D330-9994-06DA-70F4830A4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6FF09A2-3076-B555-6E4B-C6B7477B9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5714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DF38E1F-551A-DAAB-C70E-88B150430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58A2F87F-5087-5850-16BD-C1991DA8B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0B92D89-F193-8C40-9CB0-EC4283D2F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50E2EE6D-BCCF-51F2-1F3F-EB56768A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5E28C61-44A8-F925-A698-DA41342F4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68A43E1D-3A47-CC98-1700-3F80F1B0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50043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68F6B85C-9E22-84E7-C78E-C7FFEC919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CAA7AE8E-D7C3-FE53-E8A3-AA487D4EAD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94FFAC3-FBD0-19AA-06D8-E8988ACC0F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B10CBD-A3AC-4517-8E4F-B541DD49A688}" type="datetimeFigureOut">
              <a:rPr lang="cs-CZ" smtClean="0"/>
              <a:t>18.10.2025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3E77D4-F934-B7A3-1241-630FECEEED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8950E02-DA7F-51E0-E1A3-586490F660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14430-220C-49AB-AF58-C569EB803C05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310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264BDF-880C-E1A6-828D-A846B18B7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cs-CZ" sz="5340" b="1" dirty="0">
                <a:solidFill>
                  <a:srgbClr val="444444"/>
                </a:solidFill>
              </a:rPr>
              <a:t>Prodej razítek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0854EB-EDDA-FFA7-9996-854BF624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9902" y="344778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cs-CZ" sz="2350" dirty="0">
                <a:solidFill>
                  <a:srgbClr val="002060"/>
                </a:solidFill>
              </a:rPr>
              <a:t>Výsledky plnění cílů za 4Q 2023</a:t>
            </a:r>
            <a:endParaRPr lang="en-US" sz="2350" dirty="0">
              <a:solidFill>
                <a:srgbClr val="002060"/>
              </a:solidFill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8CBBEF4D-E1CA-4EE7-CDED-C446A3F60FD8}"/>
              </a:ext>
            </a:extLst>
          </p:cNvPr>
          <p:cNvSpPr/>
          <p:nvPr/>
        </p:nvSpPr>
        <p:spPr>
          <a:xfrm>
            <a:off x="0" y="-1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C65B5F1-7C18-DDBB-2C05-D54379EF1A4A}"/>
              </a:ext>
            </a:extLst>
          </p:cNvPr>
          <p:cNvSpPr/>
          <p:nvPr/>
        </p:nvSpPr>
        <p:spPr>
          <a:xfrm>
            <a:off x="0" y="6697133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0C94C480-46BE-61C0-519F-45DF2CCE0870}"/>
              </a:ext>
            </a:extLst>
          </p:cNvPr>
          <p:cNvSpPr txBox="1">
            <a:spLocks/>
          </p:cNvSpPr>
          <p:nvPr/>
        </p:nvSpPr>
        <p:spPr>
          <a:xfrm>
            <a:off x="9271221" y="6295679"/>
            <a:ext cx="2858740" cy="31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solidFill>
                  <a:srgbClr val="002060"/>
                </a:solidFill>
              </a:rPr>
              <a:t>Kancelářská technika XXX </a:t>
            </a:r>
            <a:r>
              <a:rPr lang="cs-CZ" sz="1600" dirty="0" err="1">
                <a:solidFill>
                  <a:srgbClr val="002060"/>
                </a:solidFill>
              </a:rPr>
              <a:t>s.r.o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2048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898489B-54C8-C076-F17C-2F8619DBB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444444"/>
                </a:solidFill>
              </a:rPr>
              <a:t>Shrnutí cílů</a:t>
            </a:r>
            <a:endParaRPr lang="cs-CZ" b="1" dirty="0"/>
          </a:p>
        </p:txBody>
      </p:sp>
      <p:sp>
        <p:nvSpPr>
          <p:cNvPr id="13" name="Zástupný obsah 12">
            <a:extLst>
              <a:ext uri="{FF2B5EF4-FFF2-40B4-BE49-F238E27FC236}">
                <a16:creationId xmlns:a16="http://schemas.microsoft.com/office/drawing/2014/main" id="{1DB50969-9396-4DD0-D9F6-0AC8F33A2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400" b="1" dirty="0">
                <a:solidFill>
                  <a:srgbClr val="444444"/>
                </a:solidFill>
              </a:rPr>
              <a:t>Cíl 1</a:t>
            </a:r>
            <a:r>
              <a:rPr lang="cs-CZ" sz="2400" dirty="0">
                <a:solidFill>
                  <a:srgbClr val="444444"/>
                </a:solidFill>
              </a:rPr>
              <a:t>: Marže ze všech typů razítek ≥ </a:t>
            </a:r>
            <a:r>
              <a:rPr lang="cs-CZ" sz="2400" b="1" dirty="0">
                <a:solidFill>
                  <a:srgbClr val="444444"/>
                </a:solidFill>
              </a:rPr>
              <a:t>20 000 Kč za 4Q</a:t>
            </a:r>
          </a:p>
          <a:p>
            <a:r>
              <a:rPr lang="cs-CZ" sz="2400" b="1" dirty="0">
                <a:solidFill>
                  <a:srgbClr val="444444"/>
                </a:solidFill>
              </a:rPr>
              <a:t>Cíl 2</a:t>
            </a:r>
            <a:r>
              <a:rPr lang="cs-CZ" sz="2400" dirty="0">
                <a:solidFill>
                  <a:srgbClr val="444444"/>
                </a:solidFill>
              </a:rPr>
              <a:t>: Každý prodejce prodá </a:t>
            </a:r>
            <a:r>
              <a:rPr lang="cs-CZ" sz="2400" b="1" dirty="0">
                <a:solidFill>
                  <a:srgbClr val="444444"/>
                </a:solidFill>
              </a:rPr>
              <a:t>min. 1 ks R23 měsíčně </a:t>
            </a:r>
            <a:r>
              <a:rPr lang="cs-CZ" sz="2400" dirty="0">
                <a:solidFill>
                  <a:srgbClr val="444444"/>
                </a:solidFill>
              </a:rPr>
              <a:t>(tedy 3 ks za Q4 celkem)</a:t>
            </a:r>
          </a:p>
          <a:p>
            <a:r>
              <a:rPr lang="cs-CZ" sz="2400" dirty="0">
                <a:solidFill>
                  <a:srgbClr val="444444"/>
                </a:solidFill>
              </a:rPr>
              <a:t>Zavedení nového produktu </a:t>
            </a:r>
            <a:r>
              <a:rPr lang="cs-CZ" sz="2400" b="1" dirty="0">
                <a:solidFill>
                  <a:srgbClr val="444444"/>
                </a:solidFill>
              </a:rPr>
              <a:t>R23 </a:t>
            </a:r>
            <a:r>
              <a:rPr lang="cs-CZ" sz="2400" dirty="0">
                <a:solidFill>
                  <a:srgbClr val="444444"/>
                </a:solidFill>
              </a:rPr>
              <a:t>v </a:t>
            </a:r>
            <a:r>
              <a:rPr lang="cs-CZ" sz="2400" b="1" dirty="0">
                <a:solidFill>
                  <a:srgbClr val="444444"/>
                </a:solidFill>
              </a:rPr>
              <a:t>říjnu 2023</a:t>
            </a:r>
          </a:p>
          <a:p>
            <a:r>
              <a:rPr lang="pt-BR" sz="2400" dirty="0">
                <a:solidFill>
                  <a:srgbClr val="444444"/>
                </a:solidFill>
              </a:rPr>
              <a:t>Nižší marže (R22 = 31 %, R23 = </a:t>
            </a:r>
            <a:r>
              <a:rPr lang="pt-BR" sz="2400" b="1" dirty="0">
                <a:solidFill>
                  <a:srgbClr val="444444"/>
                </a:solidFill>
              </a:rPr>
              <a:t>18 %</a:t>
            </a:r>
            <a:r>
              <a:rPr lang="pt-BR" sz="2400" dirty="0">
                <a:solidFill>
                  <a:srgbClr val="444444"/>
                </a:solidFill>
              </a:rPr>
              <a:t>)</a:t>
            </a:r>
          </a:p>
          <a:p>
            <a:pPr marL="0" indent="0">
              <a:buNone/>
            </a:pPr>
            <a:endParaRPr lang="cs-CZ" sz="24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7615300-A797-8E0C-C710-7FCA8E5A1C64}"/>
              </a:ext>
            </a:extLst>
          </p:cNvPr>
          <p:cNvSpPr/>
          <p:nvPr/>
        </p:nvSpPr>
        <p:spPr>
          <a:xfrm>
            <a:off x="0" y="-1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0DA607C-663C-409C-73CE-1BAAD69CB5B7}"/>
              </a:ext>
            </a:extLst>
          </p:cNvPr>
          <p:cNvSpPr/>
          <p:nvPr/>
        </p:nvSpPr>
        <p:spPr>
          <a:xfrm>
            <a:off x="0" y="6697133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62D2F3AA-1644-6745-CC2E-3A4A6C427E76}"/>
              </a:ext>
            </a:extLst>
          </p:cNvPr>
          <p:cNvSpPr txBox="1">
            <a:spLocks/>
          </p:cNvSpPr>
          <p:nvPr/>
        </p:nvSpPr>
        <p:spPr>
          <a:xfrm>
            <a:off x="9271221" y="6295679"/>
            <a:ext cx="2858740" cy="31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solidFill>
                  <a:srgbClr val="002060"/>
                </a:solidFill>
              </a:rPr>
              <a:t>Kancelářská technika XXX </a:t>
            </a:r>
            <a:r>
              <a:rPr lang="cs-CZ" sz="1600" dirty="0" err="1">
                <a:solidFill>
                  <a:srgbClr val="002060"/>
                </a:solidFill>
              </a:rPr>
              <a:t>s.r.o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1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CE1BA-416A-0143-E2D5-13ADCBF8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E6611F-AE4C-E160-0F97-A8D13A27F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b="1" dirty="0">
                <a:solidFill>
                  <a:srgbClr val="444444"/>
                </a:solidFill>
              </a:rPr>
              <a:t>Přehled prodejů razítek</a:t>
            </a:r>
            <a:endParaRPr lang="cs-CZ" b="1" dirty="0"/>
          </a:p>
        </p:txBody>
      </p:sp>
      <p:sp>
        <p:nvSpPr>
          <p:cNvPr id="13" name="Zástupný obsah 12">
            <a:extLst>
              <a:ext uri="{FF2B5EF4-FFF2-40B4-BE49-F238E27FC236}">
                <a16:creationId xmlns:a16="http://schemas.microsoft.com/office/drawing/2014/main" id="{80B0B271-A967-3975-F776-7E174B782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>
                <a:solidFill>
                  <a:srgbClr val="444444"/>
                </a:solidFill>
              </a:rPr>
              <a:t>Celkem prodáno:</a:t>
            </a:r>
            <a:endParaRPr lang="cs-CZ" sz="2400" dirty="0">
              <a:solidFill>
                <a:srgbClr val="444444"/>
              </a:solidFill>
            </a:endParaRPr>
          </a:p>
          <a:p>
            <a:pPr lvl="1"/>
            <a:r>
              <a:rPr lang="pt-BR" sz="2200" b="1" dirty="0">
                <a:solidFill>
                  <a:srgbClr val="444444"/>
                </a:solidFill>
              </a:rPr>
              <a:t>R22</a:t>
            </a:r>
            <a:r>
              <a:rPr lang="pt-BR" sz="2200" dirty="0">
                <a:solidFill>
                  <a:srgbClr val="444444"/>
                </a:solidFill>
              </a:rPr>
              <a:t>: 152 ks</a:t>
            </a:r>
            <a:endParaRPr lang="cs-CZ" sz="2200" dirty="0">
              <a:solidFill>
                <a:srgbClr val="444444"/>
              </a:solidFill>
            </a:endParaRPr>
          </a:p>
          <a:p>
            <a:pPr lvl="1"/>
            <a:r>
              <a:rPr lang="pt-BR" sz="2200" b="1" dirty="0">
                <a:solidFill>
                  <a:srgbClr val="444444"/>
                </a:solidFill>
              </a:rPr>
              <a:t>R23</a:t>
            </a:r>
            <a:r>
              <a:rPr lang="pt-BR" sz="2200" dirty="0">
                <a:solidFill>
                  <a:srgbClr val="444444"/>
                </a:solidFill>
              </a:rPr>
              <a:t>: 71 ks</a:t>
            </a:r>
            <a:endParaRPr lang="cs-CZ" sz="2200" dirty="0">
              <a:solidFill>
                <a:srgbClr val="444444"/>
              </a:solidFill>
            </a:endParaRPr>
          </a:p>
          <a:p>
            <a:r>
              <a:rPr lang="pt-BR" sz="2400" dirty="0">
                <a:solidFill>
                  <a:srgbClr val="444444"/>
                </a:solidFill>
              </a:rPr>
              <a:t>Nejvíce prodali: </a:t>
            </a:r>
            <a:r>
              <a:rPr lang="pt-BR" sz="2400" b="1" dirty="0">
                <a:solidFill>
                  <a:srgbClr val="444444"/>
                </a:solidFill>
              </a:rPr>
              <a:t>Bouše, Adámek, Nebohý</a:t>
            </a:r>
            <a:endParaRPr lang="cs-CZ" sz="2400" b="1" dirty="0">
              <a:solidFill>
                <a:srgbClr val="444444"/>
              </a:solidFill>
            </a:endParaRPr>
          </a:p>
          <a:p>
            <a:r>
              <a:rPr lang="pt-BR" sz="2400" dirty="0">
                <a:solidFill>
                  <a:srgbClr val="444444"/>
                </a:solidFill>
              </a:rPr>
              <a:t>Aktivních prodejců R23: </a:t>
            </a:r>
            <a:r>
              <a:rPr lang="pt-BR" sz="2400" b="1" dirty="0">
                <a:solidFill>
                  <a:srgbClr val="444444"/>
                </a:solidFill>
              </a:rPr>
              <a:t>18 z 28</a:t>
            </a:r>
            <a:endParaRPr lang="cs-CZ" sz="2400" b="1" dirty="0">
              <a:solidFill>
                <a:srgbClr val="444444"/>
              </a:solidFill>
            </a:endParaRPr>
          </a:p>
          <a:p>
            <a:endParaRPr lang="cs-CZ" sz="2400" dirty="0">
              <a:solidFill>
                <a:srgbClr val="444444"/>
              </a:solidFill>
            </a:endParaRPr>
          </a:p>
          <a:p>
            <a:pPr marL="0" indent="0">
              <a:buNone/>
            </a:pPr>
            <a:r>
              <a:rPr lang="cs-CZ" sz="2400" i="1" dirty="0">
                <a:solidFill>
                  <a:srgbClr val="444444"/>
                </a:solidFill>
              </a:rPr>
              <a:t>Nový produkt R23 se na trhu uchytil. Starší typ R22 zůstal dominantní.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35CACC93-8452-02A2-B662-EAE40C10B025}"/>
              </a:ext>
            </a:extLst>
          </p:cNvPr>
          <p:cNvSpPr/>
          <p:nvPr/>
        </p:nvSpPr>
        <p:spPr>
          <a:xfrm>
            <a:off x="0" y="-1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508651C-B671-9E4C-BDA2-A02966F92477}"/>
              </a:ext>
            </a:extLst>
          </p:cNvPr>
          <p:cNvSpPr/>
          <p:nvPr/>
        </p:nvSpPr>
        <p:spPr>
          <a:xfrm>
            <a:off x="0" y="6697133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EAEFD572-8973-34D7-7802-FB69976F6E3B}"/>
              </a:ext>
            </a:extLst>
          </p:cNvPr>
          <p:cNvSpPr txBox="1">
            <a:spLocks/>
          </p:cNvSpPr>
          <p:nvPr/>
        </p:nvSpPr>
        <p:spPr>
          <a:xfrm>
            <a:off x="9271221" y="6295679"/>
            <a:ext cx="2858740" cy="31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solidFill>
                  <a:srgbClr val="002060"/>
                </a:solidFill>
              </a:rPr>
              <a:t>Kancelářská technika XXX </a:t>
            </a:r>
            <a:r>
              <a:rPr lang="cs-CZ" sz="1600" dirty="0" err="1">
                <a:solidFill>
                  <a:srgbClr val="002060"/>
                </a:solidFill>
              </a:rPr>
              <a:t>s.r.o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3310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50">
        <p:fade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544C2-2924-7FFD-6C07-FB3346515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C17CD3-1D87-8715-2786-FF9AFDA38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b="1" dirty="0">
                <a:solidFill>
                  <a:srgbClr val="444444"/>
                </a:solidFill>
              </a:rPr>
              <a:t>Výsledky</a:t>
            </a:r>
            <a:endParaRPr lang="cs-CZ" b="1" dirty="0"/>
          </a:p>
        </p:txBody>
      </p:sp>
      <p:sp>
        <p:nvSpPr>
          <p:cNvPr id="13" name="Zástupný obsah 12">
            <a:extLst>
              <a:ext uri="{FF2B5EF4-FFF2-40B4-BE49-F238E27FC236}">
                <a16:creationId xmlns:a16="http://schemas.microsoft.com/office/drawing/2014/main" id="{E67BA099-BBE5-F602-B9E3-4B6A7C230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l-PL" sz="2400" b="1" dirty="0">
                <a:solidFill>
                  <a:srgbClr val="444444"/>
                </a:solidFill>
              </a:rPr>
              <a:t>Cíl 1 (Marže ze všech typů razítek)</a:t>
            </a:r>
            <a:r>
              <a:rPr lang="pl-PL" sz="2400" dirty="0">
                <a:solidFill>
                  <a:srgbClr val="444444"/>
                </a:solidFill>
              </a:rPr>
              <a:t>:</a:t>
            </a:r>
            <a:endParaRPr lang="cs-CZ" sz="2400" dirty="0">
              <a:solidFill>
                <a:srgbClr val="444444"/>
              </a:solidFill>
            </a:endParaRPr>
          </a:p>
          <a:p>
            <a:pPr lvl="1"/>
            <a:r>
              <a:rPr lang="cs-CZ" sz="2000" dirty="0">
                <a:solidFill>
                  <a:srgbClr val="444444"/>
                </a:solidFill>
              </a:rPr>
              <a:t>plán = </a:t>
            </a:r>
            <a:r>
              <a:rPr lang="cs-CZ" sz="2000" b="1" dirty="0">
                <a:solidFill>
                  <a:srgbClr val="444444"/>
                </a:solidFill>
              </a:rPr>
              <a:t>20 000 Kč</a:t>
            </a:r>
          </a:p>
          <a:p>
            <a:pPr lvl="1"/>
            <a:r>
              <a:rPr lang="cs-CZ" sz="2000" dirty="0">
                <a:solidFill>
                  <a:srgbClr val="444444"/>
                </a:solidFill>
              </a:rPr>
              <a:t>skutečnost = </a:t>
            </a:r>
            <a:r>
              <a:rPr lang="cs-CZ" sz="2000" b="1" dirty="0">
                <a:solidFill>
                  <a:srgbClr val="444444"/>
                </a:solidFill>
              </a:rPr>
              <a:t>19 584 Kč</a:t>
            </a:r>
          </a:p>
          <a:p>
            <a:pPr lvl="1"/>
            <a:r>
              <a:rPr lang="cs-CZ" sz="2000" dirty="0">
                <a:solidFill>
                  <a:srgbClr val="444444"/>
                </a:solidFill>
              </a:rPr>
              <a:t>chybí = </a:t>
            </a:r>
            <a:r>
              <a:rPr lang="cs-CZ" sz="2000" b="1" dirty="0">
                <a:solidFill>
                  <a:srgbClr val="444444"/>
                </a:solidFill>
              </a:rPr>
              <a:t>416 Kč</a:t>
            </a:r>
            <a:endParaRPr lang="cs-CZ" sz="2000" dirty="0">
              <a:solidFill>
                <a:srgbClr val="444444"/>
              </a:solidFill>
            </a:endParaRPr>
          </a:p>
          <a:p>
            <a:r>
              <a:rPr lang="cs-CZ" sz="2400" b="1" dirty="0">
                <a:solidFill>
                  <a:srgbClr val="444444"/>
                </a:solidFill>
              </a:rPr>
              <a:t>Cíl 2 (R23 prodeje)</a:t>
            </a:r>
            <a:r>
              <a:rPr lang="cs-CZ" sz="2400" dirty="0">
                <a:solidFill>
                  <a:srgbClr val="444444"/>
                </a:solidFill>
              </a:rPr>
              <a:t>:</a:t>
            </a:r>
          </a:p>
          <a:p>
            <a:pPr lvl="1"/>
            <a:r>
              <a:rPr lang="cs-CZ" sz="2000" dirty="0">
                <a:solidFill>
                  <a:srgbClr val="444444"/>
                </a:solidFill>
              </a:rPr>
              <a:t>plán = každý z 28 prodejců prodá </a:t>
            </a:r>
            <a:r>
              <a:rPr lang="cs-CZ" sz="2000" b="1" dirty="0">
                <a:solidFill>
                  <a:srgbClr val="444444"/>
                </a:solidFill>
              </a:rPr>
              <a:t>1 ks měsíčně </a:t>
            </a:r>
            <a:r>
              <a:rPr lang="cs-CZ" sz="2000" dirty="0">
                <a:solidFill>
                  <a:srgbClr val="444444"/>
                </a:solidFill>
              </a:rPr>
              <a:t>(→ 84 ks celkem za 4Q)</a:t>
            </a:r>
          </a:p>
          <a:p>
            <a:pPr lvl="1"/>
            <a:r>
              <a:rPr lang="cs-CZ" sz="2000" dirty="0">
                <a:solidFill>
                  <a:srgbClr val="444444"/>
                </a:solidFill>
              </a:rPr>
              <a:t>skutečnost = </a:t>
            </a:r>
            <a:r>
              <a:rPr lang="cs-CZ" sz="2000" b="1" dirty="0">
                <a:solidFill>
                  <a:srgbClr val="444444"/>
                </a:solidFill>
              </a:rPr>
              <a:t>71 ks</a:t>
            </a:r>
          </a:p>
          <a:p>
            <a:pPr lvl="1"/>
            <a:r>
              <a:rPr lang="cs-CZ" sz="2000" dirty="0">
                <a:solidFill>
                  <a:srgbClr val="444444"/>
                </a:solidFill>
              </a:rPr>
              <a:t>chybí = </a:t>
            </a:r>
            <a:r>
              <a:rPr lang="cs-CZ" sz="2000" b="1" dirty="0">
                <a:solidFill>
                  <a:srgbClr val="444444"/>
                </a:solidFill>
              </a:rPr>
              <a:t>13 ks</a:t>
            </a:r>
          </a:p>
          <a:p>
            <a:pPr lvl="1"/>
            <a:r>
              <a:rPr lang="pl-PL" sz="2000" dirty="0">
                <a:solidFill>
                  <a:srgbClr val="444444"/>
                </a:solidFill>
              </a:rPr>
              <a:t>zapojeno pouze </a:t>
            </a:r>
            <a:r>
              <a:rPr lang="pl-PL" sz="2000" b="1" dirty="0">
                <a:solidFill>
                  <a:srgbClr val="444444"/>
                </a:solidFill>
              </a:rPr>
              <a:t>18</a:t>
            </a:r>
            <a:r>
              <a:rPr lang="pl-PL" sz="2000" dirty="0">
                <a:solidFill>
                  <a:srgbClr val="444444"/>
                </a:solidFill>
              </a:rPr>
              <a:t> z </a:t>
            </a:r>
            <a:r>
              <a:rPr lang="pl-PL" sz="2000" b="1" dirty="0">
                <a:solidFill>
                  <a:srgbClr val="444444"/>
                </a:solidFill>
              </a:rPr>
              <a:t>28 </a:t>
            </a:r>
            <a:r>
              <a:rPr lang="pl-PL" sz="2000" dirty="0">
                <a:solidFill>
                  <a:srgbClr val="444444"/>
                </a:solidFill>
              </a:rPr>
              <a:t>prodejců</a:t>
            </a:r>
          </a:p>
          <a:p>
            <a:pPr lvl="1"/>
            <a:r>
              <a:rPr lang="cs-CZ" sz="2000" dirty="0">
                <a:solidFill>
                  <a:srgbClr val="444444"/>
                </a:solidFill>
              </a:rPr>
              <a:t>doporučuji podpořit zapojení zbývajících prodejců</a:t>
            </a:r>
          </a:p>
          <a:p>
            <a:endParaRPr lang="cs-CZ" sz="2400" dirty="0">
              <a:solidFill>
                <a:srgbClr val="444444"/>
              </a:solidFill>
            </a:endParaRPr>
          </a:p>
          <a:p>
            <a:pPr marL="0" indent="0">
              <a:buNone/>
            </a:pPr>
            <a:r>
              <a:rPr lang="cs-CZ" sz="2400" i="1" dirty="0">
                <a:solidFill>
                  <a:srgbClr val="444444"/>
                </a:solidFill>
              </a:rPr>
              <a:t>Chybělo zhruba 5 prodaných razítek pro dosažení prvního cíle.</a:t>
            </a:r>
          </a:p>
          <a:p>
            <a:endParaRPr lang="cs-CZ" sz="2400" b="1" dirty="0">
              <a:solidFill>
                <a:srgbClr val="444444"/>
              </a:solidFill>
            </a:endParaRPr>
          </a:p>
          <a:p>
            <a:endParaRPr lang="cs-CZ" sz="2400" dirty="0">
              <a:solidFill>
                <a:srgbClr val="444444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37BFE71-9142-E7B5-6E08-7346FCD14092}"/>
              </a:ext>
            </a:extLst>
          </p:cNvPr>
          <p:cNvSpPr/>
          <p:nvPr/>
        </p:nvSpPr>
        <p:spPr>
          <a:xfrm>
            <a:off x="0" y="-1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42EE881-3561-F8FE-BB51-B3EE185E13CE}"/>
              </a:ext>
            </a:extLst>
          </p:cNvPr>
          <p:cNvSpPr/>
          <p:nvPr/>
        </p:nvSpPr>
        <p:spPr>
          <a:xfrm>
            <a:off x="0" y="6697133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016BF21E-7878-BF0F-75FC-9C4C176274D6}"/>
              </a:ext>
            </a:extLst>
          </p:cNvPr>
          <p:cNvSpPr txBox="1">
            <a:spLocks/>
          </p:cNvSpPr>
          <p:nvPr/>
        </p:nvSpPr>
        <p:spPr>
          <a:xfrm>
            <a:off x="9271221" y="6295679"/>
            <a:ext cx="2858740" cy="31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solidFill>
                  <a:srgbClr val="002060"/>
                </a:solidFill>
              </a:rPr>
              <a:t>Kancelářská technika XXX </a:t>
            </a:r>
            <a:r>
              <a:rPr lang="cs-CZ" sz="1600" dirty="0" err="1">
                <a:solidFill>
                  <a:srgbClr val="002060"/>
                </a:solidFill>
              </a:rPr>
              <a:t>s.r.o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79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264BDF-880C-E1A6-828D-A846B18B7A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cs-CZ" sz="5400" b="1" dirty="0">
                <a:solidFill>
                  <a:srgbClr val="444444"/>
                </a:solidFill>
              </a:rPr>
              <a:t>Děkuji za pozornost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30854EB-EDDA-FFA7-9996-854BF62447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4778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cs-CZ" sz="2580" dirty="0">
                <a:solidFill>
                  <a:srgbClr val="002060"/>
                </a:solidFill>
              </a:rPr>
              <a:t>Dotazy zodpoví Ondřej Švorc (ondrej.svorc@kanctech.cz)</a:t>
            </a:r>
            <a:endParaRPr lang="en-US" sz="2580" dirty="0">
              <a:solidFill>
                <a:srgbClr val="002060"/>
              </a:solidFill>
            </a:endParaRPr>
          </a:p>
        </p:txBody>
      </p:sp>
      <p:sp>
        <p:nvSpPr>
          <p:cNvPr id="10" name="Obdélník 9">
            <a:extLst>
              <a:ext uri="{FF2B5EF4-FFF2-40B4-BE49-F238E27FC236}">
                <a16:creationId xmlns:a16="http://schemas.microsoft.com/office/drawing/2014/main" id="{8CBBEF4D-E1CA-4EE7-CDED-C446A3F60FD8}"/>
              </a:ext>
            </a:extLst>
          </p:cNvPr>
          <p:cNvSpPr/>
          <p:nvPr/>
        </p:nvSpPr>
        <p:spPr>
          <a:xfrm>
            <a:off x="0" y="-1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6C65B5F1-7C18-DDBB-2C05-D54379EF1A4A}"/>
              </a:ext>
            </a:extLst>
          </p:cNvPr>
          <p:cNvSpPr/>
          <p:nvPr/>
        </p:nvSpPr>
        <p:spPr>
          <a:xfrm>
            <a:off x="0" y="6697133"/>
            <a:ext cx="12192000" cy="160867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Podnadpis 2">
            <a:extLst>
              <a:ext uri="{FF2B5EF4-FFF2-40B4-BE49-F238E27FC236}">
                <a16:creationId xmlns:a16="http://schemas.microsoft.com/office/drawing/2014/main" id="{4C1B36B2-1811-DC22-8E36-8DCB54758A37}"/>
              </a:ext>
            </a:extLst>
          </p:cNvPr>
          <p:cNvSpPr txBox="1">
            <a:spLocks/>
          </p:cNvSpPr>
          <p:nvPr/>
        </p:nvSpPr>
        <p:spPr>
          <a:xfrm>
            <a:off x="9271221" y="6295679"/>
            <a:ext cx="2858740" cy="319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cs-CZ" sz="1600" dirty="0">
                <a:solidFill>
                  <a:srgbClr val="002060"/>
                </a:solidFill>
              </a:rPr>
              <a:t>Kancelářská technika XXX </a:t>
            </a:r>
            <a:r>
              <a:rPr lang="cs-CZ" sz="1600" dirty="0" err="1">
                <a:solidFill>
                  <a:srgbClr val="002060"/>
                </a:solidFill>
              </a:rPr>
              <a:t>s.r.o</a:t>
            </a:r>
            <a:endParaRPr lang="en-US" sz="16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42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2223</TotalTime>
  <Words>239</Words>
  <Application>Microsoft Office PowerPoint</Application>
  <PresentationFormat>Širokoúhlá obrazovka</PresentationFormat>
  <Paragraphs>36</Paragraphs>
  <Slides>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Motiv Office</vt:lpstr>
      <vt:lpstr>Prodej razítek</vt:lpstr>
      <vt:lpstr>Shrnutí cílů</vt:lpstr>
      <vt:lpstr>Přehled prodejů razítek</vt:lpstr>
      <vt:lpstr>Výsledky</vt:lpstr>
      <vt:lpstr>Děkuji za pozornost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Úvod do Reactu</dc:title>
  <dc:creator>Ondřej Švorc</dc:creator>
  <cp:lastModifiedBy>Ondřej Švorc</cp:lastModifiedBy>
  <cp:revision>1372</cp:revision>
  <dcterms:created xsi:type="dcterms:W3CDTF">2024-03-27T11:04:38Z</dcterms:created>
  <dcterms:modified xsi:type="dcterms:W3CDTF">2025-10-18T11:43:52Z</dcterms:modified>
</cp:coreProperties>
</file>