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3" r:id="rId2"/>
    <p:sldId id="314" r:id="rId3"/>
    <p:sldId id="309" r:id="rId4"/>
    <p:sldId id="256" r:id="rId5"/>
    <p:sldId id="261" r:id="rId6"/>
    <p:sldId id="263" r:id="rId7"/>
    <p:sldId id="262" r:id="rId8"/>
    <p:sldId id="264" r:id="rId9"/>
    <p:sldId id="265" r:id="rId10"/>
    <p:sldId id="260" r:id="rId11"/>
    <p:sldId id="257" r:id="rId12"/>
    <p:sldId id="258" r:id="rId13"/>
    <p:sldId id="267" r:id="rId14"/>
    <p:sldId id="269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9C686-EA62-4324-9873-73F3F7DD35D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8AB1AF-4401-4B33-B705-5FEB8F8C4C70}">
      <dgm:prSet/>
      <dgm:spPr/>
      <dgm:t>
        <a:bodyPr/>
        <a:lstStyle/>
        <a:p>
          <a:r>
            <a:rPr lang="en-IN"/>
            <a:t>Which gender either male or female has the higher customer satisfaction rating values ?</a:t>
          </a:r>
          <a:endParaRPr lang="en-US"/>
        </a:p>
      </dgm:t>
    </dgm:pt>
    <dgm:pt modelId="{3636BC7F-B06D-4DB6-B692-E73F922EF9B9}" type="parTrans" cxnId="{817C5B23-690A-48EA-BF4E-DF17D6A3C7E4}">
      <dgm:prSet/>
      <dgm:spPr/>
      <dgm:t>
        <a:bodyPr/>
        <a:lstStyle/>
        <a:p>
          <a:endParaRPr lang="en-US"/>
        </a:p>
      </dgm:t>
    </dgm:pt>
    <dgm:pt modelId="{A812A29F-9F33-4728-AFEF-FABA8296C006}" type="sibTrans" cxnId="{817C5B23-690A-48EA-BF4E-DF17D6A3C7E4}">
      <dgm:prSet/>
      <dgm:spPr/>
      <dgm:t>
        <a:bodyPr/>
        <a:lstStyle/>
        <a:p>
          <a:endParaRPr lang="en-US"/>
        </a:p>
      </dgm:t>
    </dgm:pt>
    <dgm:pt modelId="{2E5422E0-4C6C-4572-8611-51389D5D7B34}">
      <dgm:prSet/>
      <dgm:spPr/>
      <dgm:t>
        <a:bodyPr/>
        <a:lstStyle/>
        <a:p>
          <a:r>
            <a:rPr lang="en-IN"/>
            <a:t>Which type of airline status has the highest customer satisfaction rating?</a:t>
          </a:r>
          <a:endParaRPr lang="en-US"/>
        </a:p>
      </dgm:t>
    </dgm:pt>
    <dgm:pt modelId="{64E4A9F9-7A94-4751-830B-72D570A50E02}" type="parTrans" cxnId="{2FC0F3D8-C413-432A-B816-999D07EF1F59}">
      <dgm:prSet/>
      <dgm:spPr/>
      <dgm:t>
        <a:bodyPr/>
        <a:lstStyle/>
        <a:p>
          <a:endParaRPr lang="en-US"/>
        </a:p>
      </dgm:t>
    </dgm:pt>
    <dgm:pt modelId="{68B3EED4-6A62-427B-9305-F491C46DA230}" type="sibTrans" cxnId="{2FC0F3D8-C413-432A-B816-999D07EF1F59}">
      <dgm:prSet/>
      <dgm:spPr/>
      <dgm:t>
        <a:bodyPr/>
        <a:lstStyle/>
        <a:p>
          <a:endParaRPr lang="en-US"/>
        </a:p>
      </dgm:t>
    </dgm:pt>
    <dgm:pt modelId="{2E2FC237-A8C2-45EA-9E75-544D012E7B68}">
      <dgm:prSet/>
      <dgm:spPr/>
      <dgm:t>
        <a:bodyPr/>
        <a:lstStyle/>
        <a:p>
          <a:r>
            <a:rPr lang="en-IN"/>
            <a:t>Which travel types have the highest and lowest customer satisfaction rating?</a:t>
          </a:r>
          <a:endParaRPr lang="en-US"/>
        </a:p>
      </dgm:t>
    </dgm:pt>
    <dgm:pt modelId="{9ADC711D-A927-43E5-9773-C3ED900A3EDF}" type="parTrans" cxnId="{EAEBA2D7-A555-4119-B77B-9393F9A82E58}">
      <dgm:prSet/>
      <dgm:spPr/>
      <dgm:t>
        <a:bodyPr/>
        <a:lstStyle/>
        <a:p>
          <a:endParaRPr lang="en-US"/>
        </a:p>
      </dgm:t>
    </dgm:pt>
    <dgm:pt modelId="{9FE45BB0-263B-4A2E-BADE-1A0C2724A21C}" type="sibTrans" cxnId="{EAEBA2D7-A555-4119-B77B-9393F9A82E58}">
      <dgm:prSet/>
      <dgm:spPr/>
      <dgm:t>
        <a:bodyPr/>
        <a:lstStyle/>
        <a:p>
          <a:endParaRPr lang="en-US"/>
        </a:p>
      </dgm:t>
    </dgm:pt>
    <dgm:pt modelId="{1727DA3F-C99F-4204-B808-419A33599D4E}">
      <dgm:prSet/>
      <dgm:spPr/>
      <dgm:t>
        <a:bodyPr/>
        <a:lstStyle/>
        <a:p>
          <a:r>
            <a:rPr lang="en-IN"/>
            <a:t>Which age ranges of customers have the highest  and lowest customer satisfaction rating?</a:t>
          </a:r>
          <a:endParaRPr lang="en-US"/>
        </a:p>
      </dgm:t>
    </dgm:pt>
    <dgm:pt modelId="{46986017-2CB5-4957-991C-A864D4920791}" type="parTrans" cxnId="{1BFCA2A2-FB2C-4B95-A9B8-90C934010D05}">
      <dgm:prSet/>
      <dgm:spPr/>
      <dgm:t>
        <a:bodyPr/>
        <a:lstStyle/>
        <a:p>
          <a:endParaRPr lang="en-US"/>
        </a:p>
      </dgm:t>
    </dgm:pt>
    <dgm:pt modelId="{8038676A-18FC-49D3-A8F8-48D9AB4E3F97}" type="sibTrans" cxnId="{1BFCA2A2-FB2C-4B95-A9B8-90C934010D05}">
      <dgm:prSet/>
      <dgm:spPr/>
      <dgm:t>
        <a:bodyPr/>
        <a:lstStyle/>
        <a:p>
          <a:endParaRPr lang="en-US"/>
        </a:p>
      </dgm:t>
    </dgm:pt>
    <dgm:pt modelId="{41D2E096-D9EE-4B3B-808A-175EF0B64387}">
      <dgm:prSet/>
      <dgm:spPr/>
      <dgm:t>
        <a:bodyPr/>
        <a:lstStyle/>
        <a:p>
          <a:r>
            <a:rPr lang="en-IN"/>
            <a:t>How does number of flights per annum alter the customer satisfaction rating ?</a:t>
          </a:r>
          <a:endParaRPr lang="en-US"/>
        </a:p>
      </dgm:t>
    </dgm:pt>
    <dgm:pt modelId="{EC9F4E25-1372-4E9E-A9A2-A4D45AA4262B}" type="parTrans" cxnId="{525FCF9A-5389-4B4F-95CF-0A4390F989CA}">
      <dgm:prSet/>
      <dgm:spPr/>
      <dgm:t>
        <a:bodyPr/>
        <a:lstStyle/>
        <a:p>
          <a:endParaRPr lang="en-US"/>
        </a:p>
      </dgm:t>
    </dgm:pt>
    <dgm:pt modelId="{4A3A5A93-00A4-4494-8281-5512C86CB30B}" type="sibTrans" cxnId="{525FCF9A-5389-4B4F-95CF-0A4390F989CA}">
      <dgm:prSet/>
      <dgm:spPr/>
      <dgm:t>
        <a:bodyPr/>
        <a:lstStyle/>
        <a:p>
          <a:endParaRPr lang="en-US"/>
        </a:p>
      </dgm:t>
    </dgm:pt>
    <dgm:pt modelId="{41326E64-C2A2-42D3-9D90-42EC3DE43E5B}">
      <dgm:prSet/>
      <dgm:spPr/>
      <dgm:t>
        <a:bodyPr/>
        <a:lstStyle/>
        <a:p>
          <a:r>
            <a:rPr lang="en-IN"/>
            <a:t>Why did we choose Only Jet  and Going North Airlines as our client?</a:t>
          </a:r>
          <a:endParaRPr lang="en-US"/>
        </a:p>
      </dgm:t>
    </dgm:pt>
    <dgm:pt modelId="{D375B561-E3E4-489F-989F-E9B458E0D004}" type="parTrans" cxnId="{518DA1F3-E693-4392-A931-A1869C74621C}">
      <dgm:prSet/>
      <dgm:spPr/>
      <dgm:t>
        <a:bodyPr/>
        <a:lstStyle/>
        <a:p>
          <a:endParaRPr lang="en-US"/>
        </a:p>
      </dgm:t>
    </dgm:pt>
    <dgm:pt modelId="{6FBC5ADE-392C-4978-97FA-8A11AE2DFCF8}" type="sibTrans" cxnId="{518DA1F3-E693-4392-A931-A1869C74621C}">
      <dgm:prSet/>
      <dgm:spPr/>
      <dgm:t>
        <a:bodyPr/>
        <a:lstStyle/>
        <a:p>
          <a:endParaRPr lang="en-US"/>
        </a:p>
      </dgm:t>
    </dgm:pt>
    <dgm:pt modelId="{EBC51BC1-1CCB-434C-8594-9547B491F970}" type="pres">
      <dgm:prSet presAssocID="{2E49C686-EA62-4324-9873-73F3F7DD35D7}" presName="linear" presStyleCnt="0">
        <dgm:presLayoutVars>
          <dgm:animLvl val="lvl"/>
          <dgm:resizeHandles val="exact"/>
        </dgm:presLayoutVars>
      </dgm:prSet>
      <dgm:spPr/>
    </dgm:pt>
    <dgm:pt modelId="{2BC13F5B-A9BC-4717-81CF-84091A60DEEA}" type="pres">
      <dgm:prSet presAssocID="{DB8AB1AF-4401-4B33-B705-5FEB8F8C4C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1EEA257-1E74-4078-85B7-A01832C292A8}" type="pres">
      <dgm:prSet presAssocID="{A812A29F-9F33-4728-AFEF-FABA8296C006}" presName="spacer" presStyleCnt="0"/>
      <dgm:spPr/>
    </dgm:pt>
    <dgm:pt modelId="{55545B00-000E-4164-8F0A-BB609D21F942}" type="pres">
      <dgm:prSet presAssocID="{2E5422E0-4C6C-4572-8611-51389D5D7B3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121D5E-7811-425F-BF65-721EF1145532}" type="pres">
      <dgm:prSet presAssocID="{68B3EED4-6A62-427B-9305-F491C46DA230}" presName="spacer" presStyleCnt="0"/>
      <dgm:spPr/>
    </dgm:pt>
    <dgm:pt modelId="{41316DF1-F1B0-4E79-B2FE-5337803CD2F0}" type="pres">
      <dgm:prSet presAssocID="{2E2FC237-A8C2-45EA-9E75-544D012E7B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668716-09F3-4E47-B11E-66D45BE97C28}" type="pres">
      <dgm:prSet presAssocID="{9FE45BB0-263B-4A2E-BADE-1A0C2724A21C}" presName="spacer" presStyleCnt="0"/>
      <dgm:spPr/>
    </dgm:pt>
    <dgm:pt modelId="{05542CE0-770F-4202-AF37-6BCA0B24CFF7}" type="pres">
      <dgm:prSet presAssocID="{1727DA3F-C99F-4204-B808-419A33599D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18BD14-E173-47FD-A0EF-3031053D6D29}" type="pres">
      <dgm:prSet presAssocID="{8038676A-18FC-49D3-A8F8-48D9AB4E3F97}" presName="spacer" presStyleCnt="0"/>
      <dgm:spPr/>
    </dgm:pt>
    <dgm:pt modelId="{D41D8F69-0CD8-4237-AA92-8A30910E2EE4}" type="pres">
      <dgm:prSet presAssocID="{41D2E096-D9EE-4B3B-808A-175EF0B6438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4F8716-4878-477E-8276-59B550AAADC3}" type="pres">
      <dgm:prSet presAssocID="{4A3A5A93-00A4-4494-8281-5512C86CB30B}" presName="spacer" presStyleCnt="0"/>
      <dgm:spPr/>
    </dgm:pt>
    <dgm:pt modelId="{88602840-6040-447D-81BF-CB6B9082705A}" type="pres">
      <dgm:prSet presAssocID="{41326E64-C2A2-42D3-9D90-42EC3DE43E5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820911D-364A-47B3-A370-8DAA6D61F7F4}" type="presOf" srcId="{1727DA3F-C99F-4204-B808-419A33599D4E}" destId="{05542CE0-770F-4202-AF37-6BCA0B24CFF7}" srcOrd="0" destOrd="0" presId="urn:microsoft.com/office/officeart/2005/8/layout/vList2"/>
    <dgm:cxn modelId="{817C5B23-690A-48EA-BF4E-DF17D6A3C7E4}" srcId="{2E49C686-EA62-4324-9873-73F3F7DD35D7}" destId="{DB8AB1AF-4401-4B33-B705-5FEB8F8C4C70}" srcOrd="0" destOrd="0" parTransId="{3636BC7F-B06D-4DB6-B692-E73F922EF9B9}" sibTransId="{A812A29F-9F33-4728-AFEF-FABA8296C006}"/>
    <dgm:cxn modelId="{38378F38-9E02-4B9D-A241-D2A21989D35D}" type="presOf" srcId="{2E2FC237-A8C2-45EA-9E75-544D012E7B68}" destId="{41316DF1-F1B0-4E79-B2FE-5337803CD2F0}" srcOrd="0" destOrd="0" presId="urn:microsoft.com/office/officeart/2005/8/layout/vList2"/>
    <dgm:cxn modelId="{D8EC1D49-8693-4287-8E1E-0EDBE3E3656B}" type="presOf" srcId="{2E5422E0-4C6C-4572-8611-51389D5D7B34}" destId="{55545B00-000E-4164-8F0A-BB609D21F942}" srcOrd="0" destOrd="0" presId="urn:microsoft.com/office/officeart/2005/8/layout/vList2"/>
    <dgm:cxn modelId="{525FCF9A-5389-4B4F-95CF-0A4390F989CA}" srcId="{2E49C686-EA62-4324-9873-73F3F7DD35D7}" destId="{41D2E096-D9EE-4B3B-808A-175EF0B64387}" srcOrd="4" destOrd="0" parTransId="{EC9F4E25-1372-4E9E-A9A2-A4D45AA4262B}" sibTransId="{4A3A5A93-00A4-4494-8281-5512C86CB30B}"/>
    <dgm:cxn modelId="{1BFCA2A2-FB2C-4B95-A9B8-90C934010D05}" srcId="{2E49C686-EA62-4324-9873-73F3F7DD35D7}" destId="{1727DA3F-C99F-4204-B808-419A33599D4E}" srcOrd="3" destOrd="0" parTransId="{46986017-2CB5-4957-991C-A864D4920791}" sibTransId="{8038676A-18FC-49D3-A8F8-48D9AB4E3F97}"/>
    <dgm:cxn modelId="{1C34DBA4-8666-4247-B151-DC54E9FE404C}" type="presOf" srcId="{41D2E096-D9EE-4B3B-808A-175EF0B64387}" destId="{D41D8F69-0CD8-4237-AA92-8A30910E2EE4}" srcOrd="0" destOrd="0" presId="urn:microsoft.com/office/officeart/2005/8/layout/vList2"/>
    <dgm:cxn modelId="{D30C51A8-C953-40DC-80DE-F6AB93EE2D3C}" type="presOf" srcId="{DB8AB1AF-4401-4B33-B705-5FEB8F8C4C70}" destId="{2BC13F5B-A9BC-4717-81CF-84091A60DEEA}" srcOrd="0" destOrd="0" presId="urn:microsoft.com/office/officeart/2005/8/layout/vList2"/>
    <dgm:cxn modelId="{EAEBA2D7-A555-4119-B77B-9393F9A82E58}" srcId="{2E49C686-EA62-4324-9873-73F3F7DD35D7}" destId="{2E2FC237-A8C2-45EA-9E75-544D012E7B68}" srcOrd="2" destOrd="0" parTransId="{9ADC711D-A927-43E5-9773-C3ED900A3EDF}" sibTransId="{9FE45BB0-263B-4A2E-BADE-1A0C2724A21C}"/>
    <dgm:cxn modelId="{2FC0F3D8-C413-432A-B816-999D07EF1F59}" srcId="{2E49C686-EA62-4324-9873-73F3F7DD35D7}" destId="{2E5422E0-4C6C-4572-8611-51389D5D7B34}" srcOrd="1" destOrd="0" parTransId="{64E4A9F9-7A94-4751-830B-72D570A50E02}" sibTransId="{68B3EED4-6A62-427B-9305-F491C46DA230}"/>
    <dgm:cxn modelId="{3842D3ED-AF3C-433A-BDDD-34266D0ACB57}" type="presOf" srcId="{41326E64-C2A2-42D3-9D90-42EC3DE43E5B}" destId="{88602840-6040-447D-81BF-CB6B9082705A}" srcOrd="0" destOrd="0" presId="urn:microsoft.com/office/officeart/2005/8/layout/vList2"/>
    <dgm:cxn modelId="{518DA1F3-E693-4392-A931-A1869C74621C}" srcId="{2E49C686-EA62-4324-9873-73F3F7DD35D7}" destId="{41326E64-C2A2-42D3-9D90-42EC3DE43E5B}" srcOrd="5" destOrd="0" parTransId="{D375B561-E3E4-489F-989F-E9B458E0D004}" sibTransId="{6FBC5ADE-392C-4978-97FA-8A11AE2DFCF8}"/>
    <dgm:cxn modelId="{334261FF-610A-458C-A44F-387B67F128EB}" type="presOf" srcId="{2E49C686-EA62-4324-9873-73F3F7DD35D7}" destId="{EBC51BC1-1CCB-434C-8594-9547B491F970}" srcOrd="0" destOrd="0" presId="urn:microsoft.com/office/officeart/2005/8/layout/vList2"/>
    <dgm:cxn modelId="{3640AC8E-9FB9-4F90-B641-6E2EEAEECB78}" type="presParOf" srcId="{EBC51BC1-1CCB-434C-8594-9547B491F970}" destId="{2BC13F5B-A9BC-4717-81CF-84091A60DEEA}" srcOrd="0" destOrd="0" presId="urn:microsoft.com/office/officeart/2005/8/layout/vList2"/>
    <dgm:cxn modelId="{BDEEAFDB-9A4F-48F8-9EBC-4087BC7F8C43}" type="presParOf" srcId="{EBC51BC1-1CCB-434C-8594-9547B491F970}" destId="{31EEA257-1E74-4078-85B7-A01832C292A8}" srcOrd="1" destOrd="0" presId="urn:microsoft.com/office/officeart/2005/8/layout/vList2"/>
    <dgm:cxn modelId="{C66FDA25-FAF2-48CB-85D4-4430E77CDA85}" type="presParOf" srcId="{EBC51BC1-1CCB-434C-8594-9547B491F970}" destId="{55545B00-000E-4164-8F0A-BB609D21F942}" srcOrd="2" destOrd="0" presId="urn:microsoft.com/office/officeart/2005/8/layout/vList2"/>
    <dgm:cxn modelId="{A5FB7483-9B4C-4A32-94CC-0DFB637F3FA8}" type="presParOf" srcId="{EBC51BC1-1CCB-434C-8594-9547B491F970}" destId="{2D121D5E-7811-425F-BF65-721EF1145532}" srcOrd="3" destOrd="0" presId="urn:microsoft.com/office/officeart/2005/8/layout/vList2"/>
    <dgm:cxn modelId="{1B750D16-2BFF-4DBE-9866-57800A793AC2}" type="presParOf" srcId="{EBC51BC1-1CCB-434C-8594-9547B491F970}" destId="{41316DF1-F1B0-4E79-B2FE-5337803CD2F0}" srcOrd="4" destOrd="0" presId="urn:microsoft.com/office/officeart/2005/8/layout/vList2"/>
    <dgm:cxn modelId="{12E4BFF6-4E81-4E57-B8D7-AFB0CD099A06}" type="presParOf" srcId="{EBC51BC1-1CCB-434C-8594-9547B491F970}" destId="{61668716-09F3-4E47-B11E-66D45BE97C28}" srcOrd="5" destOrd="0" presId="urn:microsoft.com/office/officeart/2005/8/layout/vList2"/>
    <dgm:cxn modelId="{3939FEBF-4E6A-4521-9E2B-E00047D020C0}" type="presParOf" srcId="{EBC51BC1-1CCB-434C-8594-9547B491F970}" destId="{05542CE0-770F-4202-AF37-6BCA0B24CFF7}" srcOrd="6" destOrd="0" presId="urn:microsoft.com/office/officeart/2005/8/layout/vList2"/>
    <dgm:cxn modelId="{01181898-53AC-45C6-89A9-24ECF20D4B61}" type="presParOf" srcId="{EBC51BC1-1CCB-434C-8594-9547B491F970}" destId="{3318BD14-E173-47FD-A0EF-3031053D6D29}" srcOrd="7" destOrd="0" presId="urn:microsoft.com/office/officeart/2005/8/layout/vList2"/>
    <dgm:cxn modelId="{CA09E39D-FCFF-41F6-B972-462EBEE56F5D}" type="presParOf" srcId="{EBC51BC1-1CCB-434C-8594-9547B491F970}" destId="{D41D8F69-0CD8-4237-AA92-8A30910E2EE4}" srcOrd="8" destOrd="0" presId="urn:microsoft.com/office/officeart/2005/8/layout/vList2"/>
    <dgm:cxn modelId="{56D925A9-752D-4B43-870E-CF8F1547A475}" type="presParOf" srcId="{EBC51BC1-1CCB-434C-8594-9547B491F970}" destId="{814F8716-4878-477E-8276-59B550AAADC3}" srcOrd="9" destOrd="0" presId="urn:microsoft.com/office/officeart/2005/8/layout/vList2"/>
    <dgm:cxn modelId="{47B2D5B5-E587-42A0-9855-F92C59B2CD08}" type="presParOf" srcId="{EBC51BC1-1CCB-434C-8594-9547B491F970}" destId="{88602840-6040-447D-81BF-CB6B9082705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3F5B-A9BC-4717-81CF-84091A60DEEA}">
      <dsp:nvSpPr>
        <dsp:cNvPr id="0" name=""/>
        <dsp:cNvSpPr/>
      </dsp:nvSpPr>
      <dsp:spPr>
        <a:xfrm>
          <a:off x="0" y="4246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gender either male or female has the higher customer satisfaction rating values ?</a:t>
          </a:r>
          <a:endParaRPr lang="en-US" sz="2500" kern="1200"/>
        </a:p>
      </dsp:txBody>
      <dsp:txXfrm>
        <a:off x="44264" y="86727"/>
        <a:ext cx="6425075" cy="818222"/>
      </dsp:txXfrm>
    </dsp:sp>
    <dsp:sp modelId="{55545B00-000E-4164-8F0A-BB609D21F942}">
      <dsp:nvSpPr>
        <dsp:cNvPr id="0" name=""/>
        <dsp:cNvSpPr/>
      </dsp:nvSpPr>
      <dsp:spPr>
        <a:xfrm>
          <a:off x="0" y="102121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type of airline status has the highest customer satisfaction rating?</a:t>
          </a:r>
          <a:endParaRPr lang="en-US" sz="2500" kern="1200"/>
        </a:p>
      </dsp:txBody>
      <dsp:txXfrm>
        <a:off x="44264" y="1065477"/>
        <a:ext cx="6425075" cy="818222"/>
      </dsp:txXfrm>
    </dsp:sp>
    <dsp:sp modelId="{41316DF1-F1B0-4E79-B2FE-5337803CD2F0}">
      <dsp:nvSpPr>
        <dsp:cNvPr id="0" name=""/>
        <dsp:cNvSpPr/>
      </dsp:nvSpPr>
      <dsp:spPr>
        <a:xfrm>
          <a:off x="0" y="199996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travel types have the highest and lowest customer satisfaction rating?</a:t>
          </a:r>
          <a:endParaRPr lang="en-US" sz="2500" kern="1200"/>
        </a:p>
      </dsp:txBody>
      <dsp:txXfrm>
        <a:off x="44264" y="2044227"/>
        <a:ext cx="6425075" cy="818222"/>
      </dsp:txXfrm>
    </dsp:sp>
    <dsp:sp modelId="{05542CE0-770F-4202-AF37-6BCA0B24CFF7}">
      <dsp:nvSpPr>
        <dsp:cNvPr id="0" name=""/>
        <dsp:cNvSpPr/>
      </dsp:nvSpPr>
      <dsp:spPr>
        <a:xfrm>
          <a:off x="0" y="297871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age ranges of customers have the highest  and lowest customer satisfaction rating?</a:t>
          </a:r>
          <a:endParaRPr lang="en-US" sz="2500" kern="1200"/>
        </a:p>
      </dsp:txBody>
      <dsp:txXfrm>
        <a:off x="44264" y="3022977"/>
        <a:ext cx="6425075" cy="818222"/>
      </dsp:txXfrm>
    </dsp:sp>
    <dsp:sp modelId="{D41D8F69-0CD8-4237-AA92-8A30910E2EE4}">
      <dsp:nvSpPr>
        <dsp:cNvPr id="0" name=""/>
        <dsp:cNvSpPr/>
      </dsp:nvSpPr>
      <dsp:spPr>
        <a:xfrm>
          <a:off x="0" y="395746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How does number of flights per annum alter the customer satisfaction rating ?</a:t>
          </a:r>
          <a:endParaRPr lang="en-US" sz="2500" kern="1200"/>
        </a:p>
      </dsp:txBody>
      <dsp:txXfrm>
        <a:off x="44264" y="4001727"/>
        <a:ext cx="6425075" cy="818222"/>
      </dsp:txXfrm>
    </dsp:sp>
    <dsp:sp modelId="{88602840-6040-447D-81BF-CB6B9082705A}">
      <dsp:nvSpPr>
        <dsp:cNvPr id="0" name=""/>
        <dsp:cNvSpPr/>
      </dsp:nvSpPr>
      <dsp:spPr>
        <a:xfrm>
          <a:off x="0" y="4936212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Why did we choose Only Jet  and Going North Airlines as our client?</a:t>
          </a:r>
          <a:endParaRPr lang="en-US" sz="2500" kern="1200"/>
        </a:p>
      </dsp:txBody>
      <dsp:txXfrm>
        <a:off x="44264" y="4980476"/>
        <a:ext cx="6425075" cy="818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6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53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8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6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09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77020">
              <a:schemeClr val="bg2">
                <a:lumMod val="85000"/>
              </a:schemeClr>
            </a:gs>
            <a:gs pos="40000">
              <a:schemeClr val="accent3">
                <a:lumMod val="0"/>
                <a:lumOff val="1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E574DD-0302-9049-A8CE-513925A780EA}"/>
              </a:ext>
            </a:extLst>
          </p:cNvPr>
          <p:cNvSpPr/>
          <p:nvPr userDrawn="1"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0C165-E9F9-4840-A55E-85E035F9C762}"/>
              </a:ext>
            </a:extLst>
          </p:cNvPr>
          <p:cNvSpPr/>
          <p:nvPr userDrawn="1"/>
        </p:nvSpPr>
        <p:spPr>
          <a:xfrm>
            <a:off x="2714965" y="3614737"/>
            <a:ext cx="2252663" cy="5429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C98F2-5505-8849-B1A1-BCC58F271B28}"/>
              </a:ext>
            </a:extLst>
          </p:cNvPr>
          <p:cNvSpPr/>
          <p:nvPr userDrawn="1"/>
        </p:nvSpPr>
        <p:spPr>
          <a:xfrm>
            <a:off x="7220291" y="3614737"/>
            <a:ext cx="2252663" cy="542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D0970-A906-6743-BCD1-1CA96CCA2FD1}"/>
              </a:ext>
            </a:extLst>
          </p:cNvPr>
          <p:cNvSpPr/>
          <p:nvPr userDrawn="1"/>
        </p:nvSpPr>
        <p:spPr>
          <a:xfrm>
            <a:off x="4967628" y="3614737"/>
            <a:ext cx="2252663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9DE41-942B-1443-9CE2-5500F7E5C976}"/>
              </a:ext>
            </a:extLst>
          </p:cNvPr>
          <p:cNvSpPr/>
          <p:nvPr userDrawn="1"/>
        </p:nvSpPr>
        <p:spPr>
          <a:xfrm>
            <a:off x="9472954" y="3614737"/>
            <a:ext cx="2252663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3A7595-EB2B-C648-A493-178FB31AA325}"/>
              </a:ext>
            </a:extLst>
          </p:cNvPr>
          <p:cNvSpPr/>
          <p:nvPr userDrawn="1"/>
        </p:nvSpPr>
        <p:spPr>
          <a:xfrm>
            <a:off x="462302" y="3614737"/>
            <a:ext cx="2252663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EA580-11AC-B148-BB37-7B865F0A8E8F}"/>
              </a:ext>
            </a:extLst>
          </p:cNvPr>
          <p:cNvSpPr/>
          <p:nvPr userDrawn="1"/>
        </p:nvSpPr>
        <p:spPr>
          <a:xfrm rot="5400000">
            <a:off x="995700" y="4709092"/>
            <a:ext cx="1185865" cy="83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35F20-1BA2-CC48-9AD1-575655FBD297}"/>
              </a:ext>
            </a:extLst>
          </p:cNvPr>
          <p:cNvSpPr/>
          <p:nvPr userDrawn="1"/>
        </p:nvSpPr>
        <p:spPr>
          <a:xfrm rot="5400000">
            <a:off x="3248363" y="2980302"/>
            <a:ext cx="1185865" cy="83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9050B7-FE72-3B43-B17F-0FA8F3FC1B15}"/>
              </a:ext>
            </a:extLst>
          </p:cNvPr>
          <p:cNvSpPr/>
          <p:nvPr userDrawn="1"/>
        </p:nvSpPr>
        <p:spPr>
          <a:xfrm rot="5400000">
            <a:off x="7753690" y="2980302"/>
            <a:ext cx="1185865" cy="83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B8015-61A4-5143-B7A2-757306490700}"/>
              </a:ext>
            </a:extLst>
          </p:cNvPr>
          <p:cNvSpPr/>
          <p:nvPr userDrawn="1"/>
        </p:nvSpPr>
        <p:spPr>
          <a:xfrm rot="5400000">
            <a:off x="10047855" y="4709090"/>
            <a:ext cx="1185865" cy="83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D0D0C-12F6-E144-911F-7DC1A344FEBE}"/>
              </a:ext>
            </a:extLst>
          </p:cNvPr>
          <p:cNvSpPr/>
          <p:nvPr userDrawn="1"/>
        </p:nvSpPr>
        <p:spPr>
          <a:xfrm rot="5400000">
            <a:off x="5501027" y="4709091"/>
            <a:ext cx="1185865" cy="83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ED3F84-1836-C345-90F4-9A4EEC338720}"/>
              </a:ext>
            </a:extLst>
          </p:cNvPr>
          <p:cNvSpPr/>
          <p:nvPr userDrawn="1"/>
        </p:nvSpPr>
        <p:spPr>
          <a:xfrm>
            <a:off x="1503926" y="3807161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896B5-2AFD-9449-AC5A-B85ECF76702D}"/>
              </a:ext>
            </a:extLst>
          </p:cNvPr>
          <p:cNvSpPr/>
          <p:nvPr userDrawn="1"/>
        </p:nvSpPr>
        <p:spPr>
          <a:xfrm>
            <a:off x="3756589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429153-142D-3947-AA3B-F53EBD95C3CB}"/>
              </a:ext>
            </a:extLst>
          </p:cNvPr>
          <p:cNvSpPr/>
          <p:nvPr userDrawn="1"/>
        </p:nvSpPr>
        <p:spPr>
          <a:xfrm>
            <a:off x="6012355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A892962-A7DA-2549-8D21-5543F1249EC3}"/>
              </a:ext>
            </a:extLst>
          </p:cNvPr>
          <p:cNvSpPr/>
          <p:nvPr userDrawn="1"/>
        </p:nvSpPr>
        <p:spPr>
          <a:xfrm>
            <a:off x="8261916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E11537-4AC0-694D-A631-91A03A138DAF}"/>
              </a:ext>
            </a:extLst>
          </p:cNvPr>
          <p:cNvSpPr/>
          <p:nvPr userDrawn="1"/>
        </p:nvSpPr>
        <p:spPr>
          <a:xfrm>
            <a:off x="10556083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CBAFE3-2F54-3C41-B9C8-6580B1E2261A}"/>
              </a:ext>
            </a:extLst>
          </p:cNvPr>
          <p:cNvSpPr/>
          <p:nvPr userDrawn="1"/>
        </p:nvSpPr>
        <p:spPr>
          <a:xfrm>
            <a:off x="9819256" y="4929188"/>
            <a:ext cx="1643062" cy="1643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A34F62-9EE1-634F-BD96-1A0F99E0235B}"/>
              </a:ext>
            </a:extLst>
          </p:cNvPr>
          <p:cNvSpPr/>
          <p:nvPr userDrawn="1"/>
        </p:nvSpPr>
        <p:spPr>
          <a:xfrm>
            <a:off x="7483589" y="1257300"/>
            <a:ext cx="1643062" cy="1643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7584B8-9A35-DC42-BBF1-3A455D9C4F3B}"/>
              </a:ext>
            </a:extLst>
          </p:cNvPr>
          <p:cNvSpPr/>
          <p:nvPr userDrawn="1"/>
        </p:nvSpPr>
        <p:spPr>
          <a:xfrm>
            <a:off x="5272427" y="4929188"/>
            <a:ext cx="1643062" cy="1643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2B9B47-1C71-3444-907E-AE695F961FAF}"/>
              </a:ext>
            </a:extLst>
          </p:cNvPr>
          <p:cNvSpPr/>
          <p:nvPr userDrawn="1"/>
        </p:nvSpPr>
        <p:spPr>
          <a:xfrm>
            <a:off x="767101" y="4929188"/>
            <a:ext cx="1643062" cy="164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2621F7-B63B-054D-9A8B-51C0450F0F07}"/>
              </a:ext>
            </a:extLst>
          </p:cNvPr>
          <p:cNvSpPr/>
          <p:nvPr userDrawn="1"/>
        </p:nvSpPr>
        <p:spPr>
          <a:xfrm>
            <a:off x="3019765" y="1257300"/>
            <a:ext cx="1643062" cy="164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" title="Icon of man">
            <a:extLst>
              <a:ext uri="{FF2B5EF4-FFF2-40B4-BE49-F238E27FC236}">
                <a16:creationId xmlns:a16="http://schemas.microsoft.com/office/drawing/2014/main" id="{650C41D3-AAED-B84A-9ADB-2B1EFFE7C8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213082" y="5331598"/>
            <a:ext cx="851961" cy="851961"/>
            <a:chOff x="3630613" y="2214563"/>
            <a:chExt cx="457200" cy="457200"/>
          </a:xfrm>
          <a:solidFill>
            <a:schemeClr val="bg1"/>
          </a:solidFill>
        </p:grpSpPr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6F4D2618-85B6-E64F-A70D-6A1FBF99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13" y="2214563"/>
              <a:ext cx="457200" cy="457200"/>
            </a:xfrm>
            <a:custGeom>
              <a:avLst/>
              <a:gdLst>
                <a:gd name="T0" fmla="*/ 456840 w 1271"/>
                <a:gd name="T1" fmla="*/ 456840 h 1271"/>
                <a:gd name="T2" fmla="*/ 0 w 1271"/>
                <a:gd name="T3" fmla="*/ 456840 h 1271"/>
                <a:gd name="T4" fmla="*/ 0 w 1271"/>
                <a:gd name="T5" fmla="*/ 0 h 1271"/>
                <a:gd name="T6" fmla="*/ 456840 w 1271"/>
                <a:gd name="T7" fmla="*/ 0 h 1271"/>
                <a:gd name="T8" fmla="*/ 456840 w 1271"/>
                <a:gd name="T9" fmla="*/ 456840 h 1271"/>
                <a:gd name="T10" fmla="*/ 44245 w 1271"/>
                <a:gd name="T11" fmla="*/ 414034 h 1271"/>
                <a:gd name="T12" fmla="*/ 411876 w 1271"/>
                <a:gd name="T13" fmla="*/ 414034 h 1271"/>
                <a:gd name="T14" fmla="*/ 411876 w 1271"/>
                <a:gd name="T15" fmla="*/ 42806 h 1271"/>
                <a:gd name="T16" fmla="*/ 44245 w 1271"/>
                <a:gd name="T17" fmla="*/ 42806 h 1271"/>
                <a:gd name="T18" fmla="*/ 44245 w 1271"/>
                <a:gd name="T19" fmla="*/ 414034 h 12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1" h="1271">
                  <a:moveTo>
                    <a:pt x="1270" y="1270"/>
                  </a:moveTo>
                  <a:lnTo>
                    <a:pt x="0" y="127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1270" y="1270"/>
                  </a:lnTo>
                  <a:close/>
                  <a:moveTo>
                    <a:pt x="123" y="1151"/>
                  </a:moveTo>
                  <a:lnTo>
                    <a:pt x="1145" y="1151"/>
                  </a:lnTo>
                  <a:lnTo>
                    <a:pt x="1145" y="119"/>
                  </a:lnTo>
                  <a:lnTo>
                    <a:pt x="123" y="119"/>
                  </a:lnTo>
                  <a:lnTo>
                    <a:pt x="123" y="115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98204B0-E8AC-A542-B81B-D5DCFDD8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025" y="2295525"/>
              <a:ext cx="207963" cy="293688"/>
            </a:xfrm>
            <a:custGeom>
              <a:avLst/>
              <a:gdLst>
                <a:gd name="T0" fmla="*/ 90826 w 577"/>
                <a:gd name="T1" fmla="*/ 718 h 818"/>
                <a:gd name="T2" fmla="*/ 79653 w 577"/>
                <a:gd name="T3" fmla="*/ 2154 h 818"/>
                <a:gd name="T4" fmla="*/ 68840 w 577"/>
                <a:gd name="T5" fmla="*/ 4308 h 818"/>
                <a:gd name="T6" fmla="*/ 33159 w 577"/>
                <a:gd name="T7" fmla="*/ 21183 h 818"/>
                <a:gd name="T8" fmla="*/ 7569 w 577"/>
                <a:gd name="T9" fmla="*/ 58881 h 818"/>
                <a:gd name="T10" fmla="*/ 2883 w 577"/>
                <a:gd name="T11" fmla="*/ 77192 h 818"/>
                <a:gd name="T12" fmla="*/ 1442 w 577"/>
                <a:gd name="T13" fmla="*/ 88322 h 818"/>
                <a:gd name="T14" fmla="*/ 2163 w 577"/>
                <a:gd name="T15" fmla="*/ 111659 h 818"/>
                <a:gd name="T16" fmla="*/ 8290 w 577"/>
                <a:gd name="T17" fmla="*/ 140381 h 818"/>
                <a:gd name="T18" fmla="*/ 11173 w 577"/>
                <a:gd name="T19" fmla="*/ 150075 h 818"/>
                <a:gd name="T20" fmla="*/ 721 w 577"/>
                <a:gd name="T21" fmla="*/ 174130 h 818"/>
                <a:gd name="T22" fmla="*/ 39286 w 577"/>
                <a:gd name="T23" fmla="*/ 244860 h 818"/>
                <a:gd name="T24" fmla="*/ 79653 w 577"/>
                <a:gd name="T25" fmla="*/ 281481 h 818"/>
                <a:gd name="T26" fmla="*/ 128310 w 577"/>
                <a:gd name="T27" fmla="*/ 281481 h 818"/>
                <a:gd name="T28" fmla="*/ 168317 w 577"/>
                <a:gd name="T29" fmla="*/ 244860 h 818"/>
                <a:gd name="T30" fmla="*/ 206882 w 577"/>
                <a:gd name="T31" fmla="*/ 174130 h 818"/>
                <a:gd name="T32" fmla="*/ 196430 w 577"/>
                <a:gd name="T33" fmla="*/ 150075 h 818"/>
                <a:gd name="T34" fmla="*/ 200034 w 577"/>
                <a:gd name="T35" fmla="*/ 138227 h 818"/>
                <a:gd name="T36" fmla="*/ 203638 w 577"/>
                <a:gd name="T37" fmla="*/ 123507 h 818"/>
                <a:gd name="T38" fmla="*/ 206882 w 577"/>
                <a:gd name="T39" fmla="*/ 104478 h 818"/>
                <a:gd name="T40" fmla="*/ 207603 w 577"/>
                <a:gd name="T41" fmla="*/ 89758 h 818"/>
                <a:gd name="T42" fmla="*/ 207603 w 577"/>
                <a:gd name="T43" fmla="*/ 82936 h 818"/>
                <a:gd name="T44" fmla="*/ 206161 w 577"/>
                <a:gd name="T45" fmla="*/ 75038 h 818"/>
                <a:gd name="T46" fmla="*/ 204359 w 577"/>
                <a:gd name="T47" fmla="*/ 70011 h 818"/>
                <a:gd name="T48" fmla="*/ 202917 w 577"/>
                <a:gd name="T49" fmla="*/ 64626 h 818"/>
                <a:gd name="T50" fmla="*/ 201475 w 577"/>
                <a:gd name="T51" fmla="*/ 59599 h 818"/>
                <a:gd name="T52" fmla="*/ 197871 w 577"/>
                <a:gd name="T53" fmla="*/ 51342 h 818"/>
                <a:gd name="T54" fmla="*/ 195709 w 577"/>
                <a:gd name="T55" fmla="*/ 46315 h 818"/>
                <a:gd name="T56" fmla="*/ 192825 w 577"/>
                <a:gd name="T57" fmla="*/ 42007 h 818"/>
                <a:gd name="T58" fmla="*/ 188861 w 577"/>
                <a:gd name="T59" fmla="*/ 38416 h 818"/>
                <a:gd name="T60" fmla="*/ 182373 w 577"/>
                <a:gd name="T61" fmla="*/ 33031 h 818"/>
                <a:gd name="T62" fmla="*/ 151377 w 577"/>
                <a:gd name="T63" fmla="*/ 16156 h 818"/>
                <a:gd name="T64" fmla="*/ 145610 w 577"/>
                <a:gd name="T65" fmla="*/ 11848 h 818"/>
                <a:gd name="T66" fmla="*/ 138762 w 577"/>
                <a:gd name="T67" fmla="*/ 7181 h 818"/>
                <a:gd name="T68" fmla="*/ 112812 w 577"/>
                <a:gd name="T69" fmla="*/ 0 h 818"/>
                <a:gd name="T70" fmla="*/ 102720 w 577"/>
                <a:gd name="T71" fmla="*/ 0 h 818"/>
                <a:gd name="T72" fmla="*/ 168317 w 577"/>
                <a:gd name="T73" fmla="*/ 127097 h 818"/>
                <a:gd name="T74" fmla="*/ 191384 w 577"/>
                <a:gd name="T75" fmla="*/ 161923 h 818"/>
                <a:gd name="T76" fmla="*/ 176606 w 577"/>
                <a:gd name="T77" fmla="*/ 197108 h 818"/>
                <a:gd name="T78" fmla="*/ 157144 w 577"/>
                <a:gd name="T79" fmla="*/ 236961 h 818"/>
                <a:gd name="T80" fmla="*/ 119660 w 577"/>
                <a:gd name="T81" fmla="*/ 271428 h 818"/>
                <a:gd name="T82" fmla="*/ 87222 w 577"/>
                <a:gd name="T83" fmla="*/ 271428 h 818"/>
                <a:gd name="T84" fmla="*/ 49378 w 577"/>
                <a:gd name="T85" fmla="*/ 236961 h 818"/>
                <a:gd name="T86" fmla="*/ 29555 w 577"/>
                <a:gd name="T87" fmla="*/ 197108 h 818"/>
                <a:gd name="T88" fmla="*/ 14777 w 577"/>
                <a:gd name="T89" fmla="*/ 161205 h 818"/>
                <a:gd name="T90" fmla="*/ 18381 w 577"/>
                <a:gd name="T91" fmla="*/ 157974 h 818"/>
                <a:gd name="T92" fmla="*/ 95151 w 577"/>
                <a:gd name="T93" fmla="*/ 100888 h 818"/>
                <a:gd name="T94" fmla="*/ 68840 w 577"/>
                <a:gd name="T95" fmla="*/ 159410 h 818"/>
                <a:gd name="T96" fmla="*/ 68840 w 577"/>
                <a:gd name="T97" fmla="*/ 178798 h 818"/>
                <a:gd name="T98" fmla="*/ 68840 w 577"/>
                <a:gd name="T99" fmla="*/ 159410 h 818"/>
                <a:gd name="T100" fmla="*/ 130112 w 577"/>
                <a:gd name="T101" fmla="*/ 169104 h 818"/>
                <a:gd name="T102" fmla="*/ 149214 w 577"/>
                <a:gd name="T103" fmla="*/ 169104 h 8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77" h="818">
                  <a:moveTo>
                    <a:pt x="285" y="0"/>
                  </a:moveTo>
                  <a:cubicBezTo>
                    <a:pt x="275" y="0"/>
                    <a:pt x="262" y="0"/>
                    <a:pt x="252" y="2"/>
                  </a:cubicBezTo>
                  <a:cubicBezTo>
                    <a:pt x="250" y="2"/>
                    <a:pt x="250" y="2"/>
                    <a:pt x="248" y="2"/>
                  </a:cubicBezTo>
                  <a:cubicBezTo>
                    <a:pt x="238" y="2"/>
                    <a:pt x="229" y="4"/>
                    <a:pt x="221" y="6"/>
                  </a:cubicBezTo>
                  <a:cubicBezTo>
                    <a:pt x="211" y="8"/>
                    <a:pt x="203" y="10"/>
                    <a:pt x="193" y="12"/>
                  </a:cubicBezTo>
                  <a:cubicBezTo>
                    <a:pt x="193" y="12"/>
                    <a:pt x="193" y="12"/>
                    <a:pt x="191" y="12"/>
                  </a:cubicBezTo>
                  <a:cubicBezTo>
                    <a:pt x="172" y="16"/>
                    <a:pt x="153" y="23"/>
                    <a:pt x="137" y="31"/>
                  </a:cubicBezTo>
                  <a:cubicBezTo>
                    <a:pt x="120" y="39"/>
                    <a:pt x="107" y="49"/>
                    <a:pt x="92" y="59"/>
                  </a:cubicBezTo>
                  <a:cubicBezTo>
                    <a:pt x="86" y="66"/>
                    <a:pt x="80" y="70"/>
                    <a:pt x="74" y="76"/>
                  </a:cubicBezTo>
                  <a:cubicBezTo>
                    <a:pt x="49" y="100"/>
                    <a:pt x="33" y="129"/>
                    <a:pt x="21" y="164"/>
                  </a:cubicBezTo>
                  <a:cubicBezTo>
                    <a:pt x="18" y="172"/>
                    <a:pt x="14" y="180"/>
                    <a:pt x="12" y="190"/>
                  </a:cubicBezTo>
                  <a:cubicBezTo>
                    <a:pt x="10" y="199"/>
                    <a:pt x="8" y="207"/>
                    <a:pt x="8" y="215"/>
                  </a:cubicBezTo>
                  <a:cubicBezTo>
                    <a:pt x="8" y="221"/>
                    <a:pt x="6" y="225"/>
                    <a:pt x="6" y="231"/>
                  </a:cubicBezTo>
                  <a:cubicBezTo>
                    <a:pt x="6" y="236"/>
                    <a:pt x="4" y="240"/>
                    <a:pt x="4" y="246"/>
                  </a:cubicBezTo>
                  <a:cubicBezTo>
                    <a:pt x="4" y="256"/>
                    <a:pt x="2" y="266"/>
                    <a:pt x="2" y="279"/>
                  </a:cubicBezTo>
                  <a:cubicBezTo>
                    <a:pt x="2" y="287"/>
                    <a:pt x="4" y="299"/>
                    <a:pt x="6" y="311"/>
                  </a:cubicBezTo>
                  <a:cubicBezTo>
                    <a:pt x="8" y="324"/>
                    <a:pt x="10" y="340"/>
                    <a:pt x="14" y="354"/>
                  </a:cubicBezTo>
                  <a:cubicBezTo>
                    <a:pt x="16" y="367"/>
                    <a:pt x="21" y="381"/>
                    <a:pt x="23" y="391"/>
                  </a:cubicBezTo>
                  <a:cubicBezTo>
                    <a:pt x="23" y="393"/>
                    <a:pt x="23" y="393"/>
                    <a:pt x="25" y="395"/>
                  </a:cubicBezTo>
                  <a:cubicBezTo>
                    <a:pt x="27" y="403"/>
                    <a:pt x="29" y="412"/>
                    <a:pt x="31" y="418"/>
                  </a:cubicBezTo>
                  <a:cubicBezTo>
                    <a:pt x="25" y="422"/>
                    <a:pt x="21" y="426"/>
                    <a:pt x="14" y="432"/>
                  </a:cubicBezTo>
                  <a:cubicBezTo>
                    <a:pt x="6" y="444"/>
                    <a:pt x="0" y="463"/>
                    <a:pt x="2" y="485"/>
                  </a:cubicBezTo>
                  <a:cubicBezTo>
                    <a:pt x="10" y="549"/>
                    <a:pt x="49" y="571"/>
                    <a:pt x="64" y="578"/>
                  </a:cubicBezTo>
                  <a:cubicBezTo>
                    <a:pt x="68" y="608"/>
                    <a:pt x="84" y="643"/>
                    <a:pt x="109" y="682"/>
                  </a:cubicBezTo>
                  <a:cubicBezTo>
                    <a:pt x="135" y="723"/>
                    <a:pt x="172" y="762"/>
                    <a:pt x="219" y="782"/>
                  </a:cubicBezTo>
                  <a:lnTo>
                    <a:pt x="221" y="784"/>
                  </a:lnTo>
                  <a:cubicBezTo>
                    <a:pt x="238" y="805"/>
                    <a:pt x="260" y="817"/>
                    <a:pt x="289" y="817"/>
                  </a:cubicBezTo>
                  <a:cubicBezTo>
                    <a:pt x="315" y="817"/>
                    <a:pt x="340" y="803"/>
                    <a:pt x="356" y="784"/>
                  </a:cubicBezTo>
                  <a:lnTo>
                    <a:pt x="358" y="782"/>
                  </a:lnTo>
                  <a:cubicBezTo>
                    <a:pt x="404" y="760"/>
                    <a:pt x="440" y="721"/>
                    <a:pt x="467" y="682"/>
                  </a:cubicBezTo>
                  <a:cubicBezTo>
                    <a:pt x="492" y="645"/>
                    <a:pt x="508" y="608"/>
                    <a:pt x="512" y="578"/>
                  </a:cubicBezTo>
                  <a:cubicBezTo>
                    <a:pt x="524" y="571"/>
                    <a:pt x="565" y="549"/>
                    <a:pt x="574" y="485"/>
                  </a:cubicBezTo>
                  <a:cubicBezTo>
                    <a:pt x="576" y="463"/>
                    <a:pt x="569" y="444"/>
                    <a:pt x="561" y="432"/>
                  </a:cubicBezTo>
                  <a:cubicBezTo>
                    <a:pt x="555" y="424"/>
                    <a:pt x="551" y="422"/>
                    <a:pt x="545" y="418"/>
                  </a:cubicBezTo>
                  <a:cubicBezTo>
                    <a:pt x="547" y="408"/>
                    <a:pt x="551" y="397"/>
                    <a:pt x="555" y="387"/>
                  </a:cubicBezTo>
                  <a:lnTo>
                    <a:pt x="555" y="385"/>
                  </a:lnTo>
                  <a:cubicBezTo>
                    <a:pt x="555" y="383"/>
                    <a:pt x="555" y="383"/>
                    <a:pt x="557" y="381"/>
                  </a:cubicBezTo>
                  <a:cubicBezTo>
                    <a:pt x="561" y="369"/>
                    <a:pt x="563" y="356"/>
                    <a:pt x="565" y="344"/>
                  </a:cubicBezTo>
                  <a:cubicBezTo>
                    <a:pt x="567" y="330"/>
                    <a:pt x="572" y="315"/>
                    <a:pt x="572" y="303"/>
                  </a:cubicBezTo>
                  <a:cubicBezTo>
                    <a:pt x="572" y="299"/>
                    <a:pt x="572" y="295"/>
                    <a:pt x="574" y="291"/>
                  </a:cubicBezTo>
                  <a:cubicBezTo>
                    <a:pt x="574" y="285"/>
                    <a:pt x="576" y="276"/>
                    <a:pt x="576" y="270"/>
                  </a:cubicBezTo>
                  <a:cubicBezTo>
                    <a:pt x="576" y="263"/>
                    <a:pt x="576" y="256"/>
                    <a:pt x="576" y="250"/>
                  </a:cubicBezTo>
                  <a:cubicBezTo>
                    <a:pt x="576" y="246"/>
                    <a:pt x="576" y="240"/>
                    <a:pt x="576" y="234"/>
                  </a:cubicBezTo>
                  <a:lnTo>
                    <a:pt x="576" y="231"/>
                  </a:lnTo>
                  <a:cubicBezTo>
                    <a:pt x="576" y="227"/>
                    <a:pt x="574" y="223"/>
                    <a:pt x="574" y="217"/>
                  </a:cubicBezTo>
                  <a:cubicBezTo>
                    <a:pt x="574" y="215"/>
                    <a:pt x="574" y="211"/>
                    <a:pt x="572" y="209"/>
                  </a:cubicBezTo>
                  <a:cubicBezTo>
                    <a:pt x="572" y="207"/>
                    <a:pt x="572" y="203"/>
                    <a:pt x="569" y="201"/>
                  </a:cubicBezTo>
                  <a:cubicBezTo>
                    <a:pt x="569" y="199"/>
                    <a:pt x="569" y="197"/>
                    <a:pt x="567" y="195"/>
                  </a:cubicBezTo>
                  <a:cubicBezTo>
                    <a:pt x="567" y="193"/>
                    <a:pt x="565" y="188"/>
                    <a:pt x="565" y="186"/>
                  </a:cubicBezTo>
                  <a:cubicBezTo>
                    <a:pt x="565" y="184"/>
                    <a:pt x="563" y="182"/>
                    <a:pt x="563" y="180"/>
                  </a:cubicBezTo>
                  <a:cubicBezTo>
                    <a:pt x="563" y="176"/>
                    <a:pt x="561" y="174"/>
                    <a:pt x="561" y="170"/>
                  </a:cubicBezTo>
                  <a:cubicBezTo>
                    <a:pt x="561" y="168"/>
                    <a:pt x="561" y="166"/>
                    <a:pt x="559" y="166"/>
                  </a:cubicBezTo>
                  <a:cubicBezTo>
                    <a:pt x="557" y="164"/>
                    <a:pt x="557" y="160"/>
                    <a:pt x="555" y="158"/>
                  </a:cubicBezTo>
                  <a:cubicBezTo>
                    <a:pt x="553" y="154"/>
                    <a:pt x="551" y="147"/>
                    <a:pt x="549" y="143"/>
                  </a:cubicBezTo>
                  <a:cubicBezTo>
                    <a:pt x="549" y="141"/>
                    <a:pt x="547" y="139"/>
                    <a:pt x="547" y="137"/>
                  </a:cubicBezTo>
                  <a:cubicBezTo>
                    <a:pt x="545" y="135"/>
                    <a:pt x="543" y="133"/>
                    <a:pt x="543" y="129"/>
                  </a:cubicBezTo>
                  <a:cubicBezTo>
                    <a:pt x="541" y="127"/>
                    <a:pt x="541" y="125"/>
                    <a:pt x="539" y="123"/>
                  </a:cubicBezTo>
                  <a:cubicBezTo>
                    <a:pt x="537" y="121"/>
                    <a:pt x="535" y="119"/>
                    <a:pt x="535" y="117"/>
                  </a:cubicBezTo>
                  <a:cubicBezTo>
                    <a:pt x="533" y="115"/>
                    <a:pt x="533" y="113"/>
                    <a:pt x="531" y="113"/>
                  </a:cubicBezTo>
                  <a:cubicBezTo>
                    <a:pt x="528" y="111"/>
                    <a:pt x="526" y="109"/>
                    <a:pt x="524" y="107"/>
                  </a:cubicBezTo>
                  <a:cubicBezTo>
                    <a:pt x="522" y="104"/>
                    <a:pt x="520" y="102"/>
                    <a:pt x="518" y="102"/>
                  </a:cubicBezTo>
                  <a:cubicBezTo>
                    <a:pt x="514" y="98"/>
                    <a:pt x="510" y="96"/>
                    <a:pt x="506" y="92"/>
                  </a:cubicBezTo>
                  <a:cubicBezTo>
                    <a:pt x="488" y="80"/>
                    <a:pt x="467" y="72"/>
                    <a:pt x="442" y="70"/>
                  </a:cubicBezTo>
                  <a:cubicBezTo>
                    <a:pt x="438" y="64"/>
                    <a:pt x="430" y="53"/>
                    <a:pt x="420" y="45"/>
                  </a:cubicBezTo>
                  <a:cubicBezTo>
                    <a:pt x="416" y="41"/>
                    <a:pt x="412" y="37"/>
                    <a:pt x="406" y="35"/>
                  </a:cubicBezTo>
                  <a:cubicBezTo>
                    <a:pt x="406" y="35"/>
                    <a:pt x="404" y="35"/>
                    <a:pt x="404" y="33"/>
                  </a:cubicBezTo>
                  <a:cubicBezTo>
                    <a:pt x="404" y="33"/>
                    <a:pt x="402" y="33"/>
                    <a:pt x="402" y="31"/>
                  </a:cubicBezTo>
                  <a:cubicBezTo>
                    <a:pt x="397" y="27"/>
                    <a:pt x="391" y="25"/>
                    <a:pt x="385" y="20"/>
                  </a:cubicBezTo>
                  <a:cubicBezTo>
                    <a:pt x="367" y="10"/>
                    <a:pt x="346" y="2"/>
                    <a:pt x="318" y="0"/>
                  </a:cubicBezTo>
                  <a:cubicBezTo>
                    <a:pt x="315" y="0"/>
                    <a:pt x="315" y="0"/>
                    <a:pt x="313" y="0"/>
                  </a:cubicBezTo>
                  <a:cubicBezTo>
                    <a:pt x="311" y="0"/>
                    <a:pt x="311" y="0"/>
                    <a:pt x="309" y="0"/>
                  </a:cubicBezTo>
                  <a:cubicBezTo>
                    <a:pt x="301" y="0"/>
                    <a:pt x="293" y="0"/>
                    <a:pt x="285" y="0"/>
                  </a:cubicBezTo>
                  <a:close/>
                  <a:moveTo>
                    <a:pt x="422" y="219"/>
                  </a:moveTo>
                  <a:cubicBezTo>
                    <a:pt x="438" y="246"/>
                    <a:pt x="467" y="299"/>
                    <a:pt x="467" y="354"/>
                  </a:cubicBezTo>
                  <a:cubicBezTo>
                    <a:pt x="467" y="385"/>
                    <a:pt x="479" y="434"/>
                    <a:pt x="518" y="438"/>
                  </a:cubicBezTo>
                  <a:cubicBezTo>
                    <a:pt x="522" y="440"/>
                    <a:pt x="526" y="444"/>
                    <a:pt x="531" y="451"/>
                  </a:cubicBezTo>
                  <a:cubicBezTo>
                    <a:pt x="535" y="459"/>
                    <a:pt x="539" y="467"/>
                    <a:pt x="537" y="481"/>
                  </a:cubicBezTo>
                  <a:cubicBezTo>
                    <a:pt x="531" y="539"/>
                    <a:pt x="490" y="549"/>
                    <a:pt x="490" y="549"/>
                  </a:cubicBezTo>
                  <a:cubicBezTo>
                    <a:pt x="483" y="551"/>
                    <a:pt x="477" y="557"/>
                    <a:pt x="477" y="563"/>
                  </a:cubicBezTo>
                  <a:cubicBezTo>
                    <a:pt x="475" y="584"/>
                    <a:pt x="460" y="623"/>
                    <a:pt x="436" y="660"/>
                  </a:cubicBezTo>
                  <a:cubicBezTo>
                    <a:pt x="411" y="696"/>
                    <a:pt x="377" y="733"/>
                    <a:pt x="340" y="750"/>
                  </a:cubicBezTo>
                  <a:cubicBezTo>
                    <a:pt x="338" y="752"/>
                    <a:pt x="334" y="754"/>
                    <a:pt x="332" y="756"/>
                  </a:cubicBezTo>
                  <a:cubicBezTo>
                    <a:pt x="322" y="770"/>
                    <a:pt x="305" y="780"/>
                    <a:pt x="287" y="780"/>
                  </a:cubicBezTo>
                  <a:cubicBezTo>
                    <a:pt x="268" y="780"/>
                    <a:pt x="252" y="770"/>
                    <a:pt x="242" y="756"/>
                  </a:cubicBezTo>
                  <a:cubicBezTo>
                    <a:pt x="240" y="754"/>
                    <a:pt x="238" y="752"/>
                    <a:pt x="234" y="750"/>
                  </a:cubicBezTo>
                  <a:cubicBezTo>
                    <a:pt x="197" y="731"/>
                    <a:pt x="162" y="696"/>
                    <a:pt x="137" y="660"/>
                  </a:cubicBezTo>
                  <a:cubicBezTo>
                    <a:pt x="113" y="623"/>
                    <a:pt x="96" y="582"/>
                    <a:pt x="94" y="563"/>
                  </a:cubicBezTo>
                  <a:cubicBezTo>
                    <a:pt x="94" y="557"/>
                    <a:pt x="88" y="551"/>
                    <a:pt x="82" y="549"/>
                  </a:cubicBezTo>
                  <a:cubicBezTo>
                    <a:pt x="82" y="549"/>
                    <a:pt x="41" y="537"/>
                    <a:pt x="35" y="479"/>
                  </a:cubicBezTo>
                  <a:cubicBezTo>
                    <a:pt x="33" y="465"/>
                    <a:pt x="37" y="457"/>
                    <a:pt x="41" y="449"/>
                  </a:cubicBezTo>
                  <a:cubicBezTo>
                    <a:pt x="43" y="444"/>
                    <a:pt x="45" y="442"/>
                    <a:pt x="47" y="440"/>
                  </a:cubicBezTo>
                  <a:cubicBezTo>
                    <a:pt x="49" y="440"/>
                    <a:pt x="49" y="440"/>
                    <a:pt x="51" y="440"/>
                  </a:cubicBezTo>
                  <a:cubicBezTo>
                    <a:pt x="86" y="440"/>
                    <a:pt x="98" y="381"/>
                    <a:pt x="105" y="352"/>
                  </a:cubicBezTo>
                  <a:cubicBezTo>
                    <a:pt x="115" y="297"/>
                    <a:pt x="176" y="281"/>
                    <a:pt x="264" y="281"/>
                  </a:cubicBezTo>
                  <a:cubicBezTo>
                    <a:pt x="354" y="285"/>
                    <a:pt x="399" y="246"/>
                    <a:pt x="422" y="219"/>
                  </a:cubicBezTo>
                  <a:close/>
                  <a:moveTo>
                    <a:pt x="191" y="444"/>
                  </a:moveTo>
                  <a:cubicBezTo>
                    <a:pt x="176" y="444"/>
                    <a:pt x="164" y="457"/>
                    <a:pt x="164" y="471"/>
                  </a:cubicBezTo>
                  <a:cubicBezTo>
                    <a:pt x="164" y="485"/>
                    <a:pt x="176" y="498"/>
                    <a:pt x="191" y="498"/>
                  </a:cubicBezTo>
                  <a:cubicBezTo>
                    <a:pt x="205" y="498"/>
                    <a:pt x="217" y="485"/>
                    <a:pt x="217" y="471"/>
                  </a:cubicBezTo>
                  <a:cubicBezTo>
                    <a:pt x="217" y="457"/>
                    <a:pt x="205" y="444"/>
                    <a:pt x="191" y="444"/>
                  </a:cubicBezTo>
                  <a:close/>
                  <a:moveTo>
                    <a:pt x="387" y="444"/>
                  </a:moveTo>
                  <a:cubicBezTo>
                    <a:pt x="373" y="444"/>
                    <a:pt x="361" y="457"/>
                    <a:pt x="361" y="471"/>
                  </a:cubicBezTo>
                  <a:cubicBezTo>
                    <a:pt x="361" y="485"/>
                    <a:pt x="372" y="498"/>
                    <a:pt x="387" y="498"/>
                  </a:cubicBezTo>
                  <a:cubicBezTo>
                    <a:pt x="401" y="498"/>
                    <a:pt x="414" y="485"/>
                    <a:pt x="414" y="471"/>
                  </a:cubicBezTo>
                  <a:cubicBezTo>
                    <a:pt x="414" y="457"/>
                    <a:pt x="402" y="444"/>
                    <a:pt x="387" y="4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Content Placeholder 55">
            <a:extLst>
              <a:ext uri="{FF2B5EF4-FFF2-40B4-BE49-F238E27FC236}">
                <a16:creationId xmlns:a16="http://schemas.microsoft.com/office/drawing/2014/main" id="{4C783824-9D41-1543-9CFD-09A2936703D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75694" y="1220312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Content Placeholder 49">
            <a:extLst>
              <a:ext uri="{FF2B5EF4-FFF2-40B4-BE49-F238E27FC236}">
                <a16:creationId xmlns:a16="http://schemas.microsoft.com/office/drawing/2014/main" id="{34CEC6EB-38AC-9546-8ADE-94D0C25419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04379" y="3079942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7" name="Group 2" title="Icon of phone">
            <a:extLst>
              <a:ext uri="{FF2B5EF4-FFF2-40B4-BE49-F238E27FC236}">
                <a16:creationId xmlns:a16="http://schemas.microsoft.com/office/drawing/2014/main" id="{7B8675A9-D74F-D747-BF45-829AE1CECB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54750" y="1627428"/>
            <a:ext cx="546325" cy="915745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Content Placeholder 55">
            <a:extLst>
              <a:ext uri="{FF2B5EF4-FFF2-40B4-BE49-F238E27FC236}">
                <a16:creationId xmlns:a16="http://schemas.microsoft.com/office/drawing/2014/main" id="{352A8938-CED9-4C42-A5C7-9F332BE701D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21876" y="470058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Content Placeholder 49">
            <a:extLst>
              <a:ext uri="{FF2B5EF4-FFF2-40B4-BE49-F238E27FC236}">
                <a16:creationId xmlns:a16="http://schemas.microsoft.com/office/drawing/2014/main" id="{99F6596D-2AD7-D544-9525-DDDA908A6E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7977" y="4157660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2" name="Group 1" title="Icon of money">
            <a:extLst>
              <a:ext uri="{FF2B5EF4-FFF2-40B4-BE49-F238E27FC236}">
                <a16:creationId xmlns:a16="http://schemas.microsoft.com/office/drawing/2014/main" id="{5E0CDEDA-9706-8C44-AEDB-EB87E31070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45194" y="5388535"/>
            <a:ext cx="1097528" cy="724368"/>
            <a:chOff x="7800975" y="2262188"/>
            <a:chExt cx="635000" cy="419100"/>
          </a:xfrm>
          <a:solidFill>
            <a:schemeClr val="bg1"/>
          </a:solidFill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Content Placeholder 55">
            <a:extLst>
              <a:ext uri="{FF2B5EF4-FFF2-40B4-BE49-F238E27FC236}">
                <a16:creationId xmlns:a16="http://schemas.microsoft.com/office/drawing/2014/main" id="{CB7A9028-68FF-1E43-B9AD-AF8843FD298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1481" y="121374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Content Placeholder 49">
            <a:extLst>
              <a:ext uri="{FF2B5EF4-FFF2-40B4-BE49-F238E27FC236}">
                <a16:creationId xmlns:a16="http://schemas.microsoft.com/office/drawing/2014/main" id="{F3F2E1D1-95C0-2E46-A849-AE5D1FBE3A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95392" y="3088953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Freeform 19" title="Icon of star">
            <a:extLst>
              <a:ext uri="{FF2B5EF4-FFF2-40B4-BE49-F238E27FC236}">
                <a16:creationId xmlns:a16="http://schemas.microsoft.com/office/drawing/2014/main" id="{B339879B-003E-E845-B57F-D2DC0BDB10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84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Content Placeholder 55">
            <a:extLst>
              <a:ext uri="{FF2B5EF4-FFF2-40B4-BE49-F238E27FC236}">
                <a16:creationId xmlns:a16="http://schemas.microsoft.com/office/drawing/2014/main" id="{64C1CF39-BA5C-7048-B20C-D043C94F191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14288" y="470851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Content Placeholder 49">
            <a:extLst>
              <a:ext uri="{FF2B5EF4-FFF2-40B4-BE49-F238E27FC236}">
                <a16:creationId xmlns:a16="http://schemas.microsoft.com/office/drawing/2014/main" id="{793DF339-0284-D243-A968-953CD06F74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809" y="4170961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0647A463-04A5-3F43-B372-B75AAA73B0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9148" y="5503064"/>
            <a:ext cx="526261" cy="526261"/>
          </a:xfrm>
          <a:custGeom>
            <a:avLst/>
            <a:gdLst>
              <a:gd name="T0" fmla="*/ 147458 w 821"/>
              <a:gd name="T1" fmla="*/ 0 h 819"/>
              <a:gd name="T2" fmla="*/ 0 w 821"/>
              <a:gd name="T3" fmla="*/ 147097 h 819"/>
              <a:gd name="T4" fmla="*/ 147458 w 821"/>
              <a:gd name="T5" fmla="*/ 294914 h 819"/>
              <a:gd name="T6" fmla="*/ 294915 w 821"/>
              <a:gd name="T7" fmla="*/ 147097 h 819"/>
              <a:gd name="T8" fmla="*/ 147458 w 821"/>
              <a:gd name="T9" fmla="*/ 0 h 819"/>
              <a:gd name="T10" fmla="*/ 147458 w 821"/>
              <a:gd name="T11" fmla="*/ 249848 h 819"/>
              <a:gd name="T12" fmla="*/ 44957 w 821"/>
              <a:gd name="T13" fmla="*/ 147097 h 819"/>
              <a:gd name="T14" fmla="*/ 147458 w 821"/>
              <a:gd name="T15" fmla="*/ 45066 h 819"/>
              <a:gd name="T16" fmla="*/ 249959 w 821"/>
              <a:gd name="T17" fmla="*/ 147097 h 819"/>
              <a:gd name="T18" fmla="*/ 147458 w 821"/>
              <a:gd name="T19" fmla="*/ 249848 h 8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1" h="819">
                <a:moveTo>
                  <a:pt x="410" y="0"/>
                </a:moveTo>
                <a:cubicBezTo>
                  <a:pt x="185" y="0"/>
                  <a:pt x="0" y="183"/>
                  <a:pt x="0" y="408"/>
                </a:cubicBezTo>
                <a:cubicBezTo>
                  <a:pt x="0" y="634"/>
                  <a:pt x="185" y="818"/>
                  <a:pt x="410" y="818"/>
                </a:cubicBezTo>
                <a:cubicBezTo>
                  <a:pt x="635" y="818"/>
                  <a:pt x="820" y="634"/>
                  <a:pt x="820" y="408"/>
                </a:cubicBezTo>
                <a:cubicBezTo>
                  <a:pt x="820" y="183"/>
                  <a:pt x="635" y="0"/>
                  <a:pt x="410" y="0"/>
                </a:cubicBezTo>
                <a:close/>
                <a:moveTo>
                  <a:pt x="410" y="693"/>
                </a:moveTo>
                <a:cubicBezTo>
                  <a:pt x="252" y="693"/>
                  <a:pt x="125" y="566"/>
                  <a:pt x="125" y="408"/>
                </a:cubicBezTo>
                <a:cubicBezTo>
                  <a:pt x="125" y="251"/>
                  <a:pt x="252" y="125"/>
                  <a:pt x="410" y="125"/>
                </a:cubicBezTo>
                <a:cubicBezTo>
                  <a:pt x="568" y="125"/>
                  <a:pt x="695" y="251"/>
                  <a:pt x="695" y="408"/>
                </a:cubicBezTo>
                <a:cubicBezTo>
                  <a:pt x="695" y="564"/>
                  <a:pt x="566" y="693"/>
                  <a:pt x="410" y="6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7" title="Icon of gears">
            <a:extLst>
              <a:ext uri="{FF2B5EF4-FFF2-40B4-BE49-F238E27FC236}">
                <a16:creationId xmlns:a16="http://schemas.microsoft.com/office/drawing/2014/main" id="{1BAD2BB4-D665-CD4C-A276-822C111AF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537" y="5266812"/>
            <a:ext cx="998765" cy="998763"/>
          </a:xfrm>
          <a:custGeom>
            <a:avLst/>
            <a:gdLst>
              <a:gd name="T0" fmla="*/ 560028 w 1557"/>
              <a:gd name="T1" fmla="*/ 254100 h 1557"/>
              <a:gd name="T2" fmla="*/ 507121 w 1557"/>
              <a:gd name="T3" fmla="*/ 214149 h 1557"/>
              <a:gd name="T4" fmla="*/ 529075 w 1557"/>
              <a:gd name="T5" fmla="*/ 149005 h 1557"/>
              <a:gd name="T6" fmla="*/ 464291 w 1557"/>
              <a:gd name="T7" fmla="*/ 132089 h 1557"/>
              <a:gd name="T8" fmla="*/ 459972 w 1557"/>
              <a:gd name="T9" fmla="*/ 64065 h 1557"/>
              <a:gd name="T10" fmla="*/ 394107 w 1557"/>
              <a:gd name="T11" fmla="*/ 73063 h 1557"/>
              <a:gd name="T12" fmla="*/ 363154 w 1557"/>
              <a:gd name="T13" fmla="*/ 11157 h 1557"/>
              <a:gd name="T14" fmla="*/ 305928 w 1557"/>
              <a:gd name="T15" fmla="*/ 44989 h 1557"/>
              <a:gd name="T16" fmla="*/ 254100 w 1557"/>
              <a:gd name="T17" fmla="*/ 0 h 1557"/>
              <a:gd name="T18" fmla="*/ 214509 w 1557"/>
              <a:gd name="T19" fmla="*/ 52907 h 1557"/>
              <a:gd name="T20" fmla="*/ 148645 w 1557"/>
              <a:gd name="T21" fmla="*/ 30953 h 1557"/>
              <a:gd name="T22" fmla="*/ 131729 w 1557"/>
              <a:gd name="T23" fmla="*/ 95737 h 1557"/>
              <a:gd name="T24" fmla="*/ 64065 w 1557"/>
              <a:gd name="T25" fmla="*/ 100416 h 1557"/>
              <a:gd name="T26" fmla="*/ 72703 w 1557"/>
              <a:gd name="T27" fmla="*/ 165921 h 1557"/>
              <a:gd name="T28" fmla="*/ 10797 w 1557"/>
              <a:gd name="T29" fmla="*/ 196873 h 1557"/>
              <a:gd name="T30" fmla="*/ 44989 w 1557"/>
              <a:gd name="T31" fmla="*/ 254100 h 1557"/>
              <a:gd name="T32" fmla="*/ 0 w 1557"/>
              <a:gd name="T33" fmla="*/ 305567 h 1557"/>
              <a:gd name="T34" fmla="*/ 52908 w 1557"/>
              <a:gd name="T35" fmla="*/ 345518 h 1557"/>
              <a:gd name="T36" fmla="*/ 30953 w 1557"/>
              <a:gd name="T37" fmla="*/ 411022 h 1557"/>
              <a:gd name="T38" fmla="*/ 95737 w 1557"/>
              <a:gd name="T39" fmla="*/ 427938 h 1557"/>
              <a:gd name="T40" fmla="*/ 100056 w 1557"/>
              <a:gd name="T41" fmla="*/ 495602 h 1557"/>
              <a:gd name="T42" fmla="*/ 165561 w 1557"/>
              <a:gd name="T43" fmla="*/ 486964 h 1557"/>
              <a:gd name="T44" fmla="*/ 196514 w 1557"/>
              <a:gd name="T45" fmla="*/ 548870 h 1557"/>
              <a:gd name="T46" fmla="*/ 254100 w 1557"/>
              <a:gd name="T47" fmla="*/ 515038 h 1557"/>
              <a:gd name="T48" fmla="*/ 305928 w 1557"/>
              <a:gd name="T49" fmla="*/ 560027 h 1557"/>
              <a:gd name="T50" fmla="*/ 345519 w 1557"/>
              <a:gd name="T51" fmla="*/ 506760 h 1557"/>
              <a:gd name="T52" fmla="*/ 411023 w 1557"/>
              <a:gd name="T53" fmla="*/ 529074 h 1557"/>
              <a:gd name="T54" fmla="*/ 428299 w 1557"/>
              <a:gd name="T55" fmla="*/ 463930 h 1557"/>
              <a:gd name="T56" fmla="*/ 495963 w 1557"/>
              <a:gd name="T57" fmla="*/ 459611 h 1557"/>
              <a:gd name="T58" fmla="*/ 486965 w 1557"/>
              <a:gd name="T59" fmla="*/ 394106 h 1557"/>
              <a:gd name="T60" fmla="*/ 549231 w 1557"/>
              <a:gd name="T61" fmla="*/ 363154 h 1557"/>
              <a:gd name="T62" fmla="*/ 515039 w 1557"/>
              <a:gd name="T63" fmla="*/ 305567 h 1557"/>
              <a:gd name="T64" fmla="*/ 280734 w 1557"/>
              <a:gd name="T65" fmla="*/ 473648 h 1557"/>
              <a:gd name="T66" fmla="*/ 280734 w 1557"/>
              <a:gd name="T67" fmla="*/ 86379 h 1557"/>
              <a:gd name="T68" fmla="*/ 280734 w 1557"/>
              <a:gd name="T69" fmla="*/ 473648 h 155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557" h="1557">
                <a:moveTo>
                  <a:pt x="1556" y="849"/>
                </a:moveTo>
                <a:lnTo>
                  <a:pt x="1556" y="706"/>
                </a:lnTo>
                <a:lnTo>
                  <a:pt x="1431" y="706"/>
                </a:lnTo>
                <a:cubicBezTo>
                  <a:pt x="1427" y="667"/>
                  <a:pt x="1419" y="630"/>
                  <a:pt x="1409" y="595"/>
                </a:cubicBezTo>
                <a:lnTo>
                  <a:pt x="1526" y="547"/>
                </a:lnTo>
                <a:lnTo>
                  <a:pt x="1470" y="414"/>
                </a:lnTo>
                <a:lnTo>
                  <a:pt x="1353" y="461"/>
                </a:lnTo>
                <a:cubicBezTo>
                  <a:pt x="1335" y="428"/>
                  <a:pt x="1315" y="395"/>
                  <a:pt x="1290" y="367"/>
                </a:cubicBezTo>
                <a:lnTo>
                  <a:pt x="1378" y="279"/>
                </a:lnTo>
                <a:lnTo>
                  <a:pt x="1278" y="178"/>
                </a:lnTo>
                <a:lnTo>
                  <a:pt x="1190" y="266"/>
                </a:lnTo>
                <a:cubicBezTo>
                  <a:pt x="1161" y="242"/>
                  <a:pt x="1128" y="221"/>
                  <a:pt x="1095" y="203"/>
                </a:cubicBezTo>
                <a:lnTo>
                  <a:pt x="1142" y="86"/>
                </a:lnTo>
                <a:lnTo>
                  <a:pt x="1009" y="31"/>
                </a:lnTo>
                <a:lnTo>
                  <a:pt x="960" y="147"/>
                </a:lnTo>
                <a:cubicBezTo>
                  <a:pt x="923" y="137"/>
                  <a:pt x="886" y="129"/>
                  <a:pt x="850" y="125"/>
                </a:cubicBezTo>
                <a:lnTo>
                  <a:pt x="850" y="0"/>
                </a:lnTo>
                <a:lnTo>
                  <a:pt x="706" y="0"/>
                </a:lnTo>
                <a:lnTo>
                  <a:pt x="706" y="125"/>
                </a:lnTo>
                <a:cubicBezTo>
                  <a:pt x="667" y="129"/>
                  <a:pt x="630" y="137"/>
                  <a:pt x="596" y="147"/>
                </a:cubicBezTo>
                <a:lnTo>
                  <a:pt x="546" y="31"/>
                </a:lnTo>
                <a:lnTo>
                  <a:pt x="413" y="86"/>
                </a:lnTo>
                <a:lnTo>
                  <a:pt x="460" y="203"/>
                </a:lnTo>
                <a:cubicBezTo>
                  <a:pt x="428" y="221"/>
                  <a:pt x="395" y="242"/>
                  <a:pt x="366" y="266"/>
                </a:cubicBezTo>
                <a:lnTo>
                  <a:pt x="278" y="178"/>
                </a:lnTo>
                <a:lnTo>
                  <a:pt x="178" y="279"/>
                </a:lnTo>
                <a:lnTo>
                  <a:pt x="266" y="367"/>
                </a:lnTo>
                <a:cubicBezTo>
                  <a:pt x="241" y="395"/>
                  <a:pt x="221" y="428"/>
                  <a:pt x="202" y="461"/>
                </a:cubicBezTo>
                <a:lnTo>
                  <a:pt x="86" y="414"/>
                </a:lnTo>
                <a:lnTo>
                  <a:pt x="30" y="547"/>
                </a:lnTo>
                <a:lnTo>
                  <a:pt x="147" y="595"/>
                </a:lnTo>
                <a:cubicBezTo>
                  <a:pt x="137" y="632"/>
                  <a:pt x="129" y="669"/>
                  <a:pt x="125" y="706"/>
                </a:cubicBezTo>
                <a:lnTo>
                  <a:pt x="0" y="706"/>
                </a:lnTo>
                <a:lnTo>
                  <a:pt x="0" y="849"/>
                </a:lnTo>
                <a:lnTo>
                  <a:pt x="125" y="849"/>
                </a:lnTo>
                <a:cubicBezTo>
                  <a:pt x="129" y="888"/>
                  <a:pt x="137" y="925"/>
                  <a:pt x="147" y="960"/>
                </a:cubicBezTo>
                <a:lnTo>
                  <a:pt x="30" y="1009"/>
                </a:lnTo>
                <a:lnTo>
                  <a:pt x="86" y="1142"/>
                </a:lnTo>
                <a:lnTo>
                  <a:pt x="202" y="1095"/>
                </a:lnTo>
                <a:cubicBezTo>
                  <a:pt x="221" y="1127"/>
                  <a:pt x="241" y="1160"/>
                  <a:pt x="266" y="1189"/>
                </a:cubicBezTo>
                <a:lnTo>
                  <a:pt x="178" y="1277"/>
                </a:lnTo>
                <a:lnTo>
                  <a:pt x="278" y="1377"/>
                </a:lnTo>
                <a:lnTo>
                  <a:pt x="366" y="1289"/>
                </a:lnTo>
                <a:cubicBezTo>
                  <a:pt x="395" y="1314"/>
                  <a:pt x="428" y="1334"/>
                  <a:pt x="460" y="1353"/>
                </a:cubicBezTo>
                <a:lnTo>
                  <a:pt x="413" y="1470"/>
                </a:lnTo>
                <a:lnTo>
                  <a:pt x="546" y="1525"/>
                </a:lnTo>
                <a:lnTo>
                  <a:pt x="596" y="1408"/>
                </a:lnTo>
                <a:cubicBezTo>
                  <a:pt x="632" y="1418"/>
                  <a:pt x="669" y="1426"/>
                  <a:pt x="706" y="1431"/>
                </a:cubicBezTo>
                <a:lnTo>
                  <a:pt x="706" y="1556"/>
                </a:lnTo>
                <a:lnTo>
                  <a:pt x="850" y="1556"/>
                </a:lnTo>
                <a:lnTo>
                  <a:pt x="850" y="1431"/>
                </a:lnTo>
                <a:cubicBezTo>
                  <a:pt x="889" y="1426"/>
                  <a:pt x="925" y="1418"/>
                  <a:pt x="960" y="1408"/>
                </a:cubicBezTo>
                <a:lnTo>
                  <a:pt x="1009" y="1525"/>
                </a:lnTo>
                <a:lnTo>
                  <a:pt x="1142" y="1470"/>
                </a:lnTo>
                <a:lnTo>
                  <a:pt x="1095" y="1353"/>
                </a:lnTo>
                <a:cubicBezTo>
                  <a:pt x="1128" y="1334"/>
                  <a:pt x="1161" y="1314"/>
                  <a:pt x="1190" y="1289"/>
                </a:cubicBezTo>
                <a:lnTo>
                  <a:pt x="1278" y="1377"/>
                </a:lnTo>
                <a:lnTo>
                  <a:pt x="1378" y="1277"/>
                </a:lnTo>
                <a:lnTo>
                  <a:pt x="1290" y="1189"/>
                </a:lnTo>
                <a:cubicBezTo>
                  <a:pt x="1315" y="1160"/>
                  <a:pt x="1335" y="1127"/>
                  <a:pt x="1353" y="1095"/>
                </a:cubicBezTo>
                <a:lnTo>
                  <a:pt x="1470" y="1142"/>
                </a:lnTo>
                <a:lnTo>
                  <a:pt x="1526" y="1009"/>
                </a:lnTo>
                <a:lnTo>
                  <a:pt x="1409" y="960"/>
                </a:lnTo>
                <a:cubicBezTo>
                  <a:pt x="1419" y="923"/>
                  <a:pt x="1427" y="886"/>
                  <a:pt x="1431" y="849"/>
                </a:cubicBezTo>
                <a:lnTo>
                  <a:pt x="1556" y="849"/>
                </a:lnTo>
                <a:close/>
                <a:moveTo>
                  <a:pt x="780" y="1316"/>
                </a:moveTo>
                <a:cubicBezTo>
                  <a:pt x="483" y="1316"/>
                  <a:pt x="241" y="1074"/>
                  <a:pt x="241" y="777"/>
                </a:cubicBezTo>
                <a:cubicBezTo>
                  <a:pt x="241" y="481"/>
                  <a:pt x="483" y="240"/>
                  <a:pt x="780" y="240"/>
                </a:cubicBezTo>
                <a:cubicBezTo>
                  <a:pt x="1077" y="240"/>
                  <a:pt x="1319" y="481"/>
                  <a:pt x="1319" y="777"/>
                </a:cubicBezTo>
                <a:cubicBezTo>
                  <a:pt x="1319" y="1074"/>
                  <a:pt x="1077" y="1316"/>
                  <a:pt x="780" y="1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10739762-808E-A643-9980-6640E194CC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805" y="121374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7518B673-06A7-5442-8C84-0C4137AEF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726" y="3079942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AC52417-594B-7D46-8593-5D84D1F0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735013"/>
          </a:xfrm>
          <a:prstGeom prst="rect">
            <a:avLst/>
          </a:prstGeom>
          <a:solidFill>
            <a:srgbClr val="DEDEDE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9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7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5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2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8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4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6316-1D8D-4DED-95FD-2921CFAFB97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4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5" r:id="rId18"/>
    <p:sldLayoutId id="214748371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4081-EC07-4A94-BEF3-08CD9886D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891BD-EDF5-4AF9-BD60-FAEC1961C94F}"/>
              </a:ext>
            </a:extLst>
          </p:cNvPr>
          <p:cNvSpPr txBox="1"/>
          <p:nvPr/>
        </p:nvSpPr>
        <p:spPr>
          <a:xfrm>
            <a:off x="-457200" y="5029200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highlight>
                  <a:srgbClr val="C0C0C0"/>
                </a:highlight>
              </a:rPr>
              <a:t>Analysis of Airline Survey Dataset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CD8AF-D0FF-456E-BD83-7C1197E43391}"/>
              </a:ext>
            </a:extLst>
          </p:cNvPr>
          <p:cNvSpPr txBox="1"/>
          <p:nvPr/>
        </p:nvSpPr>
        <p:spPr>
          <a:xfrm>
            <a:off x="1209674" y="5791200"/>
            <a:ext cx="1136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Sangam Ludhani, Trisha Chakraborty, Aditi Shrivastava, Rahul Rathod, Zhida Liu,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NahnsanGuseh</a:t>
            </a:r>
            <a:endParaRPr 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348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159063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                         </a:t>
            </a:r>
            <a:r>
              <a:rPr lang="en-IN" b="1" dirty="0">
                <a:latin typeface="Arial Black" panose="020B0A04020102020204" pitchFamily="34" charset="0"/>
              </a:rPr>
              <a:t>WHY THESE CLIENTS?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s://lh6.googleusercontent.com/5VHj38qa7a_AgqIyZFLUAaJdnHOZWD7nb8Ose_hwPyyO18V-N0y9_1MZ0kXYo3c06ALPl5EKiL7B2U50T8e5bUqZWYVQC01Sjpm0quQsTVYxSxStbQe22iZWFo5DMNZQ4h4FS2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78746"/>
            <a:ext cx="5353050" cy="46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mage001">
            <a:extLst>
              <a:ext uri="{FF2B5EF4-FFF2-40B4-BE49-F238E27FC236}">
                <a16:creationId xmlns:a16="http://schemas.microsoft.com/office/drawing/2014/main" id="{33E8A3E1-EF7F-496F-B4D1-D81FC4F2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63" y="1378746"/>
            <a:ext cx="4871156" cy="465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89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216"/>
          </a:xfrm>
        </p:spPr>
        <p:txBody>
          <a:bodyPr/>
          <a:lstStyle/>
          <a:p>
            <a:r>
              <a:rPr lang="en-IN" b="1" dirty="0"/>
              <a:t>            UNDERSTANDING RELATIONSHIP</a:t>
            </a:r>
          </a:p>
        </p:txBody>
      </p:sp>
      <p:pic>
        <p:nvPicPr>
          <p:cNvPr id="1026" name="Picture 2" descr="https://lh4.googleusercontent.com/biQG0sn7DCn238ZjicsuzXg82yFCPw2rNzr8wCtKuBqqx0vVuuw-_zBccWHM3tiHRknIO5EpbUqHDKt2ajKfpmSPvGwJcEdwZIm0FRswAkk-68RpnEWi36C3oj6r8fHIt_0YBe6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61" y="985520"/>
            <a:ext cx="11033759" cy="57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4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IN" sz="3400" b="1" dirty="0"/>
              <a:t>HOW AIRLINE FACTORS INFLUENCE </a:t>
            </a:r>
            <a:br>
              <a:rPr lang="en-IN" sz="3400" b="1" dirty="0"/>
            </a:br>
            <a:r>
              <a:rPr lang="en-IN" sz="3400" b="1" dirty="0"/>
              <a:t>CUSTOMER SATISFACTION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/>
              <a:t>Through linear modelling, we got 8 significant features out of 28 which are important.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2200" b="1" u="sng" dirty="0"/>
              <a:t>Significant Variables</a:t>
            </a:r>
            <a:r>
              <a:rPr lang="en-IN" sz="2200" b="1" dirty="0"/>
              <a:t>: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Airline Status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Gender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Age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Price sensitivity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Number of flights per annum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Type of travel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Shopping Amount at airport	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Arrival delay greater than 5 minutes</a:t>
            </a:r>
          </a:p>
          <a:p>
            <a:pPr>
              <a:lnSpc>
                <a:spcPct val="110000"/>
              </a:lnSpc>
            </a:pPr>
            <a:endParaRPr lang="en-IN" sz="15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E7BF37A-02D0-4D17-AE52-41C6D3B7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54" y="2721926"/>
            <a:ext cx="4143375" cy="716186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47EF864B-4D08-49A8-A985-E5F2E8E2F421}"/>
              </a:ext>
            </a:extLst>
          </p:cNvPr>
          <p:cNvSpPr/>
          <p:nvPr/>
        </p:nvSpPr>
        <p:spPr>
          <a:xfrm>
            <a:off x="7464254" y="2962141"/>
            <a:ext cx="2117055" cy="231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5793"/>
          </a:xfrm>
        </p:spPr>
        <p:txBody>
          <a:bodyPr>
            <a:normAutofit fontScale="90000"/>
          </a:bodyPr>
          <a:lstStyle/>
          <a:p>
            <a:r>
              <a:rPr lang="en-IN" sz="3600" b="1"/>
              <a:t>FACTORS COMBINATION AFFECTING RATINGS – ONLY JET</a:t>
            </a:r>
            <a:endParaRPr lang="en-IN" sz="3600" b="1" dirty="0"/>
          </a:p>
        </p:txBody>
      </p:sp>
      <p:pic>
        <p:nvPicPr>
          <p:cNvPr id="3080" name="Picture 8" descr="https://lh4.googleusercontent.com/NNOBSXKZvS1ufZjtLs812W-Q6TYrgv9A4nwVFW2c3NIxykfEDMquuDfabib3yfiSp4HSXHiQhqXTcs2gTeJjqreV3h8ymITn6hoDsydPEtK5qxmCLI39SpUqQ0KjuyUdzhWefBV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8" y="4275787"/>
            <a:ext cx="5943600" cy="22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6.googleusercontent.com/2rcEan6MiSC3c80MkggSvoThMkgDlF2DvN5sa2Vx6r1IDcCWzyw85J5ZYkMfKFO9XmBJ4Dh0iCawznI15-oJEns-mVj--RJM3nGUtnwoDii3M0YNyK74TlQh9XffeQsHiQIuEkM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7" y="1025793"/>
            <a:ext cx="5943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4.googleusercontent.com/fomJR2Rw7gJq9Vne9i37LjgF8lARODx5LA-MwwlCfQ-6ngDvbxwqqq97uX0b3HaX2wfTmEWHaPomJNxJ04Cnyj1Ra7qX0_H7TtD64eGDcjHAeijqYSJuoIgQVsBwMJ4WZqdLvRG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42" y="1463673"/>
            <a:ext cx="5356226" cy="50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8672"/>
          </a:xfrm>
        </p:spPr>
        <p:txBody>
          <a:bodyPr>
            <a:normAutofit/>
          </a:bodyPr>
          <a:lstStyle/>
          <a:p>
            <a:r>
              <a:rPr lang="en-IN" b="1" dirty="0"/>
              <a:t>MODELLING TECHNIQUES : SVM &amp;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123950"/>
            <a:ext cx="4739425" cy="530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dirty="0"/>
              <a:t>  </a:t>
            </a:r>
            <a:r>
              <a:rPr lang="en-IN" sz="9600" b="1" u="sng" dirty="0"/>
              <a:t>Support Vector Machine Results:</a:t>
            </a:r>
          </a:p>
          <a:p>
            <a:pPr marL="0" indent="0">
              <a:buNone/>
            </a:pPr>
            <a:r>
              <a:rPr lang="en-IN" sz="8000" b="1" dirty="0"/>
              <a:t>  Features considered as Input to SVM: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 Airline Status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Gender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Age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Price sensitivity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Number of flights per annum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Type of travel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Shopping Amount at airport	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Arrival delay greater than 5 minutes</a:t>
            </a:r>
          </a:p>
          <a:p>
            <a:r>
              <a:rPr lang="en-IN" sz="16000" dirty="0">
                <a:solidFill>
                  <a:srgbClr val="0070C0"/>
                </a:solidFill>
                <a:highlight>
                  <a:srgbClr val="C0C0C0"/>
                </a:highlight>
              </a:rPr>
              <a:t>Prediction Efficiency : 80.09%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7605" y="1203432"/>
            <a:ext cx="5150476" cy="5141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u="sng" dirty="0"/>
              <a:t>Decision Tree Results: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7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200" b="1" dirty="0"/>
              <a:t>Same Features considered as Input to DT: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200" dirty="0">
                <a:solidFill>
                  <a:srgbClr val="0070C0"/>
                </a:solidFill>
                <a:highlight>
                  <a:srgbClr val="C0C0C0"/>
                </a:highlight>
              </a:rPr>
              <a:t>Prediction Efficiency : 77.58%</a:t>
            </a:r>
          </a:p>
        </p:txBody>
      </p:sp>
      <p:pic>
        <p:nvPicPr>
          <p:cNvPr id="4098" name="Picture 2" descr="https://lh5.googleusercontent.com/cxY2xxhdCfAlJuXrOYq8-bxvg5KkcBUsaSrNyWcrHmFYuXg3cinaQVTtZfZOqIeE5gX-ZNWVywZKXf29JZQyh7k6HJ5NH18IeGcUapas6rj5I6ypo7O0NoNJPz0Rhwr4P18zE4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05" y="2614411"/>
            <a:ext cx="5724525" cy="20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97D255-9DF3-4948-9F0C-5BB09F44F6F6}"/>
              </a:ext>
            </a:extLst>
          </p:cNvPr>
          <p:cNvCxnSpPr/>
          <p:nvPr/>
        </p:nvCxnSpPr>
        <p:spPr>
          <a:xfrm>
            <a:off x="5524500" y="1203432"/>
            <a:ext cx="85725" cy="5223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7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IN" sz="2200" b="1"/>
              <a:t>RECOMMENDATIONS – ONLY JET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dirty="0"/>
              <a:t>Through Visualisations &amp; modelling these are inferences, 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Female customers are giving lower satisfaction ratings and could be offered better deals for improvement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Aged (60-85) customers are using “Personal type of travel” &amp; their average satisfaction is low. Hence, personal travel amenities for senior customers should be increased and they should be well-maintained.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Premium status classes likes Gold, Platinum are having good customer satisfaction whereas Blue has lower ratings. Therefore, extra services should be provided for convenience of customers travelling through Blue status.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Customers taking more flights per year are giving low satisfaction ratings. Thus, loyal customers should be provided with discounts and points which might satisfy them in long run .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endParaRPr lang="en-IN" sz="1700" dirty="0"/>
          </a:p>
          <a:p>
            <a:pPr>
              <a:lnSpc>
                <a:spcPct val="110000"/>
              </a:lnSpc>
              <a:buFontTx/>
              <a:buChar char="-"/>
            </a:pPr>
            <a:endParaRPr lang="en-IN" sz="17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4965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AF617-DBA4-4CF6-BCA8-EA72DE54DB7C}"/>
              </a:ext>
            </a:extLst>
          </p:cNvPr>
          <p:cNvSpPr txBox="1"/>
          <p:nvPr/>
        </p:nvSpPr>
        <p:spPr>
          <a:xfrm>
            <a:off x="2809875" y="1304925"/>
            <a:ext cx="657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9758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72178-D827-A04B-A8A6-19B59786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18" y="137158"/>
            <a:ext cx="10515600" cy="735013"/>
          </a:xfrm>
        </p:spPr>
        <p:txBody>
          <a:bodyPr>
            <a:normAutofit/>
          </a:bodyPr>
          <a:lstStyle/>
          <a:p>
            <a:r>
              <a:rPr lang="en-US" sz="3600" b="1" dirty="0"/>
              <a:t>About the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BF7F-B33B-4126-BEDE-1B6A216ED231}"/>
              </a:ext>
            </a:extLst>
          </p:cNvPr>
          <p:cNvSpPr/>
          <p:nvPr/>
        </p:nvSpPr>
        <p:spPr>
          <a:xfrm>
            <a:off x="550975" y="5207377"/>
            <a:ext cx="2068400" cy="990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2B81E-0A0B-4A9C-9056-1B2601A81E51}"/>
              </a:ext>
            </a:extLst>
          </p:cNvPr>
          <p:cNvSpPr txBox="1"/>
          <p:nvPr/>
        </p:nvSpPr>
        <p:spPr>
          <a:xfrm>
            <a:off x="550975" y="5391150"/>
            <a:ext cx="20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Number of records</a:t>
            </a:r>
          </a:p>
          <a:p>
            <a:r>
              <a:rPr lang="en-US" sz="1600" b="1" dirty="0"/>
              <a:t>           </a:t>
            </a:r>
            <a:r>
              <a:rPr lang="en-US" sz="2000" b="1" dirty="0"/>
              <a:t>129889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CF0B7C-F259-44D9-847E-FE366346140C}"/>
              </a:ext>
            </a:extLst>
          </p:cNvPr>
          <p:cNvSpPr/>
          <p:nvPr/>
        </p:nvSpPr>
        <p:spPr>
          <a:xfrm>
            <a:off x="2792925" y="1530446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7DC72-1BDB-4686-8FDD-FDAC31161D19}"/>
              </a:ext>
            </a:extLst>
          </p:cNvPr>
          <p:cNvSpPr txBox="1"/>
          <p:nvPr/>
        </p:nvSpPr>
        <p:spPr>
          <a:xfrm>
            <a:off x="2792925" y="1638300"/>
            <a:ext cx="206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Number of Columns</a:t>
            </a:r>
          </a:p>
          <a:p>
            <a:r>
              <a:rPr lang="en-US" sz="1600" dirty="0"/>
              <a:t>               </a:t>
            </a:r>
            <a:r>
              <a:rPr lang="en-US" sz="2000" b="1" dirty="0"/>
              <a:t>28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45476-F41B-420E-97ED-479CCF890BA8}"/>
              </a:ext>
            </a:extLst>
          </p:cNvPr>
          <p:cNvSpPr/>
          <p:nvPr/>
        </p:nvSpPr>
        <p:spPr>
          <a:xfrm>
            <a:off x="4995392" y="5207376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5AA44-9DFA-4E26-B4CB-6B81EE77DC13}"/>
              </a:ext>
            </a:extLst>
          </p:cNvPr>
          <p:cNvSpPr/>
          <p:nvPr/>
        </p:nvSpPr>
        <p:spPr>
          <a:xfrm>
            <a:off x="7330675" y="1540252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52349-D73E-4C20-A89A-65726AE3CF4D}"/>
              </a:ext>
            </a:extLst>
          </p:cNvPr>
          <p:cNvSpPr/>
          <p:nvPr/>
        </p:nvSpPr>
        <p:spPr>
          <a:xfrm>
            <a:off x="9632969" y="5207377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81845-4A9A-4985-91C6-9CA0F240D395}"/>
              </a:ext>
            </a:extLst>
          </p:cNvPr>
          <p:cNvSpPr txBox="1"/>
          <p:nvPr/>
        </p:nvSpPr>
        <p:spPr>
          <a:xfrm>
            <a:off x="4878115" y="5384423"/>
            <a:ext cx="206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1600" b="1" dirty="0"/>
              <a:t>Number of Airlines</a:t>
            </a:r>
          </a:p>
          <a:p>
            <a:r>
              <a:rPr lang="en-US" sz="1600" b="1" dirty="0"/>
              <a:t>                   14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A75B4-1E7D-4812-8381-C50F57F3AB89}"/>
              </a:ext>
            </a:extLst>
          </p:cNvPr>
          <p:cNvSpPr txBox="1"/>
          <p:nvPr/>
        </p:nvSpPr>
        <p:spPr>
          <a:xfrm>
            <a:off x="7410450" y="1638300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</a:t>
            </a:r>
            <a:r>
              <a:rPr lang="en-US" sz="1600" b="1" dirty="0"/>
              <a:t>Customer              </a:t>
            </a:r>
          </a:p>
          <a:p>
            <a:r>
              <a:rPr lang="en-US" sz="1600" b="1" dirty="0"/>
              <a:t>  satisfaction scale</a:t>
            </a:r>
          </a:p>
          <a:p>
            <a:r>
              <a:rPr lang="en-US" sz="1600" dirty="0"/>
              <a:t>            </a:t>
            </a:r>
            <a:r>
              <a:rPr lang="en-US" sz="1600" b="1" dirty="0"/>
              <a:t>1-5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58DEC-791D-4892-BBF6-E1D1DA33C9CC}"/>
              </a:ext>
            </a:extLst>
          </p:cNvPr>
          <p:cNvSpPr txBox="1"/>
          <p:nvPr/>
        </p:nvSpPr>
        <p:spPr>
          <a:xfrm>
            <a:off x="9632969" y="5286375"/>
            <a:ext cx="20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Customer Demographics</a:t>
            </a:r>
          </a:p>
          <a:p>
            <a:r>
              <a:rPr lang="en-US" sz="1200" b="1" dirty="0"/>
              <a:t>                   Age</a:t>
            </a:r>
          </a:p>
          <a:p>
            <a:r>
              <a:rPr lang="en-US" sz="1200" b="1" dirty="0"/>
              <a:t>                   Gender</a:t>
            </a:r>
          </a:p>
        </p:txBody>
      </p:sp>
    </p:spTree>
    <p:extLst>
      <p:ext uri="{BB962C8B-B14F-4D97-AF65-F5344CB8AC3E}">
        <p14:creationId xmlns:p14="http://schemas.microsoft.com/office/powerpoint/2010/main" val="1219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0"/>
            <a:ext cx="4413016" cy="3014099"/>
          </a:xfrm>
        </p:spPr>
        <p:txBody>
          <a:bodyPr>
            <a:normAutofit/>
          </a:bodyPr>
          <a:lstStyle/>
          <a:p>
            <a:r>
              <a:rPr lang="en-US" b="1" dirty="0"/>
              <a:t>Analysis of Airline Survey Dataset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267200"/>
            <a:ext cx="1456267" cy="1322157"/>
          </a:xfrm>
        </p:spPr>
        <p:txBody>
          <a:bodyPr/>
          <a:lstStyle/>
          <a:p>
            <a:pPr algn="ctr"/>
            <a:r>
              <a:rPr lang="en-US" sz="1800" b="1" dirty="0"/>
              <a:t>Association</a:t>
            </a:r>
          </a:p>
          <a:p>
            <a:pPr algn="ctr"/>
            <a:r>
              <a:rPr lang="en-US" sz="1800" b="1" dirty="0"/>
              <a:t>Rule</a:t>
            </a:r>
          </a:p>
          <a:p>
            <a:pPr algn="ctr"/>
            <a:r>
              <a:rPr lang="en-US" sz="1800" b="1" dirty="0"/>
              <a:t>Mining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2672589"/>
            <a:ext cx="1456267" cy="932756"/>
          </a:xfrm>
        </p:spPr>
        <p:txBody>
          <a:bodyPr/>
          <a:lstStyle/>
          <a:p>
            <a:pPr algn="ctr"/>
            <a:r>
              <a:rPr lang="en-US" sz="2000" b="1" dirty="0"/>
              <a:t>Correlation</a:t>
            </a:r>
          </a:p>
          <a:p>
            <a:pPr algn="ctr"/>
            <a:r>
              <a:rPr lang="en-US" sz="2000" b="1" dirty="0"/>
              <a:t>Matrix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295400"/>
            <a:ext cx="1456267" cy="787652"/>
          </a:xfrm>
        </p:spPr>
        <p:txBody>
          <a:bodyPr/>
          <a:lstStyle/>
          <a:p>
            <a:pPr algn="ctr"/>
            <a:endParaRPr lang="en-US" b="1" dirty="0"/>
          </a:p>
          <a:p>
            <a:pPr algn="ctr"/>
            <a:r>
              <a:rPr lang="en-US" sz="1800" b="1" dirty="0"/>
              <a:t>Visualization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514850"/>
            <a:ext cx="1456267" cy="861518"/>
          </a:xfrm>
        </p:spPr>
        <p:txBody>
          <a:bodyPr/>
          <a:lstStyle/>
          <a:p>
            <a:pPr algn="ctr"/>
            <a:r>
              <a:rPr lang="en-US" sz="1800" b="1" dirty="0"/>
              <a:t>Support</a:t>
            </a:r>
          </a:p>
          <a:p>
            <a:pPr algn="ctr"/>
            <a:r>
              <a:rPr lang="en-US" sz="1800" b="1" dirty="0"/>
              <a:t>Vector Matrix</a:t>
            </a:r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70FCFBC1-44C5-1140-92B4-1F0568BE31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1752600"/>
            <a:ext cx="1456267" cy="106680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Linear</a:t>
            </a:r>
          </a:p>
          <a:p>
            <a:pPr algn="ctr"/>
            <a:r>
              <a:rPr lang="en-US" sz="1800" b="1" dirty="0"/>
              <a:t>Modelling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6CBA653C-FEF8-BC4A-BCB2-F47D8D87F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2971800"/>
            <a:ext cx="1456267" cy="114300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Decision</a:t>
            </a:r>
          </a:p>
          <a:p>
            <a:pPr algn="ctr"/>
            <a:r>
              <a:rPr lang="en-US" sz="1800" b="1" dirty="0"/>
              <a:t>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903A-2FDF-40FB-973D-BA23837943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776645"/>
            <a:ext cx="1676400" cy="646331"/>
          </a:xfrm>
        </p:spPr>
        <p:txBody>
          <a:bodyPr/>
          <a:lstStyle/>
          <a:p>
            <a:r>
              <a:rPr lang="en-US" sz="1800" b="1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96E56-71A9-4E0A-8AB5-A45062B149A2}"/>
              </a:ext>
            </a:extLst>
          </p:cNvPr>
          <p:cNvSpPr txBox="1"/>
          <p:nvPr/>
        </p:nvSpPr>
        <p:spPr>
          <a:xfrm>
            <a:off x="5943600" y="594360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Improve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Business Questions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43C8320-A9D7-487D-B49B-03D75F9495D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37" y="266700"/>
            <a:ext cx="11147738" cy="1330951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  <a:cs typeface="Aharoni" panose="02010803020104030203" pitchFamily="2" charset="-79"/>
              </a:rPr>
              <a:t>Gender Satisfaction ratings</a:t>
            </a:r>
            <a:b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38504"/>
            <a:ext cx="53946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31" y="1838504"/>
            <a:ext cx="56598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35" y="120427"/>
            <a:ext cx="10515600" cy="107730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" y="1661373"/>
            <a:ext cx="5244365" cy="449472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6062" y="365125"/>
            <a:ext cx="11147738" cy="105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                     </a:t>
            </a:r>
            <a:r>
              <a:rPr lang="en-IN" b="1" dirty="0">
                <a:latin typeface="Arial Black" panose="020B0A04020102020204" pitchFamily="34" charset="0"/>
              </a:rPr>
              <a:t>TRAVEL TYPE RATINGS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661374"/>
            <a:ext cx="5171941" cy="44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                  AIRLINE STATUS RATINGS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745"/>
            <a:ext cx="5242560" cy="47358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B0933-100A-409B-8918-2256ED303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32" y="1475744"/>
            <a:ext cx="5516308" cy="47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              RATING VARIATIONS AS PER AGE RANGE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0" y="1761808"/>
            <a:ext cx="5619998" cy="44605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4" y="1726247"/>
            <a:ext cx="5717709" cy="44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IN" b="1" dirty="0"/>
              <a:t>RATING AFFECTED BY FLIGHTS TAKEN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0" y="1339404"/>
            <a:ext cx="5774226" cy="5074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02" y="1339404"/>
            <a:ext cx="5475873" cy="5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423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Arial Black</vt:lpstr>
      <vt:lpstr>Courier New</vt:lpstr>
      <vt:lpstr>Tw Cen MT</vt:lpstr>
      <vt:lpstr>Circuit</vt:lpstr>
      <vt:lpstr>PowerPoint Presentation</vt:lpstr>
      <vt:lpstr>About the Dataset</vt:lpstr>
      <vt:lpstr>Analysis of Airline Survey Dataset</vt:lpstr>
      <vt:lpstr>Business Questions</vt:lpstr>
      <vt:lpstr>Gender Satisfaction ratings </vt:lpstr>
      <vt:lpstr> </vt:lpstr>
      <vt:lpstr>                   AIRLINE STATUS RATINGS </vt:lpstr>
      <vt:lpstr>              RATING VARIATIONS AS PER AGE RANGE</vt:lpstr>
      <vt:lpstr>RATING AFFECTED BY FLIGHTS TAKEN</vt:lpstr>
      <vt:lpstr>                          WHY THESE CLIENTS? </vt:lpstr>
      <vt:lpstr>            UNDERSTANDING RELATIONSHIP</vt:lpstr>
      <vt:lpstr>HOW AIRLINE FACTORS INFLUENCE  CUSTOMER SATISFACTION</vt:lpstr>
      <vt:lpstr>FACTORS COMBINATION AFFECTING RATINGS – ONLY JET</vt:lpstr>
      <vt:lpstr>MODELLING TECHNIQUES : SVM &amp; DECISION TREE</vt:lpstr>
      <vt:lpstr>RECOMMENDATIONS – ONLY JET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sangam ludhani</dc:creator>
  <cp:lastModifiedBy> </cp:lastModifiedBy>
  <cp:revision>17</cp:revision>
  <dcterms:created xsi:type="dcterms:W3CDTF">2018-12-06T19:04:50Z</dcterms:created>
  <dcterms:modified xsi:type="dcterms:W3CDTF">2018-12-06T19:58:57Z</dcterms:modified>
</cp:coreProperties>
</file>