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73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0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00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5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85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82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7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3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4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15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74F3-E2F1-47D9-B272-A69D0283C86B}" type="datetimeFigureOut">
              <a:rPr lang="cs-CZ" smtClean="0"/>
              <a:t>16.11.2015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8A11-A2BD-4996-AA6E-88F502EF40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7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GRUPPENTHEORIE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Die </a:t>
            </a:r>
            <a:r>
              <a:rPr lang="cs-CZ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allgemeine</a:t>
            </a:r>
            <a:r>
              <a:rPr lang="cs-CZ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Anschauung</a:t>
            </a:r>
            <a:endParaRPr lang="cs-CZ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latin typeface="Arial Black" panose="020B0A04020102020204" pitchFamily="34" charset="0"/>
              </a:rPr>
              <a:t>Die </a:t>
            </a:r>
            <a:r>
              <a:rPr lang="cs-CZ" dirty="0" err="1" smtClean="0">
                <a:latin typeface="Arial Black" panose="020B0A04020102020204" pitchFamily="34" charset="0"/>
              </a:rPr>
              <a:t>Quellen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>
                <a:latin typeface="Arial Black" panose="020B0A04020102020204" pitchFamily="34" charset="0"/>
              </a:rPr>
              <a:t>www.home.mathematik.uni-freiburg.de</a:t>
            </a:r>
          </a:p>
          <a:p>
            <a:r>
              <a:rPr lang="cs-CZ" sz="2800" dirty="0" smtClean="0">
                <a:latin typeface="Arial Black" panose="020B0A04020102020204" pitchFamily="34" charset="0"/>
              </a:rPr>
              <a:t>www.mathworld.wolfram.com</a:t>
            </a:r>
          </a:p>
          <a:p>
            <a:r>
              <a:rPr lang="cs-CZ" sz="2800" dirty="0" smtClean="0">
                <a:latin typeface="Arial Black" panose="020B0A04020102020204" pitchFamily="34" charset="0"/>
              </a:rPr>
              <a:t>www.math.uni-hamburg.de</a:t>
            </a:r>
          </a:p>
          <a:p>
            <a:r>
              <a:rPr lang="cs-CZ" sz="2800" dirty="0" smtClean="0">
                <a:latin typeface="Arial Black" panose="020B0A04020102020204" pitchFamily="34" charset="0"/>
              </a:rPr>
              <a:t>www.math.hu-berlin.de</a:t>
            </a:r>
          </a:p>
          <a:p>
            <a:r>
              <a:rPr lang="cs-CZ" sz="2800" dirty="0" smtClean="0">
                <a:latin typeface="Arial Black" panose="020B0A04020102020204" pitchFamily="34" charset="0"/>
              </a:rPr>
              <a:t>www.matheplanet.com</a:t>
            </a:r>
          </a:p>
          <a:p>
            <a:endParaRPr lang="cs-CZ" sz="2800" dirty="0" smtClean="0"/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725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 Black" panose="020B0A04020102020204" pitchFamily="34" charset="0"/>
              </a:rPr>
              <a:t>GLIEDERUNG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latin typeface="Arial Black" panose="020B0A04020102020204" pitchFamily="34" charset="0"/>
              </a:rPr>
              <a:t>Die </a:t>
            </a:r>
            <a:r>
              <a:rPr lang="cs-CZ" sz="2400" dirty="0" err="1" smtClean="0">
                <a:latin typeface="Arial Black" panose="020B0A04020102020204" pitchFamily="34" charset="0"/>
              </a:rPr>
              <a:t>Grundbegriffe</a:t>
            </a:r>
            <a:r>
              <a:rPr lang="cs-CZ" sz="2400" dirty="0" smtClean="0">
                <a:latin typeface="Arial Black" panose="020B0A04020102020204" pitchFamily="34" charset="0"/>
              </a:rPr>
              <a:t> des </a:t>
            </a:r>
            <a:r>
              <a:rPr lang="cs-CZ" sz="2400" dirty="0" err="1" smtClean="0">
                <a:latin typeface="Arial Black" panose="020B0A04020102020204" pitchFamily="34" charset="0"/>
              </a:rPr>
              <a:t>präsentiertes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Gebiets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Einblick</a:t>
            </a:r>
            <a:r>
              <a:rPr lang="cs-CZ" sz="2400" dirty="0" smtClean="0">
                <a:latin typeface="Arial Black" panose="020B0A04020102020204" pitchFamily="34" charset="0"/>
              </a:rPr>
              <a:t> in </a:t>
            </a:r>
            <a:r>
              <a:rPr lang="cs-CZ" sz="2400" dirty="0" err="1" smtClean="0">
                <a:latin typeface="Arial Black" panose="020B0A04020102020204" pitchFamily="34" charset="0"/>
              </a:rPr>
              <a:t>die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Geschichte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Verwendungen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und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praktische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Einsätze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endParaRPr lang="cs-CZ" dirty="0"/>
          </a:p>
        </p:txBody>
      </p:sp>
      <p:pic>
        <p:nvPicPr>
          <p:cNvPr id="5122" name="Picture 2" descr="C:\Users\uzivatel\Desktop\Blog 4- checklist- read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69" y="3429000"/>
            <a:ext cx="5990631" cy="51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 Black" panose="020B0A04020102020204" pitchFamily="34" charset="0"/>
              </a:rPr>
              <a:t>GRUPPE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>
                <a:latin typeface="Arial Black" panose="020B0A04020102020204" pitchFamily="34" charset="0"/>
              </a:rPr>
              <a:t>Menge</a:t>
            </a:r>
            <a:r>
              <a:rPr lang="cs-CZ" sz="2400" dirty="0" smtClean="0">
                <a:latin typeface="Arial Black" panose="020B0A04020102020204" pitchFamily="34" charset="0"/>
              </a:rPr>
              <a:t> + </a:t>
            </a:r>
            <a:r>
              <a:rPr lang="cs-CZ" sz="2400" dirty="0" err="1" smtClean="0">
                <a:latin typeface="Arial Black" panose="020B0A04020102020204" pitchFamily="34" charset="0"/>
              </a:rPr>
              <a:t>Zweistellige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Verknüpfung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endParaRPr lang="cs-CZ" sz="2400" dirty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Abschlossenheit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Assoziativgesetz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Neutrales</a:t>
            </a:r>
            <a:r>
              <a:rPr lang="cs-CZ" sz="2400" dirty="0" smtClean="0">
                <a:latin typeface="Arial Black" panose="020B0A04020102020204" pitchFamily="34" charset="0"/>
              </a:rPr>
              <a:t> Element</a:t>
            </a: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Inverselemente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endParaRPr lang="cs-CZ" sz="2400" dirty="0">
              <a:latin typeface="Arial Black" panose="020B0A04020102020204" pitchFamily="34" charset="0"/>
            </a:endParaRPr>
          </a:p>
          <a:p>
            <a:r>
              <a:rPr lang="cs-CZ" sz="2400" dirty="0" smtClean="0">
                <a:latin typeface="Arial Black" panose="020B0A04020102020204" pitchFamily="34" charset="0"/>
              </a:rPr>
              <a:t>+ </a:t>
            </a:r>
            <a:r>
              <a:rPr lang="cs-CZ" sz="2400" dirty="0" err="1" smtClean="0">
                <a:latin typeface="Arial Black" panose="020B0A04020102020204" pitchFamily="34" charset="0"/>
              </a:rPr>
              <a:t>Kommutativgesetz</a:t>
            </a:r>
            <a:r>
              <a:rPr lang="cs-CZ" sz="2400" dirty="0">
                <a:latin typeface="Arial Black" panose="020B0A04020102020204" pitchFamily="34" charset="0"/>
              </a:rPr>
              <a:t> </a:t>
            </a:r>
            <a:r>
              <a:rPr lang="cs-CZ" sz="2400" dirty="0" smtClean="0">
                <a:latin typeface="Arial Black" panose="020B0A04020102020204" pitchFamily="34" charset="0"/>
              </a:rPr>
              <a:t>-&gt; </a:t>
            </a:r>
            <a:r>
              <a:rPr lang="cs-CZ" sz="2400" dirty="0" err="1" smtClean="0">
                <a:latin typeface="Arial Black" panose="020B0A04020102020204" pitchFamily="34" charset="0"/>
              </a:rPr>
              <a:t>abelsche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Gruppe</a:t>
            </a:r>
            <a:endParaRPr lang="cs-CZ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 Black" panose="020B0A04020102020204" pitchFamily="34" charset="0"/>
              </a:rPr>
              <a:t>BEISPEILE VON GRUPPEN</a:t>
            </a:r>
            <a:endParaRPr lang="cs-CZ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2800" dirty="0" smtClean="0">
                    <a:latin typeface="Arial Black" panose="020B0A04020102020204" pitchFamily="34" charset="0"/>
                  </a:rPr>
                  <a:t>Die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ganzen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Zahlen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mit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der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Addition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+</a:t>
                </a:r>
              </a:p>
              <a:p>
                <a:r>
                  <a:rPr lang="cs-CZ" sz="2800" dirty="0" smtClean="0">
                    <a:latin typeface="Arial Black" panose="020B0A04020102020204" pitchFamily="34" charset="0"/>
                  </a:rPr>
                  <a:t>Die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reelen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Zahlen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ohne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Null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mit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der </a:t>
                </a:r>
                <a:r>
                  <a:rPr lang="cs-CZ" sz="2800" dirty="0" err="1" smtClean="0">
                    <a:latin typeface="Arial Black" panose="020B0A04020102020204" pitchFamily="34" charset="0"/>
                  </a:rPr>
                  <a:t>Multiplikation</a:t>
                </a:r>
                <a:r>
                  <a:rPr lang="cs-CZ" sz="2800" dirty="0" smtClean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endParaRPr lang="cs-CZ" dirty="0" smtClean="0"/>
              </a:p>
              <a:p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cs-CZ" dirty="0" smtClean="0">
                    <a:latin typeface="Arial Black" panose="020B0A04020102020204" pitchFamily="34" charset="0"/>
                  </a:rPr>
                  <a:t>{1</a:t>
                </a:r>
                <a:r>
                  <a:rPr lang="cs-CZ" dirty="0">
                    <a:latin typeface="Arial Black" panose="020B0A04020102020204" pitchFamily="34" charset="0"/>
                  </a:rPr>
                  <a:t>, −1</a:t>
                </a:r>
                <a:r>
                  <a:rPr lang="cs-CZ" dirty="0" smtClean="0">
                    <a:latin typeface="Arial Black" panose="020B0A04020102020204" pitchFamily="34" charset="0"/>
                  </a:rPr>
                  <a:t>}</a:t>
                </a:r>
                <a:r>
                  <a:rPr lang="en-US" dirty="0" smtClean="0">
                    <a:latin typeface="Arial Black" panose="020B0A04020102020204" pitchFamily="34" charset="0"/>
                  </a:rPr>
                  <a:t>,</a:t>
                </a:r>
                <a:r>
                  <a:rPr lang="cs-CZ" dirty="0" smtClean="0">
                    <a:latin typeface="Arial Black" panose="020B0A0402010202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cs-CZ" dirty="0" smtClean="0">
                    <a:latin typeface="Arial Black" panose="020B0A04020102020204" pitchFamily="34" charset="0"/>
                  </a:rPr>
                  <a:t>)</a:t>
                </a:r>
                <a:endParaRPr lang="cs-CZ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52936"/>
            <a:ext cx="2808312" cy="32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GESCHICHTE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>
                <a:latin typeface="Arial Black" panose="020B0A04020102020204" pitchFamily="34" charset="0"/>
              </a:rPr>
              <a:t>		    </a:t>
            </a:r>
            <a:r>
              <a:rPr lang="cs-CZ" dirty="0" err="1" smtClean="0">
                <a:latin typeface="Arial Black" panose="020B0A04020102020204" pitchFamily="34" charset="0"/>
              </a:rPr>
              <a:t>Évariste</a:t>
            </a:r>
            <a:r>
              <a:rPr lang="cs-CZ" dirty="0" smtClean="0">
                <a:latin typeface="Arial Black" panose="020B0A04020102020204" pitchFamily="34" charset="0"/>
              </a:rPr>
              <a:t> </a:t>
            </a:r>
            <a:r>
              <a:rPr lang="cs-CZ" dirty="0" err="1" smtClean="0">
                <a:latin typeface="Arial Black" panose="020B0A04020102020204" pitchFamily="34" charset="0"/>
              </a:rPr>
              <a:t>Galois</a:t>
            </a:r>
            <a:endParaRPr lang="cs-CZ" dirty="0" smtClean="0">
              <a:latin typeface="Arial Black" panose="020B0A04020102020204" pitchFamily="34" charset="0"/>
            </a:endParaRPr>
          </a:p>
        </p:txBody>
      </p:sp>
      <p:pic>
        <p:nvPicPr>
          <p:cNvPr id="2050" name="Picture 2" descr="C:\Users\uzivatel\Desktop\Evariste_galo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311884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GESCHICHTE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latin typeface="Arial Black" panose="020B0A04020102020204" pitchFamily="34" charset="0"/>
              </a:rPr>
              <a:t>Felix Klein – </a:t>
            </a:r>
            <a:r>
              <a:rPr lang="cs-CZ" sz="2400" dirty="0" err="1" smtClean="0">
                <a:latin typeface="Arial Black" panose="020B0A04020102020204" pitchFamily="34" charset="0"/>
              </a:rPr>
              <a:t>Erlanger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Programm</a:t>
            </a:r>
            <a:r>
              <a:rPr lang="cs-CZ" sz="2400" dirty="0" smtClean="0">
                <a:latin typeface="Arial Black" panose="020B0A04020102020204" pitchFamily="34" charset="0"/>
              </a:rPr>
              <a:t> – </a:t>
            </a:r>
            <a:r>
              <a:rPr lang="cs-CZ" sz="2400" dirty="0" err="1" smtClean="0">
                <a:latin typeface="Arial Black" panose="020B0A04020102020204" pitchFamily="34" charset="0"/>
              </a:rPr>
              <a:t>Klassifizierung</a:t>
            </a:r>
            <a:r>
              <a:rPr lang="cs-CZ" sz="2400" dirty="0" smtClean="0">
                <a:latin typeface="Arial Black" panose="020B0A04020102020204" pitchFamily="34" charset="0"/>
              </a:rPr>
              <a:t> von </a:t>
            </a:r>
            <a:r>
              <a:rPr lang="cs-CZ" sz="2400" dirty="0" err="1" smtClean="0">
                <a:latin typeface="Arial Black" panose="020B0A04020102020204" pitchFamily="34" charset="0"/>
              </a:rPr>
              <a:t>Geometrien</a:t>
            </a:r>
            <a:r>
              <a:rPr lang="cs-CZ" sz="2400" dirty="0" smtClean="0">
                <a:latin typeface="Arial Black" panose="020B0A04020102020204" pitchFamily="34" charset="0"/>
              </a:rPr>
              <a:t> durch </a:t>
            </a:r>
            <a:r>
              <a:rPr lang="cs-CZ" sz="2400" dirty="0" err="1" smtClean="0">
                <a:latin typeface="Arial Black" panose="020B0A04020102020204" pitchFamily="34" charset="0"/>
              </a:rPr>
              <a:t>Gruppen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r>
              <a:rPr lang="cs-CZ" sz="2400" dirty="0" err="1" smtClean="0">
                <a:latin typeface="Arial Black" panose="020B0A04020102020204" pitchFamily="34" charset="0"/>
              </a:rPr>
              <a:t>Klassifikationssatz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aller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endlichen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einfachen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Gruppen</a:t>
            </a:r>
            <a:r>
              <a:rPr lang="cs-CZ" sz="2400" dirty="0" smtClean="0">
                <a:latin typeface="Arial Black" panose="020B0A04020102020204" pitchFamily="34" charset="0"/>
              </a:rPr>
              <a:t>:</a:t>
            </a:r>
          </a:p>
          <a:p>
            <a:pPr lvl="1"/>
            <a:r>
              <a:rPr lang="cs-CZ" sz="2400" dirty="0" smtClean="0">
                <a:latin typeface="Arial Black" panose="020B0A04020102020204" pitchFamily="34" charset="0"/>
              </a:rPr>
              <a:t>1920er – 1980er </a:t>
            </a:r>
            <a:r>
              <a:rPr lang="cs-CZ" sz="2400" dirty="0" err="1" smtClean="0">
                <a:latin typeface="Arial Black" panose="020B0A04020102020204" pitchFamily="34" charset="0"/>
              </a:rPr>
              <a:t>Jahre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pPr lvl="1"/>
            <a:r>
              <a:rPr lang="cs-CZ" sz="2400" dirty="0" err="1" smtClean="0">
                <a:latin typeface="Arial Black" panose="020B0A04020102020204" pitchFamily="34" charset="0"/>
              </a:rPr>
              <a:t>Beweis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verteilt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auf</a:t>
            </a:r>
            <a:r>
              <a:rPr lang="cs-CZ" sz="2400" dirty="0" smtClean="0">
                <a:latin typeface="Arial Black" panose="020B0A04020102020204" pitchFamily="34" charset="0"/>
              </a:rPr>
              <a:t> 15000 </a:t>
            </a:r>
            <a:r>
              <a:rPr lang="cs-CZ" sz="2400" dirty="0" err="1" smtClean="0">
                <a:latin typeface="Arial Black" panose="020B0A04020102020204" pitchFamily="34" charset="0"/>
              </a:rPr>
              <a:t>gedruckten</a:t>
            </a:r>
            <a:r>
              <a:rPr lang="cs-CZ" sz="2400" dirty="0" smtClean="0">
                <a:latin typeface="Arial Black" panose="020B0A04020102020204" pitchFamily="34" charset="0"/>
              </a:rPr>
              <a:t> </a:t>
            </a:r>
            <a:r>
              <a:rPr lang="cs-CZ" sz="2400" dirty="0" err="1" smtClean="0">
                <a:latin typeface="Arial Black" panose="020B0A04020102020204" pitchFamily="34" charset="0"/>
              </a:rPr>
              <a:t>Seiten</a:t>
            </a:r>
            <a:endParaRPr lang="cs-CZ" sz="2400" dirty="0" smtClean="0">
              <a:latin typeface="Arial Black" panose="020B0A04020102020204" pitchFamily="34" charset="0"/>
            </a:endParaRPr>
          </a:p>
          <a:p>
            <a:endParaRPr lang="cs-CZ" dirty="0"/>
          </a:p>
        </p:txBody>
      </p:sp>
      <p:pic>
        <p:nvPicPr>
          <p:cNvPr id="6146" name="Picture 2" descr="C:\Users\uzivatel\Desktop\225px-Felix_Kle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53136"/>
            <a:ext cx="18002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Autofit/>
          </a:bodyPr>
          <a:lstStyle/>
          <a:p>
            <a:r>
              <a:rPr lang="cs-CZ" dirty="0" smtClean="0">
                <a:latin typeface="Arial Black" panose="020B0A04020102020204" pitchFamily="34" charset="0"/>
              </a:rPr>
              <a:t>ANWENDUNGEN DER GRUPPENTHEORIE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988840"/>
            <a:ext cx="8435280" cy="4525963"/>
          </a:xfrm>
        </p:spPr>
        <p:txBody>
          <a:bodyPr>
            <a:normAutofit/>
          </a:bodyPr>
          <a:lstStyle/>
          <a:p>
            <a:r>
              <a:rPr lang="cs-CZ" dirty="0" err="1" smtClean="0">
                <a:latin typeface="Arial Black" panose="020B0A04020102020204" pitchFamily="34" charset="0"/>
              </a:rPr>
              <a:t>Kryptographie</a:t>
            </a:r>
            <a:endParaRPr lang="cs-CZ" dirty="0" smtClean="0">
              <a:latin typeface="Arial Black" panose="020B0A04020102020204" pitchFamily="34" charset="0"/>
            </a:endParaRPr>
          </a:p>
          <a:p>
            <a:r>
              <a:rPr lang="cs-CZ" dirty="0" err="1" smtClean="0">
                <a:latin typeface="Arial Black" panose="020B0A04020102020204" pitchFamily="34" charset="0"/>
              </a:rPr>
              <a:t>Physik</a:t>
            </a:r>
            <a:endParaRPr lang="cs-CZ" dirty="0">
              <a:latin typeface="Arial Black" panose="020B0A04020102020204" pitchFamily="34" charset="0"/>
            </a:endParaRPr>
          </a:p>
          <a:p>
            <a:r>
              <a:rPr lang="cs-CZ" dirty="0" err="1" smtClean="0">
                <a:latin typeface="Arial Black" panose="020B0A04020102020204" pitchFamily="34" charset="0"/>
              </a:rPr>
              <a:t>Materialwissenschaft</a:t>
            </a:r>
            <a:endParaRPr lang="cs-CZ" dirty="0">
              <a:latin typeface="Arial Black" panose="020B0A04020102020204" pitchFamily="34" charset="0"/>
            </a:endParaRPr>
          </a:p>
          <a:p>
            <a:r>
              <a:rPr lang="cs-CZ" dirty="0" smtClean="0">
                <a:latin typeface="Arial Black" panose="020B0A04020102020204" pitchFamily="34" charset="0"/>
              </a:rPr>
              <a:t>Kombinatorik</a:t>
            </a:r>
            <a:endParaRPr lang="cs-CZ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C:\Users\uzivatel\Desktop\2000px-Rubik's_cube_scramb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1899073" cy="18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zivatel\Desktop\2614-004-8E0C420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5832648" cy="1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 Black" panose="020B0A04020102020204" pitchFamily="34" charset="0"/>
              </a:rPr>
              <a:t>ZUSAMMENFASSUNG</a:t>
            </a:r>
            <a:endParaRPr lang="cs-CZ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 smtClean="0">
                <a:latin typeface="Arial Black" panose="020B0A04020102020204" pitchFamily="34" charset="0"/>
              </a:rPr>
              <a:t>Gruppe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muss</a:t>
            </a:r>
            <a:r>
              <a:rPr lang="cs-CZ" sz="2800" dirty="0" smtClean="0">
                <a:latin typeface="Arial Black" panose="020B0A04020102020204" pitchFamily="34" charset="0"/>
              </a:rPr>
              <a:t> 4 </a:t>
            </a:r>
            <a:r>
              <a:rPr lang="cs-CZ" sz="2800" dirty="0" err="1" smtClean="0">
                <a:latin typeface="Arial Black" panose="020B0A04020102020204" pitchFamily="34" charset="0"/>
              </a:rPr>
              <a:t>Anforderungen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erfüllen</a:t>
            </a:r>
            <a:endParaRPr lang="cs-CZ" sz="2800" dirty="0" smtClean="0">
              <a:latin typeface="Arial Black" panose="020B0A04020102020204" pitchFamily="34" charset="0"/>
            </a:endParaRPr>
          </a:p>
          <a:p>
            <a:r>
              <a:rPr lang="cs-CZ" sz="2800" dirty="0" smtClean="0">
                <a:latin typeface="Arial Black" panose="020B0A04020102020204" pitchFamily="34" charset="0"/>
              </a:rPr>
              <a:t>Die </a:t>
            </a:r>
            <a:r>
              <a:rPr lang="cs-CZ" sz="2800" dirty="0" err="1" smtClean="0">
                <a:latin typeface="Arial Black" panose="020B0A04020102020204" pitchFamily="34" charset="0"/>
              </a:rPr>
              <a:t>Gruppentheorie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wurde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im</a:t>
            </a:r>
            <a:r>
              <a:rPr lang="cs-CZ" sz="2800" dirty="0" smtClean="0">
                <a:latin typeface="Arial Black" panose="020B0A04020102020204" pitchFamily="34" charset="0"/>
              </a:rPr>
              <a:t> 19. </a:t>
            </a:r>
            <a:r>
              <a:rPr lang="cs-CZ" sz="2800" dirty="0" err="1" smtClean="0">
                <a:latin typeface="Arial Black" panose="020B0A04020102020204" pitchFamily="34" charset="0"/>
              </a:rPr>
              <a:t>Jahrhundert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endeckt</a:t>
            </a:r>
            <a:r>
              <a:rPr lang="cs-CZ" sz="2800" dirty="0" smtClean="0">
                <a:latin typeface="Arial Black" panose="020B0A04020102020204" pitchFamily="34" charset="0"/>
              </a:rPr>
              <a:t> (</a:t>
            </a:r>
            <a:r>
              <a:rPr lang="cs-CZ" sz="2800" dirty="0" err="1" smtClean="0">
                <a:latin typeface="Arial Black" panose="020B0A04020102020204" pitchFamily="34" charset="0"/>
              </a:rPr>
              <a:t>É.Galois</a:t>
            </a:r>
            <a:r>
              <a:rPr lang="cs-CZ" sz="2800" dirty="0" smtClean="0">
                <a:latin typeface="Arial Black" panose="020B0A04020102020204" pitchFamily="34" charset="0"/>
              </a:rPr>
              <a:t>)</a:t>
            </a:r>
          </a:p>
          <a:p>
            <a:r>
              <a:rPr lang="cs-CZ" sz="2800" dirty="0" smtClean="0">
                <a:latin typeface="Arial Black" panose="020B0A04020102020204" pitchFamily="34" charset="0"/>
              </a:rPr>
              <a:t>Die </a:t>
            </a:r>
            <a:r>
              <a:rPr lang="cs-CZ" sz="2800" dirty="0" err="1" smtClean="0">
                <a:latin typeface="Arial Black" panose="020B0A04020102020204" pitchFamily="34" charset="0"/>
              </a:rPr>
              <a:t>Anwendungen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sind</a:t>
            </a:r>
            <a:r>
              <a:rPr lang="cs-CZ" sz="2800" dirty="0" smtClean="0">
                <a:latin typeface="Arial Black" panose="020B0A04020102020204" pitchFamily="34" charset="0"/>
              </a:rPr>
              <a:t> </a:t>
            </a:r>
            <a:r>
              <a:rPr lang="cs-CZ" sz="2800" dirty="0" err="1" smtClean="0">
                <a:latin typeface="Arial Black" panose="020B0A04020102020204" pitchFamily="34" charset="0"/>
              </a:rPr>
              <a:t>überall</a:t>
            </a:r>
            <a:r>
              <a:rPr lang="cs-CZ" sz="2800" dirty="0" smtClean="0">
                <a:latin typeface="Arial Black" panose="020B0A04020102020204" pitchFamily="34" charset="0"/>
              </a:rPr>
              <a:t> um </a:t>
            </a:r>
            <a:r>
              <a:rPr lang="cs-CZ" sz="2800" dirty="0" err="1" smtClean="0">
                <a:latin typeface="Arial Black" panose="020B0A04020102020204" pitchFamily="34" charset="0"/>
              </a:rPr>
              <a:t>uns</a:t>
            </a:r>
            <a:endParaRPr lang="cs-CZ" sz="2800" dirty="0" smtClean="0">
              <a:latin typeface="Arial Black" panose="020B0A04020102020204" pitchFamily="34" charset="0"/>
            </a:endParaRPr>
          </a:p>
        </p:txBody>
      </p:sp>
      <p:pic>
        <p:nvPicPr>
          <p:cNvPr id="4098" name="Picture 2" descr="C:\Users\uzivatel\Desktop\1-2-3-300x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39847"/>
            <a:ext cx="4248472" cy="281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cs-CZ" sz="2800" dirty="0" smtClean="0">
                <a:latin typeface="Arial Black" panose="020B0A04020102020204" pitchFamily="34" charset="0"/>
              </a:rPr>
              <a:t>DANKE FÜR IHRE AUFMERKSAMKEIT</a:t>
            </a:r>
            <a:endParaRPr lang="cs-CZ" sz="2800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126</Words>
  <Application>Microsoft Office PowerPoint</Application>
  <PresentationFormat>Předvádění na obrazovce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GRUPPENTHEORIE</vt:lpstr>
      <vt:lpstr>GLIEDERUNG</vt:lpstr>
      <vt:lpstr>GRUPPE</vt:lpstr>
      <vt:lpstr>BEISPEILE VON GRUPPEN</vt:lpstr>
      <vt:lpstr>GESCHICHTE</vt:lpstr>
      <vt:lpstr>GESCHICHTE</vt:lpstr>
      <vt:lpstr>ANWENDUNGEN DER GRUPPENTHEORIE</vt:lpstr>
      <vt:lpstr>ZUSAMMENFASSUNG</vt:lpstr>
      <vt:lpstr>DANKE FÜR IHRE AUFMERKSAMKEIT</vt:lpstr>
      <vt:lpstr>Die Quellen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uzivatel</dc:creator>
  <cp:lastModifiedBy>uzivatel</cp:lastModifiedBy>
  <cp:revision>19</cp:revision>
  <dcterms:created xsi:type="dcterms:W3CDTF">2015-11-16T09:01:42Z</dcterms:created>
  <dcterms:modified xsi:type="dcterms:W3CDTF">2015-11-16T14:19:21Z</dcterms:modified>
</cp:coreProperties>
</file>