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8"/>
  </p:notesMasterIdLst>
  <p:sldIdLst>
    <p:sldId id="256" r:id="rId3"/>
    <p:sldId id="354" r:id="rId4"/>
    <p:sldId id="467" r:id="rId5"/>
    <p:sldId id="468" r:id="rId6"/>
    <p:sldId id="463" r:id="rId7"/>
    <p:sldId id="466" r:id="rId8"/>
    <p:sldId id="465" r:id="rId9"/>
    <p:sldId id="288" r:id="rId10"/>
    <p:sldId id="464" r:id="rId11"/>
    <p:sldId id="459" r:id="rId12"/>
    <p:sldId id="460" r:id="rId13"/>
    <p:sldId id="461" r:id="rId14"/>
    <p:sldId id="462" r:id="rId15"/>
    <p:sldId id="435" r:id="rId16"/>
    <p:sldId id="447" r:id="rId17"/>
    <p:sldId id="445" r:id="rId18"/>
    <p:sldId id="457" r:id="rId19"/>
    <p:sldId id="458" r:id="rId20"/>
    <p:sldId id="455" r:id="rId21"/>
    <p:sldId id="450" r:id="rId22"/>
    <p:sldId id="451" r:id="rId23"/>
    <p:sldId id="452" r:id="rId24"/>
    <p:sldId id="453" r:id="rId25"/>
    <p:sldId id="454" r:id="rId26"/>
    <p:sldId id="456" r:id="rId27"/>
    <p:sldId id="428" r:id="rId28"/>
    <p:sldId id="434" r:id="rId29"/>
    <p:sldId id="449" r:id="rId30"/>
    <p:sldId id="446" r:id="rId31"/>
    <p:sldId id="443" r:id="rId32"/>
    <p:sldId id="444" r:id="rId33"/>
    <p:sldId id="442" r:id="rId34"/>
    <p:sldId id="437" r:id="rId35"/>
    <p:sldId id="439" r:id="rId36"/>
    <p:sldId id="438" r:id="rId37"/>
    <p:sldId id="440" r:id="rId38"/>
    <p:sldId id="436" r:id="rId39"/>
    <p:sldId id="433" r:id="rId40"/>
    <p:sldId id="432" r:id="rId41"/>
    <p:sldId id="319" r:id="rId42"/>
    <p:sldId id="431" r:id="rId43"/>
    <p:sldId id="422" r:id="rId44"/>
    <p:sldId id="424" r:id="rId45"/>
    <p:sldId id="425" r:id="rId46"/>
    <p:sldId id="357" r:id="rId4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github/site-policy/github-terms-of-service#6-contributions-under-repository-licens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ssonResearch/ipso-odm/tree/sdf-dtdl#onedm-sdf-to-dtdl-conver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opendigitaltwins-dtdl/blob/master/DTDL/v2/dtdlv2.md#semantic-types" TargetMode="External"/><Relationship Id="rId2" Type="http://schemas.openxmlformats.org/officeDocument/2006/relationships/hyperlink" Target="https://github.com/t2trg/wishi/wiki/Agenda-items#wishi-online-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ketplace/auto-add-label" TargetMode="External"/><Relationship Id="rId4" Type="http://schemas.openxmlformats.org/officeDocument/2006/relationships/hyperlink" Target="https://github.com/t2trg/wishi/blob/master/examples/sdf-dtdl/sdf-dtdl-unitmap.json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rocesses/blob/master/review-board.md" TargetMode="External"/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-data-model/processes/wiki/Review-Board-Nomin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-data-model/processes/blob/master/adoption.md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onedm.org/playground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e-data-model/playground/blob/master/sdfObject/sdfobject-switch_binary.sdf.json" TargetMode="External"/><Relationship Id="rId2" Type="http://schemas.openxmlformats.org/officeDocument/2006/relationships/hyperlink" Target="https://openconnectivityfoundation.github.io/devicemodels/doc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ne-data-model/playground/blob/master/sdfObject/sdfobject-operational_state.sdf.json" TargetMode="External"/><Relationship Id="rId4" Type="http://schemas.openxmlformats.org/officeDocument/2006/relationships/hyperlink" Target="https://github.com/one-data-model/playground/blob/master/sdfObject/sdfobject-mode.sdf.json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7,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Venue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105413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Teleconferences</a:t>
            </a:r>
          </a:p>
          <a:p>
            <a:pPr lvl="1"/>
            <a:r>
              <a:rPr lang="en-GB" sz="2900" dirty="0"/>
              <a:t>TBA new teleconference venue</a:t>
            </a:r>
          </a:p>
          <a:p>
            <a:pPr lvl="1"/>
            <a:r>
              <a:rPr lang="en-GB" sz="2900" dirty="0"/>
              <a:t>Same schedule</a:t>
            </a:r>
          </a:p>
          <a:p>
            <a:r>
              <a:rPr lang="en-GB" sz="3300" dirty="0"/>
              <a:t>Mailing list</a:t>
            </a:r>
          </a:p>
          <a:p>
            <a:pPr lvl="1"/>
            <a:r>
              <a:rPr lang="en-GB" sz="2900" dirty="0"/>
              <a:t>Planning to move to </a:t>
            </a:r>
            <a:r>
              <a:rPr lang="en-GB" sz="2900" dirty="0" err="1"/>
              <a:t>groups.io</a:t>
            </a:r>
            <a:endParaRPr lang="en-GB" sz="2900" dirty="0"/>
          </a:p>
          <a:p>
            <a:r>
              <a:rPr lang="en-GB" sz="3300" dirty="0" err="1"/>
              <a:t>Github</a:t>
            </a:r>
            <a:r>
              <a:rPr lang="en-GB" sz="3300" dirty="0"/>
              <a:t> for everything else</a:t>
            </a:r>
          </a:p>
          <a:p>
            <a:pPr lvl="1"/>
            <a:r>
              <a:rPr lang="en-GB" dirty="0"/>
              <a:t>Calendar</a:t>
            </a:r>
          </a:p>
          <a:p>
            <a:pPr lvl="1"/>
            <a:r>
              <a:rPr lang="en-GB" dirty="0"/>
              <a:t>Work planning</a:t>
            </a:r>
          </a:p>
          <a:p>
            <a:pPr lvl="1"/>
            <a:r>
              <a:rPr lang="en-GB" dirty="0" err="1"/>
              <a:t>OneDM</a:t>
            </a:r>
            <a:r>
              <a:rPr lang="en-GB" dirty="0"/>
              <a:t> Causeway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C960-A066-7D4E-B9EB-5BEA29E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81348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48F-4982-2D49-A540-563825BB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931" y="1087822"/>
            <a:ext cx="7356763" cy="5323489"/>
          </a:xfrm>
        </p:spPr>
        <p:txBody>
          <a:bodyPr/>
          <a:lstStyle/>
          <a:p>
            <a:r>
              <a:rPr lang="en-US" sz="2000" dirty="0"/>
              <a:t>First pass – names, SDF usage</a:t>
            </a:r>
          </a:p>
          <a:p>
            <a:r>
              <a:rPr lang="en-US" sz="2000" dirty="0"/>
              <a:t>Who needs to change what and why</a:t>
            </a:r>
          </a:p>
          <a:p>
            <a:r>
              <a:rPr lang="en-US" sz="2000" dirty="0"/>
              <a:t>2 levels of bridge</a:t>
            </a:r>
          </a:p>
          <a:p>
            <a:pPr lvl="1"/>
            <a:r>
              <a:rPr lang="en-US" sz="1800" dirty="0"/>
              <a:t>Same meta-model – SDF + structural isomorphism</a:t>
            </a:r>
          </a:p>
          <a:p>
            <a:pPr lvl="1"/>
            <a:r>
              <a:rPr lang="en-US" sz="1800" dirty="0"/>
              <a:t>Same information model – </a:t>
            </a:r>
            <a:r>
              <a:rPr lang="en-US" sz="1800" dirty="0" err="1"/>
              <a:t>OneDM</a:t>
            </a:r>
            <a:r>
              <a:rPr lang="en-US" sz="1800" dirty="0"/>
              <a:t> Adopted per function</a:t>
            </a:r>
          </a:p>
          <a:p>
            <a:r>
              <a:rPr lang="en-US" sz="2000" dirty="0"/>
              <a:t>Translation across ecosystems using 1:1 translators without SDF is required if there are no SDF models</a:t>
            </a:r>
          </a:p>
          <a:p>
            <a:r>
              <a:rPr lang="en-US" sz="2000" dirty="0"/>
              <a:t>Benefit is in adopting SDF models from other ecosystems</a:t>
            </a:r>
          </a:p>
          <a:p>
            <a:r>
              <a:rPr lang="en-US" sz="2000" dirty="0"/>
              <a:t>Benefit in having models published under ecosystem "banner" to facilitate cross-enrichment </a:t>
            </a:r>
          </a:p>
          <a:p>
            <a:r>
              <a:rPr lang="en-US" sz="2000" dirty="0"/>
              <a:t>Minimal alignment opportunities?</a:t>
            </a:r>
          </a:p>
          <a:p>
            <a:r>
              <a:rPr lang="en-US" sz="2000" dirty="0"/>
              <a:t>OCF has collections – how do we model this in SDF? SDF Thing</a:t>
            </a:r>
          </a:p>
          <a:p>
            <a:r>
              <a:rPr lang="en-US" sz="2000" dirty="0"/>
              <a:t>IPSO models compose differently – Object links with SDF Thing</a:t>
            </a:r>
            <a:endParaRPr lang="en-US" sz="2400" dirty="0"/>
          </a:p>
          <a:p>
            <a:r>
              <a:rPr lang="en-US" sz="2000" dirty="0"/>
              <a:t>Atomic collections need one read for multiple objects + required composite read in OMA LWM2M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391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FE4F-85B6-1B4B-9207-68BC1CE0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40" y="196962"/>
            <a:ext cx="7293219" cy="1006474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33EE-CC64-2C4C-837D-2A79F64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05" y="1297119"/>
            <a:ext cx="7886700" cy="4585555"/>
          </a:xfrm>
        </p:spPr>
        <p:txBody>
          <a:bodyPr/>
          <a:lstStyle/>
          <a:p>
            <a:r>
              <a:rPr lang="en-US" sz="2000" dirty="0"/>
              <a:t>Separate folder/repo for pre-alignment </a:t>
            </a:r>
          </a:p>
          <a:p>
            <a:r>
              <a:rPr lang="en-US" sz="2000" dirty="0"/>
              <a:t>No name conflicts due to prefix – same as separate repo</a:t>
            </a:r>
          </a:p>
          <a:p>
            <a:r>
              <a:rPr lang="en-US" sz="2000" dirty="0"/>
              <a:t>What are common improvements that can be carried forward for alignment?</a:t>
            </a:r>
          </a:p>
          <a:p>
            <a:r>
              <a:rPr lang="en-US" sz="2000" dirty="0"/>
              <a:t>Quick win in what we can currently translate in our own repos and how to use them – how to translate identifiers to </a:t>
            </a:r>
            <a:r>
              <a:rPr lang="en-US" sz="2000" dirty="0" err="1"/>
              <a:t>rt</a:t>
            </a:r>
            <a:r>
              <a:rPr lang="en-US" sz="2000" dirty="0"/>
              <a:t>, how to combine OCF interfaces, etc.</a:t>
            </a:r>
          </a:p>
          <a:p>
            <a:pPr lvl="1"/>
            <a:r>
              <a:rPr lang="en-US" sz="1600" dirty="0"/>
              <a:t>What if each OCF interface is a combine-able object that can be used in runtime systems?</a:t>
            </a:r>
          </a:p>
          <a:p>
            <a:r>
              <a:rPr lang="en-US" sz="2000" dirty="0"/>
              <a:t>Can use prefixes in addition to separate governance as a quick win?</a:t>
            </a:r>
          </a:p>
          <a:p>
            <a:r>
              <a:rPr lang="en-US" sz="2000" dirty="0"/>
              <a:t>Can use URN naming to identify which model ecosystem the models come from</a:t>
            </a:r>
          </a:p>
          <a:p>
            <a:r>
              <a:rPr lang="en-US" sz="2000" dirty="0"/>
              <a:t>Building a bigger ecosystem of models</a:t>
            </a:r>
          </a:p>
          <a:p>
            <a:r>
              <a:rPr lang="en-US" dirty="0"/>
              <a:t>Can do the unifying thing as a separate thread</a:t>
            </a:r>
          </a:p>
        </p:txBody>
      </p:sp>
    </p:spTree>
    <p:extLst>
      <p:ext uri="{BB962C8B-B14F-4D97-AF65-F5344CB8AC3E}">
        <p14:creationId xmlns:p14="http://schemas.microsoft.com/office/powerpoint/2010/main" val="221956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962-8B2D-D148-935E-BCAF73D1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Toolchain issue for creating new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0B5C-6322-FB48-AA0B-98774146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as simple as creating more repos in 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Tooling needs to work across repos</a:t>
            </a:r>
          </a:p>
          <a:p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actions integration</a:t>
            </a:r>
          </a:p>
          <a:p>
            <a:r>
              <a:rPr lang="en-US" dirty="0"/>
              <a:t>Recipe for the existing tools</a:t>
            </a:r>
          </a:p>
          <a:p>
            <a:r>
              <a:rPr lang="en-US" dirty="0"/>
              <a:t>Clone a repo with a template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Going forward on multiple repos</a:t>
            </a:r>
          </a:p>
          <a:p>
            <a:r>
              <a:rPr lang="en-US" dirty="0"/>
              <a:t>Sketch out solution and sort out on mailing list</a:t>
            </a:r>
          </a:p>
          <a:p>
            <a:r>
              <a:rPr lang="en-US" dirty="0"/>
              <a:t>New mailing list – </a:t>
            </a:r>
            <a:r>
              <a:rPr lang="en-US" dirty="0" err="1"/>
              <a:t>gittr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92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Review the discussion from the week of 9/13</a:t>
            </a:r>
          </a:p>
          <a:p>
            <a:pPr lvl="1"/>
            <a:r>
              <a:rPr lang="en-US" sz="2000" dirty="0"/>
              <a:t>We would rather focus on function and architecture and leave naming to later in the process</a:t>
            </a:r>
          </a:p>
          <a:p>
            <a:pPr lvl="1"/>
            <a:r>
              <a:rPr lang="en-US" sz="2000" dirty="0"/>
              <a:t>We should prioritize developing our way of working in the first models</a:t>
            </a:r>
          </a:p>
          <a:p>
            <a:pPr lvl="1"/>
            <a:r>
              <a:rPr lang="en-US" sz="2000" dirty="0"/>
              <a:t>On/off switch is not so simple due to the high degree of generality and reuse; this may be the case with many common affordance types</a:t>
            </a:r>
          </a:p>
          <a:p>
            <a:pPr lvl="1"/>
            <a:r>
              <a:rPr lang="en-US" sz="2000" dirty="0"/>
              <a:t>Look at a few more examples and continue to review the sensor patterns – start a discussion in wiki(</a:t>
            </a:r>
            <a:r>
              <a:rPr lang="en-US" sz="2000" dirty="0" err="1"/>
              <a:t>HackMD</a:t>
            </a:r>
            <a:r>
              <a:rPr lang="en-US" sz="2000" dirty="0"/>
              <a:t>) =&gt; issues =&gt; PR to track the discussion</a:t>
            </a:r>
          </a:p>
          <a:p>
            <a:pPr lvl="2"/>
            <a:r>
              <a:rPr lang="en-US" dirty="0"/>
              <a:t>Units</a:t>
            </a:r>
          </a:p>
          <a:p>
            <a:pPr lvl="2"/>
            <a:r>
              <a:rPr lang="en-US" dirty="0"/>
              <a:t>Review isomorphism in existing models, what are the common elements and what is a common set of design patterns (inheritance, </a:t>
            </a:r>
            <a:r>
              <a:rPr lang="en-US" dirty="0" err="1"/>
              <a:t>mixins</a:t>
            </a:r>
            <a:r>
              <a:rPr lang="en-US" dirty="0"/>
              <a:t>, modularity) – common factors, leverage someone's IPSO background - </a:t>
            </a:r>
            <a:r>
              <a:rPr lang="en-US" dirty="0" err="1"/>
              <a:t>sdfRef</a:t>
            </a:r>
            <a:r>
              <a:rPr lang="en-US" dirty="0"/>
              <a:t> with multiple 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5236-9FFF-4F47-B15D-E3E570FB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2D26-8317-1544-AE6E-0DA8F63C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been reviewed – need to process the review comments and proceed with the discussion</a:t>
            </a:r>
          </a:p>
          <a:p>
            <a:pPr lvl="1"/>
            <a:r>
              <a:rPr lang="en-US" dirty="0"/>
              <a:t>Can these models be provisionally accepted with the expectation that they can be refactored as we gain more experience? </a:t>
            </a:r>
          </a:p>
          <a:p>
            <a:pPr lvl="1"/>
            <a:r>
              <a:rPr lang="en-US" dirty="0"/>
              <a:t>More guidelines may be needed, what about looking at a broader set of models to see if this is the case?</a:t>
            </a:r>
          </a:p>
          <a:p>
            <a:pPr lvl="1"/>
            <a:r>
              <a:rPr lang="en-US" dirty="0"/>
              <a:t>Monday review board to further progress the models we have </a:t>
            </a:r>
          </a:p>
          <a:p>
            <a:r>
              <a:rPr lang="en-US" dirty="0"/>
              <a:t>Ari has made a PR to the new repo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1EE1-EDD0-FE4C-BF13-B7C03FD5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12878"/>
            <a:ext cx="7293219" cy="1006474"/>
          </a:xfrm>
        </p:spPr>
        <p:txBody>
          <a:bodyPr/>
          <a:lstStyle/>
          <a:p>
            <a:r>
              <a:rPr lang="en-US" dirty="0"/>
              <a:t>Review 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0980-E92A-544E-9396-3E329834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25715"/>
            <a:ext cx="7886700" cy="5374782"/>
          </a:xfrm>
        </p:spPr>
        <p:txBody>
          <a:bodyPr/>
          <a:lstStyle/>
          <a:p>
            <a:r>
              <a:rPr lang="en-US" sz="2400" dirty="0"/>
              <a:t>Discussed versioning into the repo – semantic version is added when a contribution reaches a certain state</a:t>
            </a:r>
          </a:p>
          <a:p>
            <a:r>
              <a:rPr lang="en-US" sz="2400" dirty="0"/>
              <a:t>Discuss CLA signup in </a:t>
            </a:r>
            <a:r>
              <a:rPr lang="en-US" sz="2400" dirty="0" err="1"/>
              <a:t>github</a:t>
            </a:r>
            <a:r>
              <a:rPr lang="en-US" sz="2400" dirty="0"/>
              <a:t> – no legal org? agreement to use BSD3 is sufficient - where is this done? It is a step in submitting PR to check that the submitter has agreed to the CLA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policy is a blanket agreement where the repo carries a license:  </a:t>
            </a:r>
          </a:p>
          <a:p>
            <a:pPr lvl="1"/>
            <a:r>
              <a:rPr lang="en-US" sz="2000" dirty="0">
                <a:hlinkClick r:id="rId2"/>
              </a:rPr>
              <a:t>https://docs.github.com/en/github/site-policy/github-terms-of-service#6-contributions-under-repository-license</a:t>
            </a:r>
            <a:endParaRPr lang="en-US" sz="2000" dirty="0"/>
          </a:p>
          <a:p>
            <a:r>
              <a:rPr lang="en-US" sz="2400" dirty="0"/>
              <a:t>Not going to block contributions</a:t>
            </a:r>
          </a:p>
          <a:p>
            <a:r>
              <a:rPr lang="en-US" sz="2400" dirty="0"/>
              <a:t>Note on making a private development </a:t>
            </a:r>
            <a:r>
              <a:rPr lang="en-US" sz="2400" dirty="0" err="1"/>
              <a:t>fork+branch</a:t>
            </a:r>
            <a:r>
              <a:rPr lang="en-US" sz="2400" dirty="0"/>
              <a:t> for contributions, </a:t>
            </a:r>
            <a:r>
              <a:rPr lang="en-US" sz="2400" strike="sngStrike" dirty="0"/>
              <a:t>how to send notifications using an issue</a:t>
            </a:r>
          </a:p>
          <a:p>
            <a:pPr lvl="1"/>
            <a:r>
              <a:rPr lang="en-US" sz="2000" dirty="0" err="1"/>
              <a:t>Github</a:t>
            </a:r>
            <a:r>
              <a:rPr lang="en-US" sz="2000" dirty="0"/>
              <a:t> has a draft PR process we can use, so we can make a PR in the 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8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7580-979C-3D45-881E-D4736E24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 Interim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88062-91E9-A549-B299-01C4B166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additions</a:t>
            </a:r>
          </a:p>
          <a:p>
            <a:pPr lvl="1"/>
            <a:r>
              <a:rPr lang="en-US" dirty="0"/>
              <a:t>not including </a:t>
            </a:r>
            <a:r>
              <a:rPr lang="en-US" dirty="0" err="1"/>
              <a:t>sdfProduct</a:t>
            </a:r>
            <a:endParaRPr lang="en-US" dirty="0"/>
          </a:p>
          <a:p>
            <a:r>
              <a:rPr lang="en-US" dirty="0"/>
              <a:t>Double check with </a:t>
            </a:r>
            <a:r>
              <a:rPr lang="en-US" dirty="0" err="1"/>
              <a:t>OneDM</a:t>
            </a:r>
            <a:r>
              <a:rPr lang="en-US" dirty="0"/>
              <a:t> users that SDF has the required features</a:t>
            </a:r>
          </a:p>
          <a:p>
            <a:pPr lvl="1"/>
            <a:r>
              <a:rPr lang="en-US" dirty="0"/>
              <a:t>Statements from organizations that will publish models, etc.</a:t>
            </a:r>
          </a:p>
          <a:p>
            <a:r>
              <a:rPr lang="en-US" dirty="0"/>
              <a:t>Please review the latest draft</a:t>
            </a:r>
          </a:p>
        </p:txBody>
      </p:sp>
    </p:spTree>
    <p:extLst>
      <p:ext uri="{BB962C8B-B14F-4D97-AF65-F5344CB8AC3E}">
        <p14:creationId xmlns:p14="http://schemas.microsoft.com/office/powerpoint/2010/main" val="415677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677B-C75A-C44E-B035-9EEA76EC6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EDC0-143D-E24A-B464-07989CB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SDF is almost done and on a track for evolution</a:t>
            </a:r>
          </a:p>
          <a:p>
            <a:r>
              <a:rPr lang="en-US" dirty="0" err="1"/>
              <a:t>OneDM</a:t>
            </a:r>
            <a:r>
              <a:rPr lang="en-US" dirty="0"/>
              <a:t> has developed SDF tools and a governance regime, playground and examples, and a good start on best practices</a:t>
            </a:r>
          </a:p>
          <a:p>
            <a:r>
              <a:rPr lang="en-US" dirty="0"/>
              <a:t>Other JSON Schema based data models are proliferating in both single- and multi-domain groups</a:t>
            </a:r>
          </a:p>
          <a:p>
            <a:r>
              <a:rPr lang="en-US" dirty="0" err="1"/>
              <a:t>iotschema.org</a:t>
            </a:r>
            <a:r>
              <a:rPr lang="en-US" dirty="0"/>
              <a:t> is not active</a:t>
            </a:r>
          </a:p>
          <a:p>
            <a:r>
              <a:rPr lang="en-US" dirty="0"/>
              <a:t>W3C Web of Things needs a semantic annotation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7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118F-7EB5-4140-9725-D87A8604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DF1-8936-CC4A-A89F-335A4F98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kind of models are needed</a:t>
            </a:r>
          </a:p>
          <a:p>
            <a:r>
              <a:rPr lang="en-US" dirty="0"/>
              <a:t>Keep the model discussion at the high level </a:t>
            </a:r>
          </a:p>
          <a:p>
            <a:r>
              <a:rPr lang="en-US" dirty="0"/>
              <a:t>Use cases vs. requirements and scenarios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1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68945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1075418"/>
            <a:ext cx="7830181" cy="478935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Announcements</a:t>
            </a:r>
          </a:p>
          <a:p>
            <a:pPr lvl="1"/>
            <a:r>
              <a:rPr lang="en-GB" sz="2900" dirty="0"/>
              <a:t>T2TRG meeting – 15m on agenda</a:t>
            </a:r>
          </a:p>
          <a:p>
            <a:pPr lvl="1"/>
            <a:r>
              <a:rPr lang="en-GB" sz="2900" dirty="0"/>
              <a:t>DTDL conversion code is in the IPSO </a:t>
            </a:r>
            <a:r>
              <a:rPr lang="en-GB" sz="2900" dirty="0" err="1"/>
              <a:t>github</a:t>
            </a:r>
            <a:r>
              <a:rPr lang="en-GB" sz="2900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https://github.com/EricssonResearch/ipso-odm/tree/sdf-dtdl#onedm-sdf-to-dtdl-converter</a:t>
            </a:r>
            <a:endParaRPr lang="en-GB" sz="2900" dirty="0"/>
          </a:p>
          <a:p>
            <a:r>
              <a:rPr lang="en-GB" sz="3300" dirty="0"/>
              <a:t>Bespoke repositories, OMA model repo</a:t>
            </a:r>
          </a:p>
          <a:p>
            <a:r>
              <a:rPr lang="en-GB" sz="3300" dirty="0"/>
              <a:t>Adoption process</a:t>
            </a:r>
          </a:p>
          <a:p>
            <a:r>
              <a:rPr lang="en-GB" sz="3300" dirty="0" err="1"/>
              <a:t>OneDM</a:t>
            </a:r>
            <a:r>
              <a:rPr lang="en-GB" sz="3300" dirty="0"/>
              <a:t> new venue development</a:t>
            </a:r>
          </a:p>
          <a:p>
            <a:pPr lvl="1"/>
            <a:r>
              <a:rPr lang="en-GB" sz="2900" dirty="0"/>
              <a:t>Outreach on announcement of the next meeting</a:t>
            </a:r>
          </a:p>
          <a:p>
            <a:pPr lvl="1"/>
            <a:r>
              <a:rPr lang="en-GB" sz="2900" dirty="0" err="1"/>
              <a:t>Groups.io</a:t>
            </a:r>
            <a:r>
              <a:rPr lang="en-GB" sz="2900" dirty="0"/>
              <a:t> delivery options</a:t>
            </a:r>
          </a:p>
          <a:p>
            <a:r>
              <a:rPr lang="en-GB" sz="3300" dirty="0"/>
              <a:t>AOB</a:t>
            </a:r>
          </a:p>
          <a:p>
            <a:pPr lvl="1"/>
            <a:r>
              <a:rPr lang="en-GB" dirty="0"/>
              <a:t>Expanding the playground – BT models </a:t>
            </a:r>
          </a:p>
          <a:p>
            <a:pPr lvl="1"/>
            <a:r>
              <a:rPr lang="en-GB" dirty="0"/>
              <a:t>Ecosystem-specific source representations in the playground (e.g. XML)( Back-translations of all PG models to an ecosystem format)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445-BF6D-C44B-A1D5-95EAB80F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8750-13C3-9C46-8F6A-A02623C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the quantity from the sensing</a:t>
            </a:r>
          </a:p>
          <a:p>
            <a:r>
              <a:rPr lang="en-US" dirty="0"/>
              <a:t>"Temperature Sensor" vs "Sensor" that measures "Temperature"</a:t>
            </a:r>
          </a:p>
          <a:p>
            <a:r>
              <a:rPr lang="en-US" dirty="0"/>
              <a:t>Make it easy for many embodiments to be constructed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C44-1CFB-F542-BFAE-D438957F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0442-D9A6-B846-B856-ADB7335C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87518"/>
            <a:ext cx="7886700" cy="4861944"/>
          </a:xfrm>
        </p:spPr>
        <p:txBody>
          <a:bodyPr/>
          <a:lstStyle/>
          <a:p>
            <a:r>
              <a:rPr lang="en-US" dirty="0"/>
              <a:t>Fundamental types</a:t>
            </a:r>
          </a:p>
          <a:p>
            <a:r>
              <a:rPr lang="en-US" dirty="0"/>
              <a:t>Quantity and Units</a:t>
            </a:r>
          </a:p>
          <a:p>
            <a:r>
              <a:rPr lang="en-US" dirty="0"/>
              <a:t>Characteristics (i.e. averages, quartiles, etc.)</a:t>
            </a:r>
          </a:p>
          <a:p>
            <a:r>
              <a:rPr lang="en-US" dirty="0"/>
              <a:t>Range and Scale</a:t>
            </a:r>
          </a:p>
          <a:p>
            <a:r>
              <a:rPr lang="en-US" dirty="0"/>
              <a:t>Reusability of these definitions</a:t>
            </a:r>
          </a:p>
          <a:p>
            <a:r>
              <a:rPr lang="en-US" dirty="0"/>
              <a:t>Data type (</a:t>
            </a:r>
            <a:r>
              <a:rPr lang="en-US" dirty="0" err="1"/>
              <a:t>sdfData</a:t>
            </a:r>
            <a:r>
              <a:rPr lang="en-US" dirty="0"/>
              <a:t>) vs </a:t>
            </a:r>
            <a:r>
              <a:rPr lang="en-US" dirty="0" err="1"/>
              <a:t>sdfProperty</a:t>
            </a:r>
            <a:r>
              <a:rPr lang="en-US" dirty="0"/>
              <a:t>, where do the application semantics like quantity and units go?</a:t>
            </a:r>
          </a:p>
          <a:p>
            <a:r>
              <a:rPr lang="en-US" dirty="0"/>
              <a:t>Examples of different styles, use common quantities temperature (pressure is differential, gauge vs. absolute) how do we differentiate?</a:t>
            </a:r>
          </a:p>
          <a:p>
            <a:r>
              <a:rPr lang="en-US" dirty="0"/>
              <a:t>Data should be standalone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5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4E35-1503-FA44-B084-EB9BC5C4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DF92-9467-2B48-A912-F237B36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018689"/>
          </a:xfrm>
        </p:spPr>
        <p:txBody>
          <a:bodyPr/>
          <a:lstStyle/>
          <a:p>
            <a:r>
              <a:rPr lang="en-US" dirty="0"/>
              <a:t>Functional modularity</a:t>
            </a:r>
          </a:p>
          <a:p>
            <a:r>
              <a:rPr lang="en-US" dirty="0"/>
              <a:t>Actions and Events could be optional and bespoke for certain protocols</a:t>
            </a:r>
          </a:p>
          <a:p>
            <a:r>
              <a:rPr lang="en-US" dirty="0"/>
              <a:t>The base model could be very simple with well categorized extension points e.g. Min/Max observed</a:t>
            </a:r>
          </a:p>
          <a:p>
            <a:r>
              <a:rPr lang="en-US" dirty="0"/>
              <a:t>Sensors are separate from generic Properties, sensor definitions use property definitions and add behaviors like conditional reporting</a:t>
            </a:r>
          </a:p>
          <a:p>
            <a:r>
              <a:rPr lang="en-US" dirty="0"/>
              <a:t>Properties can be used for static or dynamic</a:t>
            </a:r>
          </a:p>
          <a:p>
            <a:r>
              <a:rPr lang="en-US" dirty="0"/>
              <a:t>Features? Modular composition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6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BF08-7174-EA47-8E58-1BE2C2CC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Composability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6F8A-CE98-C94E-BCC6-6773270B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Conceptual Layering</a:t>
            </a:r>
          </a:p>
          <a:p>
            <a:r>
              <a:rPr lang="en-US" dirty="0"/>
              <a:t>Composed Properties</a:t>
            </a:r>
          </a:p>
          <a:p>
            <a:r>
              <a:rPr lang="en-US" dirty="0"/>
              <a:t>Syntactic considerations and structural implications for models, e.g. </a:t>
            </a:r>
            <a:r>
              <a:rPr lang="en-US" dirty="0" err="1"/>
              <a:t>mixin</a:t>
            </a:r>
            <a:r>
              <a:rPr lang="en-US" dirty="0"/>
              <a:t> vs collections</a:t>
            </a:r>
          </a:p>
          <a:p>
            <a:r>
              <a:rPr lang="en-US" dirty="0" err="1"/>
              <a:t>Mixin</a:t>
            </a:r>
            <a:r>
              <a:rPr lang="en-US" dirty="0"/>
              <a:t> should have optionality and satisfy the LCS principle</a:t>
            </a:r>
          </a:p>
          <a:p>
            <a:r>
              <a:rPr lang="en-US" dirty="0"/>
              <a:t>Multiple "inheritance" requires conflict resolution</a:t>
            </a:r>
          </a:p>
          <a:p>
            <a:r>
              <a:rPr lang="en-US" dirty="0"/>
              <a:t>Ordering dependencies, need to prototype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4BA4-D961-BC44-8970-5EE3265D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Protocol dependencies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4ADC-41DA-0E43-AB74-1A74F95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reporting options including composed schemas, sequences, conditional notification</a:t>
            </a:r>
          </a:p>
          <a:p>
            <a:r>
              <a:rPr lang="en-US" dirty="0"/>
              <a:t>Read/write/observability</a:t>
            </a:r>
          </a:p>
          <a:p>
            <a:r>
              <a:rPr lang="en-US" dirty="0"/>
              <a:t>Late binding representations</a:t>
            </a:r>
          </a:p>
          <a:p>
            <a:r>
              <a:rPr lang="en-US" dirty="0"/>
              <a:t>Mapping files add information to the model where the information comes from external namespaces. Namespaces are part of the map key and want to become segments in the JSON pointer </a:t>
            </a:r>
          </a:p>
          <a:p>
            <a:r>
              <a:rPr lang="en-US" dirty="0"/>
              <a:t>Need to manage cross-namespace 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0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DA8B-4B6C-654E-ADFE-4DD6AE3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487-3C3D-0D4E-B66F-01422DBE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HackMD</a:t>
            </a:r>
            <a:r>
              <a:rPr lang="en-US" dirty="0"/>
              <a:t> examples </a:t>
            </a:r>
          </a:p>
          <a:p>
            <a:r>
              <a:rPr lang="en-US" dirty="0"/>
              <a:t>SDF examples also, test against the current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  <a:p>
            <a:r>
              <a:rPr lang="en-US" dirty="0"/>
              <a:t>Announce</a:t>
            </a:r>
          </a:p>
        </p:txBody>
      </p:sp>
    </p:spTree>
    <p:extLst>
      <p:ext uri="{BB962C8B-B14F-4D97-AF65-F5344CB8AC3E}">
        <p14:creationId xmlns:p14="http://schemas.microsoft.com/office/powerpoint/2010/main" val="263036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DD41-E4CA-8647-9ECF-9A42C4E8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AD6C4-C3B4-0241-9A53-4F119D6E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date: January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71630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000C-911E-D544-9620-58CE970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49514"/>
            <a:ext cx="7293219" cy="1006474"/>
          </a:xfrm>
        </p:spPr>
        <p:txBody>
          <a:bodyPr/>
          <a:lstStyle/>
          <a:p>
            <a:r>
              <a:rPr lang="en-US" dirty="0"/>
              <a:t>Discussion on ASDF Interim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4D54-2ED2-5D42-8819-E47D913F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13643"/>
            <a:ext cx="7886700" cy="4903074"/>
          </a:xfrm>
        </p:spPr>
        <p:txBody>
          <a:bodyPr>
            <a:noAutofit/>
          </a:bodyPr>
          <a:lstStyle/>
          <a:p>
            <a:r>
              <a:rPr lang="en-US" sz="2400" dirty="0"/>
              <a:t>Design Team meeting 1 Dec (Wednesday at the </a:t>
            </a:r>
            <a:r>
              <a:rPr lang="en-US" sz="2400" dirty="0" err="1"/>
              <a:t>OneDM</a:t>
            </a:r>
            <a:r>
              <a:rPr lang="en-US" sz="2400" dirty="0"/>
              <a:t> alt slot)</a:t>
            </a:r>
          </a:p>
          <a:p>
            <a:r>
              <a:rPr lang="en-US" sz="2400" dirty="0"/>
              <a:t>Topics to cover before committing to 1.x</a:t>
            </a:r>
          </a:p>
          <a:p>
            <a:pPr lvl="1"/>
            <a:r>
              <a:rPr lang="en-US" sz="2000" dirty="0"/>
              <a:t>SDF beyond simple object translation – system level modeling</a:t>
            </a:r>
          </a:p>
          <a:p>
            <a:pPr lvl="1"/>
            <a:r>
              <a:rPr lang="en-US" sz="2000" dirty="0"/>
              <a:t>What's an instance – Unique ID, Set of refinements, </a:t>
            </a:r>
            <a:r>
              <a:rPr lang="en-US" sz="2000" dirty="0" err="1"/>
              <a:t>InstanceGraph</a:t>
            </a:r>
            <a:r>
              <a:rPr lang="en-US" sz="2000" dirty="0"/>
              <a:t> (</a:t>
            </a:r>
            <a:r>
              <a:rPr lang="en-US" sz="2000" dirty="0" err="1"/>
              <a:t>mjk</a:t>
            </a:r>
            <a:r>
              <a:rPr lang="en-US" sz="2000" dirty="0"/>
              <a:t>) what differentiates an SDF definition from other artifacts</a:t>
            </a:r>
          </a:p>
          <a:p>
            <a:pPr lvl="1"/>
            <a:r>
              <a:rPr lang="en-US" sz="2000" dirty="0"/>
              <a:t>Relations – semantic links</a:t>
            </a:r>
          </a:p>
          <a:p>
            <a:pPr lvl="1"/>
            <a:r>
              <a:rPr lang="en-US" sz="2000" dirty="0"/>
              <a:t>Internal extensions for mapping and binding</a:t>
            </a:r>
          </a:p>
          <a:p>
            <a:r>
              <a:rPr lang="en-US" sz="2400" dirty="0"/>
              <a:t>Requirements driven from use cases – write this stuff down</a:t>
            </a:r>
          </a:p>
          <a:p>
            <a:pPr lvl="1"/>
            <a:r>
              <a:rPr lang="en-US" sz="2000" dirty="0"/>
              <a:t>DTDL (Ari)</a:t>
            </a:r>
          </a:p>
          <a:p>
            <a:pPr lvl="1"/>
            <a:r>
              <a:rPr lang="en-US" sz="2000" dirty="0" err="1"/>
              <a:t>InstanceGraph</a:t>
            </a:r>
            <a:r>
              <a:rPr lang="en-US" sz="2000" dirty="0"/>
              <a:t> (MJK)</a:t>
            </a:r>
          </a:p>
          <a:p>
            <a:pPr lvl="1"/>
            <a:r>
              <a:rPr lang="en-US" sz="2000" dirty="0"/>
              <a:t>BACnet example – BACnet Object + Property, then </a:t>
            </a:r>
            <a:r>
              <a:rPr lang="en-US" sz="2000" dirty="0" err="1"/>
              <a:t>AnalogInput</a:t>
            </a:r>
            <a:r>
              <a:rPr lang="en-US" sz="2000" dirty="0"/>
              <a:t>, </a:t>
            </a:r>
            <a:r>
              <a:rPr lang="en-US" sz="2000" dirty="0" err="1"/>
              <a:t>PresentValue</a:t>
            </a:r>
            <a:r>
              <a:rPr lang="en-US" sz="2000" dirty="0"/>
              <a:t>, then reusable definitions e.g. PID control, then unit/quantity constraints, then an </a:t>
            </a:r>
            <a:r>
              <a:rPr lang="en-US" sz="2000" dirty="0" err="1"/>
              <a:t>InstanceGraph</a:t>
            </a:r>
            <a:r>
              <a:rPr lang="en-US" sz="2000" dirty="0"/>
              <a:t>, then IP addresses</a:t>
            </a:r>
          </a:p>
        </p:txBody>
      </p:sp>
    </p:spTree>
    <p:extLst>
      <p:ext uri="{BB962C8B-B14F-4D97-AF65-F5344CB8AC3E}">
        <p14:creationId xmlns:p14="http://schemas.microsoft.com/office/powerpoint/2010/main" val="256519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4A5E-4E76-FA4A-8ED1-E68C1CD9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22479"/>
            <a:ext cx="7293219" cy="1006474"/>
          </a:xfrm>
        </p:spPr>
        <p:txBody>
          <a:bodyPr/>
          <a:lstStyle/>
          <a:p>
            <a:r>
              <a:rPr lang="en-US" dirty="0"/>
              <a:t>ASDF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1BFB-91C7-EC4D-AD9D-6BAAF40C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77" y="1559877"/>
            <a:ext cx="7886700" cy="4585555"/>
          </a:xfrm>
        </p:spPr>
        <p:txBody>
          <a:bodyPr/>
          <a:lstStyle/>
          <a:p>
            <a:r>
              <a:rPr lang="en-US" sz="1800" dirty="0"/>
              <a:t>Agenda items for </a:t>
            </a:r>
            <a:r>
              <a:rPr lang="en-US" sz="1800" dirty="0" err="1"/>
              <a:t>asdf</a:t>
            </a:r>
            <a:r>
              <a:rPr lang="en-US" sz="1800" dirty="0"/>
              <a:t> </a:t>
            </a:r>
          </a:p>
          <a:p>
            <a:r>
              <a:rPr lang="en-US" sz="1800" dirty="0"/>
              <a:t>What is the remaining work to get to RFC - use a hackathon slot to discuss?</a:t>
            </a:r>
          </a:p>
          <a:p>
            <a:pPr lvl="1"/>
            <a:r>
              <a:rPr lang="en-US" sz="1600" dirty="0"/>
              <a:t>Ref to JSO draft fixed in the new appendix C which is now explicit per keyword – please review carefully</a:t>
            </a:r>
          </a:p>
          <a:p>
            <a:pPr lvl="1"/>
            <a:r>
              <a:rPr lang="en-US" sz="1600" dirty="0"/>
              <a:t>More editorial work needed but content may be complete for this version – close to end of year target</a:t>
            </a:r>
          </a:p>
          <a:p>
            <a:pPr lvl="1"/>
            <a:r>
              <a:rPr lang="en-US" sz="1600" dirty="0"/>
              <a:t>Alternatively we could </a:t>
            </a:r>
            <a:r>
              <a:rPr lang="en-US" sz="1600" dirty="0" err="1"/>
              <a:t>interrupt+extend</a:t>
            </a:r>
            <a:r>
              <a:rPr lang="en-US" sz="1600" dirty="0"/>
              <a:t> timeline this if absolutely necessary</a:t>
            </a:r>
          </a:p>
          <a:p>
            <a:pPr lvl="1"/>
            <a:r>
              <a:rPr lang="en-US" sz="1600" dirty="0"/>
              <a:t>We should look at where we are and make sure we can proceed with </a:t>
            </a:r>
            <a:r>
              <a:rPr lang="en-US" sz="1600" dirty="0" err="1"/>
              <a:t>OneDM</a:t>
            </a:r>
            <a:r>
              <a:rPr lang="en-US" sz="1600" dirty="0"/>
              <a:t> with what we have</a:t>
            </a:r>
          </a:p>
          <a:p>
            <a:pPr lvl="2"/>
            <a:r>
              <a:rPr lang="en-US" sz="1400" dirty="0"/>
              <a:t>Input/output parameter names – Ari will make a PR</a:t>
            </a:r>
          </a:p>
          <a:p>
            <a:pPr lvl="2"/>
            <a:r>
              <a:rPr lang="en-US" sz="1400" dirty="0" err="1"/>
              <a:t>DefaultNamespace</a:t>
            </a:r>
            <a:r>
              <a:rPr lang="en-US" sz="1400" dirty="0"/>
              <a:t> – rename?</a:t>
            </a:r>
          </a:p>
          <a:p>
            <a:pPr lvl="2"/>
            <a:r>
              <a:rPr lang="en-US" sz="1400" dirty="0"/>
              <a:t>Ref/</a:t>
            </a:r>
            <a:r>
              <a:rPr lang="en-US" sz="1400" dirty="0" err="1"/>
              <a:t>refFrom</a:t>
            </a:r>
            <a:r>
              <a:rPr lang="en-US" sz="1400" dirty="0"/>
              <a:t> question – extends?</a:t>
            </a:r>
          </a:p>
          <a:p>
            <a:pPr lvl="1"/>
            <a:r>
              <a:rPr lang="en-US" sz="1600" dirty="0"/>
              <a:t>Then we look at why/what might be in v2 and an extended charter</a:t>
            </a:r>
          </a:p>
          <a:p>
            <a:pPr lvl="1"/>
            <a:r>
              <a:rPr lang="en-US" sz="1600" dirty="0"/>
              <a:t>Need some formative example contributions to explicitly scope and guide the future work</a:t>
            </a:r>
          </a:p>
          <a:p>
            <a:pPr lvl="1"/>
            <a:r>
              <a:rPr lang="en-US" sz="1600" dirty="0"/>
              <a:t>Some issues in the </a:t>
            </a:r>
            <a:r>
              <a:rPr lang="en-US" sz="1600" dirty="0" err="1"/>
              <a:t>asdf</a:t>
            </a:r>
            <a:r>
              <a:rPr lang="en-US" sz="1600" dirty="0"/>
              <a:t> repo; will anyone take these up to drive in the current draft?</a:t>
            </a:r>
          </a:p>
          <a:p>
            <a:pPr lvl="1"/>
            <a:r>
              <a:rPr lang="en-US" sz="1600" dirty="0"/>
              <a:t>Mappings, Instance, Relationships (Koster and Ari make a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0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D10C-9ECC-0440-85E8-9B497411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Bespoke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A35-260E-2548-A8CD-67E43AF2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4585555"/>
          </a:xfrm>
        </p:spPr>
        <p:txBody>
          <a:bodyPr/>
          <a:lstStyle/>
          <a:p>
            <a:r>
              <a:rPr lang="en-US" dirty="0"/>
              <a:t>IPSO and OCF repos created</a:t>
            </a:r>
          </a:p>
          <a:p>
            <a:pPr lvl="1"/>
            <a:r>
              <a:rPr lang="en-US" dirty="0"/>
              <a:t>Carsten get admin permission</a:t>
            </a:r>
          </a:p>
          <a:p>
            <a:r>
              <a:rPr lang="en-US" dirty="0"/>
              <a:t>Instantiate a repo from template for each?</a:t>
            </a:r>
          </a:p>
          <a:p>
            <a:pPr lvl="1"/>
            <a:r>
              <a:rPr lang="en-US" dirty="0"/>
              <a:t>Need to try this</a:t>
            </a:r>
          </a:p>
          <a:p>
            <a:r>
              <a:rPr lang="en-US" dirty="0"/>
              <a:t>Haven't designed the linker for separate namespaces – needs to be added – can be a simple file that is manually updated for now</a:t>
            </a:r>
          </a:p>
          <a:p>
            <a:r>
              <a:rPr lang="en-US" dirty="0"/>
              <a:t>Write up a document and update existing documents to reflect the addition of repos</a:t>
            </a:r>
          </a:p>
          <a:p>
            <a:r>
              <a:rPr lang="en-US" dirty="0"/>
              <a:t>Blog post introducing and announcing</a:t>
            </a:r>
          </a:p>
        </p:txBody>
      </p:sp>
    </p:spTree>
    <p:extLst>
      <p:ext uri="{BB962C8B-B14F-4D97-AF65-F5344CB8AC3E}">
        <p14:creationId xmlns:p14="http://schemas.microsoft.com/office/powerpoint/2010/main" val="2983633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207472"/>
            <a:ext cx="7293219" cy="1006474"/>
          </a:xfrm>
        </p:spPr>
        <p:txBody>
          <a:bodyPr/>
          <a:lstStyle/>
          <a:p>
            <a:r>
              <a:rPr lang="en-US" dirty="0"/>
              <a:t>Review Board Discussion 10/4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73D96-BA84-A14F-ABB9-52C83536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46" y="1349670"/>
            <a:ext cx="7886700" cy="4585555"/>
          </a:xfrm>
        </p:spPr>
        <p:txBody>
          <a:bodyPr/>
          <a:lstStyle/>
          <a:p>
            <a:r>
              <a:rPr lang="en-US" sz="2400" dirty="0"/>
              <a:t>Continue to work on Binary Switch as a good test case</a:t>
            </a:r>
          </a:p>
          <a:p>
            <a:r>
              <a:rPr lang="en-US" sz="2400" dirty="0"/>
              <a:t>Understand our first output is provisional</a:t>
            </a:r>
          </a:p>
          <a:p>
            <a:r>
              <a:rPr lang="en-US" sz="2400" dirty="0"/>
              <a:t>What we adopt can be simple to start with</a:t>
            </a:r>
          </a:p>
          <a:p>
            <a:r>
              <a:rPr lang="en-US" sz="2400" dirty="0"/>
              <a:t>Make the features modular so objects can be constructed</a:t>
            </a:r>
          </a:p>
          <a:p>
            <a:r>
              <a:rPr lang="en-US" sz="2400" dirty="0"/>
              <a:t>Make provisional models that are easy to use in ecosystems</a:t>
            </a:r>
          </a:p>
          <a:p>
            <a:r>
              <a:rPr lang="en-US" sz="2400" dirty="0"/>
              <a:t>Add sensor models into the provisional cycle, work on more than one set at a time</a:t>
            </a:r>
          </a:p>
          <a:p>
            <a:r>
              <a:rPr lang="en-US" sz="2400" dirty="0"/>
              <a:t>KANBAN vs. PRs and labels for state tracking</a:t>
            </a:r>
          </a:p>
          <a:p>
            <a:pPr lvl="1"/>
            <a:r>
              <a:rPr lang="en-US" sz="2000" dirty="0"/>
              <a:t>Experiment to evaluate the state tracking using projects/</a:t>
            </a:r>
            <a:r>
              <a:rPr lang="en-US" sz="2000" dirty="0" err="1"/>
              <a:t>kanban</a:t>
            </a:r>
            <a:endParaRPr lang="en-US" sz="2000" dirty="0"/>
          </a:p>
          <a:p>
            <a:pPr lvl="1"/>
            <a:r>
              <a:rPr lang="en-US" sz="2000" dirty="0"/>
              <a:t>There is a </a:t>
            </a:r>
            <a:r>
              <a:rPr lang="en-US" sz="2000" dirty="0" err="1"/>
              <a:t>github</a:t>
            </a:r>
            <a:r>
              <a:rPr lang="en-US" sz="2000" dirty="0"/>
              <a:t> marketplace entry "add-label"</a:t>
            </a:r>
          </a:p>
          <a:p>
            <a:pPr lvl="1"/>
            <a:r>
              <a:rPr lang="en-US" sz="2000" dirty="0"/>
              <a:t>Meeting Friday pm and resolution on Monday</a:t>
            </a:r>
          </a:p>
        </p:txBody>
      </p:sp>
    </p:spTree>
    <p:extLst>
      <p:ext uri="{BB962C8B-B14F-4D97-AF65-F5344CB8AC3E}">
        <p14:creationId xmlns:p14="http://schemas.microsoft.com/office/powerpoint/2010/main" val="3371818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C77-3BB8-2A4D-A5A2-FD6BC9F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log 10/4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1CA-8052-A741-8F43-8D25C422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8:05  AM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https://github.com/t2trg/wishi/wiki/Agenda-items#wishi-online-meeting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8:19  AM</a:t>
            </a:r>
          </a:p>
          <a:p>
            <a:pPr marL="0" indent="0">
              <a:buNone/>
            </a:pPr>
            <a:r>
              <a:rPr lang="en-US" sz="1200" dirty="0"/>
              <a:t>DTDL has semantic types: </a:t>
            </a:r>
            <a:r>
              <a:rPr lang="en-US" sz="1200" dirty="0">
                <a:hlinkClick r:id="rId3"/>
              </a:rPr>
              <a:t>https://github.com/Azure/opendigitaltwins-dtdl/blob/master/DTDL/v2/dtdlv2.md#semantic-types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Klaus Hartke to Everyone:    8:20  AM</a:t>
            </a:r>
          </a:p>
          <a:p>
            <a:pPr marL="0" indent="0">
              <a:buNone/>
            </a:pPr>
            <a:r>
              <a:rPr lang="en-US" sz="1200" dirty="0"/>
              <a:t>Thanks, Ari! That's exactly what I had in mind.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8:27  AM</a:t>
            </a:r>
          </a:p>
          <a:p>
            <a:pPr marL="0" indent="0">
              <a:buNone/>
            </a:pPr>
            <a:r>
              <a:rPr lang="en-US" sz="1200" dirty="0"/>
              <a:t>And here's partial mapping from </a:t>
            </a:r>
            <a:r>
              <a:rPr lang="en-US" sz="1200" dirty="0" err="1"/>
              <a:t>SenML</a:t>
            </a:r>
            <a:r>
              <a:rPr lang="en-US" sz="1200" dirty="0"/>
              <a:t> units to DTDL units and semantic types: </a:t>
            </a:r>
            <a:r>
              <a:rPr lang="en-US" sz="1200" dirty="0">
                <a:hlinkClick r:id="rId4"/>
              </a:rPr>
              <a:t>https://github.com/t2trg/wishi/blob/master/examples/sdf-dtdl/sdf-dtdl-unitmap.json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8:37  AM</a:t>
            </a:r>
          </a:p>
          <a:p>
            <a:pPr marL="0" indent="0">
              <a:buNone/>
            </a:pPr>
            <a:r>
              <a:rPr lang="en-US" sz="1200" dirty="0"/>
              <a:t>Summary:</a:t>
            </a:r>
          </a:p>
          <a:p>
            <a:pPr marL="0" indent="0">
              <a:buNone/>
            </a:pPr>
            <a:r>
              <a:rPr lang="en-US" sz="1200" dirty="0"/>
              <a:t>from Ari </a:t>
            </a:r>
            <a:r>
              <a:rPr lang="en-US" sz="1200" dirty="0" err="1"/>
              <a:t>Keränen</a:t>
            </a:r>
            <a:r>
              <a:rPr lang="en-US" sz="1200" dirty="0"/>
              <a:t> to Everyone:    8:38  AM</a:t>
            </a:r>
          </a:p>
          <a:p>
            <a:pPr marL="0" indent="0">
              <a:buNone/>
            </a:pPr>
            <a:r>
              <a:rPr lang="en-US" sz="1200" dirty="0"/>
              <a:t>Could remove: promoter, branch created. SDF verification and License check could be handled by CI. Submission date when same as PR date could be omitted. Board could have just "Board conclusions".</a:t>
            </a:r>
          </a:p>
          <a:p>
            <a:pPr marL="0" indent="0">
              <a:buNone/>
            </a:pPr>
            <a:r>
              <a:rPr lang="en-US" sz="1200" dirty="0"/>
              <a:t>from OCF Staff to Everyone:    9:00  AM</a:t>
            </a:r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https://github.com/marketplace/auto-add-label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16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AAFA-F94B-9248-857E-358AAA0F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723" y="81347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/SDF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112C-303D-6B47-BD7F-C48CBBD9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46" y="1177159"/>
            <a:ext cx="7886700" cy="5103682"/>
          </a:xfrm>
        </p:spPr>
        <p:txBody>
          <a:bodyPr/>
          <a:lstStyle/>
          <a:p>
            <a:r>
              <a:rPr lang="en-US" dirty="0"/>
              <a:t>Information models for the application layer</a:t>
            </a:r>
          </a:p>
          <a:p>
            <a:pPr lvl="1"/>
            <a:r>
              <a:rPr lang="en-US" dirty="0"/>
              <a:t>Semantically defined interaction affordances</a:t>
            </a:r>
          </a:p>
          <a:p>
            <a:r>
              <a:rPr lang="en-US" dirty="0"/>
              <a:t>SDF is Designed for models vs. instances</a:t>
            </a:r>
          </a:p>
          <a:p>
            <a:pPr lvl="1"/>
            <a:r>
              <a:rPr lang="en-US" dirty="0"/>
              <a:t>Managed URIs point to concepts vs. entry points</a:t>
            </a:r>
          </a:p>
          <a:p>
            <a:pPr lvl="1"/>
            <a:r>
              <a:rPr lang="en-US" dirty="0"/>
              <a:t>Schema driven with object-property style ontology</a:t>
            </a:r>
          </a:p>
          <a:p>
            <a:pPr lvl="1"/>
            <a:r>
              <a:rPr lang="en-US" dirty="0"/>
              <a:t>Uses external protocol binding</a:t>
            </a:r>
          </a:p>
          <a:p>
            <a:pPr lvl="1"/>
            <a:r>
              <a:rPr lang="en-US" dirty="0"/>
              <a:t>Data item constraints vs. fixed data schemas</a:t>
            </a:r>
          </a:p>
          <a:p>
            <a:r>
              <a:rPr lang="en-US" dirty="0" err="1"/>
              <a:t>OneDM</a:t>
            </a:r>
            <a:r>
              <a:rPr lang="en-US" dirty="0"/>
              <a:t> is a Multi-standard collaboration</a:t>
            </a:r>
          </a:p>
          <a:p>
            <a:pPr lvl="1"/>
            <a:r>
              <a:rPr lang="en-US" dirty="0"/>
              <a:t>Common best practices</a:t>
            </a:r>
          </a:p>
          <a:p>
            <a:pPr lvl="1"/>
            <a:r>
              <a:rPr lang="en-US" dirty="0"/>
              <a:t>Use case categorization</a:t>
            </a:r>
          </a:p>
          <a:p>
            <a:pPr lvl="1"/>
            <a:r>
              <a:rPr lang="en-US" dirty="0"/>
              <a:t>Multi-source content</a:t>
            </a:r>
          </a:p>
          <a:p>
            <a:pPr lvl="1"/>
            <a:r>
              <a:rPr lang="en-US" dirty="0"/>
              <a:t>Managed namespaces </a:t>
            </a:r>
          </a:p>
        </p:txBody>
      </p:sp>
    </p:spTree>
    <p:extLst>
      <p:ext uri="{BB962C8B-B14F-4D97-AF65-F5344CB8AC3E}">
        <p14:creationId xmlns:p14="http://schemas.microsoft.com/office/powerpoint/2010/main" val="1389393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2BB1-C4E0-8042-8DA5-CC94AB8F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0" y="186451"/>
            <a:ext cx="7293219" cy="1006474"/>
          </a:xfrm>
        </p:spPr>
        <p:txBody>
          <a:bodyPr/>
          <a:lstStyle/>
          <a:p>
            <a:r>
              <a:rPr lang="en-US" dirty="0"/>
              <a:t>ASDF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2A16-DF50-4E4A-A136-16EC823D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16" y="1192925"/>
            <a:ext cx="8179020" cy="4585555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RFC content for usable specification – current draft plus editorial work (2d+)</a:t>
            </a:r>
          </a:p>
          <a:p>
            <a:pPr lvl="1"/>
            <a:r>
              <a:rPr lang="en-US" dirty="0"/>
              <a:t>Meeting at IETF 112 </a:t>
            </a:r>
          </a:p>
          <a:p>
            <a:pPr lvl="1"/>
            <a:r>
              <a:rPr lang="en-US" dirty="0"/>
              <a:t>Design team meeting before, to review current ID and structure the new document work – reuse </a:t>
            </a:r>
            <a:r>
              <a:rPr lang="en-US" dirty="0" err="1"/>
              <a:t>OneDM</a:t>
            </a:r>
            <a:r>
              <a:rPr lang="en-US" dirty="0"/>
              <a:t> slot early October</a:t>
            </a:r>
          </a:p>
          <a:p>
            <a:r>
              <a:rPr lang="en-US" dirty="0"/>
              <a:t>Document: Mapping file, mapping patterns, custom vocabulary</a:t>
            </a:r>
          </a:p>
          <a:p>
            <a:pPr lvl="1"/>
            <a:r>
              <a:rPr lang="en-US" dirty="0"/>
              <a:t>Value transform, range and offset, units, categorical equivalence </a:t>
            </a:r>
          </a:p>
          <a:p>
            <a:r>
              <a:rPr lang="en-US" dirty="0"/>
              <a:t>Relational typed links as qualities of an element</a:t>
            </a:r>
          </a:p>
          <a:p>
            <a:pPr lvl="1"/>
            <a:r>
              <a:rPr lang="en-US" dirty="0"/>
              <a:t>Any URI target + relation type + target attributes</a:t>
            </a:r>
          </a:p>
          <a:p>
            <a:r>
              <a:rPr lang="en-US" dirty="0"/>
              <a:t>Application Link: pointer data type as property or I/O</a:t>
            </a:r>
          </a:p>
          <a:p>
            <a:pPr lvl="1"/>
            <a:r>
              <a:rPr lang="en-US" dirty="0" err="1"/>
              <a:t>sdfPointer</a:t>
            </a:r>
            <a:r>
              <a:rPr lang="en-US" dirty="0"/>
              <a:t> can be a place holder for protocol specific links</a:t>
            </a:r>
          </a:p>
          <a:p>
            <a:pPr lvl="1"/>
            <a:r>
              <a:rPr lang="en-US" dirty="0"/>
              <a:t>Application link with additional relations, to specialize an application link using typed links, e.g. to constrain what an application link can point to</a:t>
            </a:r>
          </a:p>
        </p:txBody>
      </p:sp>
    </p:spTree>
    <p:extLst>
      <p:ext uri="{BB962C8B-B14F-4D97-AF65-F5344CB8AC3E}">
        <p14:creationId xmlns:p14="http://schemas.microsoft.com/office/powerpoint/2010/main" val="2917907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6315-C1C9-4949-9CFF-61E343C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 Link with Relational Constraint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B5CEC-3F40-F04C-B006-57CFB72E9E04}"/>
              </a:ext>
            </a:extLst>
          </p:cNvPr>
          <p:cNvSpPr/>
          <p:nvPr/>
        </p:nvSpPr>
        <p:spPr>
          <a:xfrm>
            <a:off x="1096006" y="2060901"/>
            <a:ext cx="70705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sdfProperty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InputLink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Input object 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AnalogInputObject</a:t>
            </a:r>
            <a:endParaRPr lang="en-US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SetpointLink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description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pointer to the Setpoint object</a:t>
            </a: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sdfData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SdfPointer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sdfRelation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  - </a:t>
            </a:r>
            <a:r>
              <a:rPr lang="en-US" dirty="0" err="1">
                <a:solidFill>
                  <a:srgbClr val="569CD6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AllowedType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      target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/#/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sdfObject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AnalogValueObject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3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Generic Sensor object with quantity type specialization via property or data type</a:t>
            </a:r>
          </a:p>
          <a:p>
            <a:pPr lvl="1"/>
            <a:r>
              <a:rPr lang="en-US" sz="2000" dirty="0"/>
              <a:t>Bluetooth Mesh, BACnet, IPSO </a:t>
            </a:r>
          </a:p>
          <a:p>
            <a:r>
              <a:rPr lang="en-US" sz="2400" dirty="0"/>
              <a:t>Specialized object types for the quantity type being sensed</a:t>
            </a:r>
          </a:p>
          <a:p>
            <a:pPr lvl="1"/>
            <a:r>
              <a:rPr lang="en-US" sz="2000" dirty="0"/>
              <a:t>OCF, ZCL, IPSO</a:t>
            </a:r>
          </a:p>
          <a:p>
            <a:pPr lvl="1"/>
            <a:r>
              <a:rPr lang="en-US" sz="2000" dirty="0"/>
              <a:t>Common design pattern with specialized object names</a:t>
            </a:r>
          </a:p>
          <a:p>
            <a:pPr lvl="1"/>
            <a:r>
              <a:rPr lang="en-US" sz="2000" dirty="0"/>
              <a:t>Units, value range as properties (could add quantity type)</a:t>
            </a:r>
          </a:p>
          <a:p>
            <a:r>
              <a:rPr lang="en-US" sz="2400" dirty="0"/>
              <a:t>Multi-sensors are common, with composite data and shared settings properties</a:t>
            </a:r>
          </a:p>
          <a:p>
            <a:r>
              <a:rPr lang="en-US" sz="2400" dirty="0"/>
              <a:t>There could be a large number of types to cover concentration sensors as separate types</a:t>
            </a:r>
          </a:p>
          <a:p>
            <a:pPr lvl="1"/>
            <a:r>
              <a:rPr lang="en-US" sz="2000" dirty="0"/>
              <a:t>There is no material difference between "A CO2 concentration sensor" and "A sensor that measures CO2 concentration"</a:t>
            </a:r>
          </a:p>
          <a:p>
            <a:pPr lvl="1"/>
            <a:r>
              <a:rPr lang="en-US" sz="2000" dirty="0"/>
              <a:t>Is there a modular design that would enable redundant  descriptive styles with alternate names? </a:t>
            </a:r>
          </a:p>
          <a:p>
            <a:pPr lvl="1"/>
            <a:r>
              <a:rPr lang="en-US" sz="2000" dirty="0"/>
              <a:t>What are the use case differentiators?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664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E0FD-2571-4048-8BBF-140AF204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13" y="102368"/>
            <a:ext cx="7293219" cy="1006474"/>
          </a:xfrm>
        </p:spPr>
        <p:txBody>
          <a:bodyPr/>
          <a:lstStyle/>
          <a:p>
            <a:r>
              <a:rPr lang="en-US" dirty="0"/>
              <a:t>Sensor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1F6-9430-D047-A16B-C567DCCC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961697"/>
            <a:ext cx="8063405" cy="5607269"/>
          </a:xfrm>
        </p:spPr>
        <p:txBody>
          <a:bodyPr>
            <a:noAutofit/>
          </a:bodyPr>
          <a:lstStyle/>
          <a:p>
            <a:r>
              <a:rPr lang="en-US" sz="2400" dirty="0"/>
              <a:t>Guideline topic</a:t>
            </a:r>
          </a:p>
          <a:p>
            <a:r>
              <a:rPr lang="en-US" sz="2400" dirty="0"/>
              <a:t>Ecosystem survey – pros and cons</a:t>
            </a:r>
          </a:p>
          <a:p>
            <a:r>
              <a:rPr lang="en-US" sz="2400" dirty="0"/>
              <a:t>Review Board venue + experts</a:t>
            </a:r>
          </a:p>
          <a:p>
            <a:r>
              <a:rPr lang="en-US" sz="2400" dirty="0"/>
              <a:t>Keep programmatic translation feature – minimum effort</a:t>
            </a:r>
          </a:p>
          <a:p>
            <a:r>
              <a:rPr lang="en-US" sz="2400" dirty="0"/>
              <a:t>Bluetooth Mesh models as interesting design point for expressive capability</a:t>
            </a:r>
          </a:p>
          <a:p>
            <a:r>
              <a:rPr lang="en-US" sz="2400" dirty="0"/>
              <a:t>Agenda of topics – start 9/29 (WISHI with DTDL 1hr before)</a:t>
            </a:r>
          </a:p>
          <a:p>
            <a:pPr lvl="1"/>
            <a:r>
              <a:rPr lang="en-US" sz="1600" dirty="0"/>
              <a:t>Units</a:t>
            </a:r>
          </a:p>
          <a:p>
            <a:pPr lvl="1"/>
            <a:r>
              <a:rPr lang="en-US" sz="1600" dirty="0"/>
              <a:t>Review isomorphism in existing models, what are the common elements and what is a common set of design patterns (inheritance, </a:t>
            </a:r>
            <a:r>
              <a:rPr lang="en-US" sz="1600" dirty="0" err="1"/>
              <a:t>mixins</a:t>
            </a:r>
            <a:r>
              <a:rPr lang="en-US" sz="1600" dirty="0"/>
              <a:t>, modularity) – common factors, leverage someone's IPSO background - </a:t>
            </a:r>
            <a:r>
              <a:rPr lang="en-US" sz="1600" dirty="0" err="1"/>
              <a:t>sdfRef</a:t>
            </a:r>
            <a:r>
              <a:rPr lang="en-US" sz="1600" dirty="0"/>
              <a:t> with multiple sources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6670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393-CDC0-6141-AB5C-E31D8D0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SDF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D4D1-4CC7-6048-AFDC-B1EE0FA9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ASHRAE 223p ? External organization, work with ASDF</a:t>
            </a:r>
          </a:p>
          <a:p>
            <a:pPr lvl="1"/>
            <a:r>
              <a:rPr lang="en-US" dirty="0"/>
              <a:t>Should this be discussed further as a thing? Central place for external repo consolidation? These can be checked in </a:t>
            </a:r>
            <a:r>
              <a:rPr lang="en-US" dirty="0" err="1"/>
              <a:t>OneDM</a:t>
            </a:r>
            <a:endParaRPr lang="en-US" dirty="0"/>
          </a:p>
          <a:p>
            <a:pPr lvl="1"/>
            <a:r>
              <a:rPr lang="en-US" dirty="0"/>
              <a:t>Need a pilot example to point to</a:t>
            </a:r>
          </a:p>
        </p:txBody>
      </p:sp>
    </p:spTree>
    <p:extLst>
      <p:ext uri="{BB962C8B-B14F-4D97-AF65-F5344CB8AC3E}">
        <p14:creationId xmlns:p14="http://schemas.microsoft.com/office/powerpoint/2010/main" val="1033181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7999-96DA-F84B-9561-8A1A26A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0"/>
            <a:ext cx="7293219" cy="1006474"/>
          </a:xfrm>
        </p:spPr>
        <p:txBody>
          <a:bodyPr/>
          <a:lstStyle/>
          <a:p>
            <a:r>
              <a:rPr lang="en-US" dirty="0"/>
              <a:t>Review Board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8670AF-C243-574F-99EE-6314F3F4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03237"/>
            <a:ext cx="7886700" cy="5030109"/>
          </a:xfrm>
        </p:spPr>
        <p:txBody>
          <a:bodyPr/>
          <a:lstStyle/>
          <a:p>
            <a:r>
              <a:rPr lang="en-US" dirty="0"/>
              <a:t>Discussion from 9/8 on naming conventions </a:t>
            </a:r>
          </a:p>
          <a:p>
            <a:pPr lvl="1"/>
            <a:r>
              <a:rPr lang="en-US" dirty="0"/>
              <a:t>Objects and Properties </a:t>
            </a:r>
          </a:p>
          <a:p>
            <a:r>
              <a:rPr lang="en-US" dirty="0"/>
              <a:t>Review examples from ecosystems</a:t>
            </a:r>
          </a:p>
          <a:p>
            <a:pPr lvl="1"/>
            <a:r>
              <a:rPr lang="en-US" dirty="0"/>
              <a:t>OCF</a:t>
            </a:r>
          </a:p>
          <a:p>
            <a:pPr lvl="1"/>
            <a:r>
              <a:rPr lang="en-US" dirty="0"/>
              <a:t>OMA</a:t>
            </a:r>
          </a:p>
          <a:p>
            <a:pPr lvl="1"/>
            <a:r>
              <a:rPr lang="en-US" dirty="0"/>
              <a:t>Zigbee</a:t>
            </a:r>
          </a:p>
          <a:p>
            <a:pPr lvl="1"/>
            <a:r>
              <a:rPr lang="en-US" dirty="0"/>
              <a:t>Bluetooth Mesh</a:t>
            </a:r>
          </a:p>
          <a:p>
            <a:pPr lvl="1"/>
            <a:r>
              <a:rPr lang="en-US" dirty="0"/>
              <a:t>Other? </a:t>
            </a:r>
          </a:p>
          <a:p>
            <a:r>
              <a:rPr lang="en-US" dirty="0"/>
              <a:t>Besides naming (naming is a symptom)</a:t>
            </a:r>
          </a:p>
          <a:p>
            <a:pPr lvl="1"/>
            <a:r>
              <a:rPr lang="en-US" dirty="0"/>
              <a:t>What is the bigger problem?</a:t>
            </a:r>
          </a:p>
          <a:p>
            <a:pPr lvl="1"/>
            <a:r>
              <a:rPr lang="en-US" dirty="0"/>
              <a:t>Reusability</a:t>
            </a:r>
          </a:p>
          <a:p>
            <a:pPr lvl="1"/>
            <a:r>
              <a:rPr lang="en-US" dirty="0"/>
              <a:t>Composability – OCF model</a:t>
            </a:r>
          </a:p>
          <a:p>
            <a:pPr lvl="1"/>
            <a:r>
              <a:rPr lang="en-US" dirty="0"/>
              <a:t>Need to work from a vision of all the possible derivations and uses across </a:t>
            </a:r>
          </a:p>
          <a:p>
            <a:pPr lvl="1"/>
            <a:r>
              <a:rPr lang="en-US" dirty="0"/>
              <a:t>Do we need to look at other examples? Mode vs. state</a:t>
            </a:r>
          </a:p>
          <a:p>
            <a:pPr lvl="1"/>
            <a:r>
              <a:rPr lang="en-US" dirty="0"/>
              <a:t>What about sensors? Many issues to drive </a:t>
            </a:r>
          </a:p>
          <a:p>
            <a:pPr lvl="1"/>
            <a:r>
              <a:rPr lang="en-US" dirty="0"/>
              <a:t>There may be a shape transform pattern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65431"/>
            <a:ext cx="7293219" cy="1006474"/>
          </a:xfrm>
        </p:spPr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71905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r>
              <a:rPr lang="en-US" sz="1800" dirty="0">
                <a:hlinkClick r:id="rId3"/>
              </a:rPr>
              <a:t>https://github.com/one-data-model/processes/blob/master/review-board.md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https://github.com/one-data-model/processes/wiki/Review-Board-Nomination</a:t>
            </a:r>
            <a:endParaRPr lang="en-US" sz="1800" dirty="0"/>
          </a:p>
          <a:p>
            <a:pPr marL="457200" lvl="1" indent="0">
              <a:buNone/>
            </a:pPr>
            <a:r>
              <a:rPr lang="en-US" sz="2000" dirty="0"/>
              <a:t>7 nominations and 2</a:t>
            </a:r>
            <a:r>
              <a:rPr lang="en-US" sz="2000" baseline="30000" dirty="0"/>
              <a:t>nd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Length of term: 1</a:t>
            </a:r>
            <a:r>
              <a:rPr lang="en-US" sz="2000" baseline="30000" dirty="0"/>
              <a:t>st</a:t>
            </a:r>
            <a:r>
              <a:rPr lang="en-US" sz="2000" dirty="0"/>
              <a:t> RB Provisional for 6 months to re-evaluate</a:t>
            </a:r>
          </a:p>
          <a:p>
            <a:pPr marL="457200" lvl="1" indent="0">
              <a:buNone/>
            </a:pPr>
            <a:r>
              <a:rPr lang="en-US" sz="2000" dirty="0"/>
              <a:t>RB can co-opt anyone at any time</a:t>
            </a:r>
          </a:p>
          <a:p>
            <a:pPr marL="457200" lvl="1" indent="0">
              <a:buNone/>
            </a:pPr>
            <a:r>
              <a:rPr lang="en-US" sz="2000" dirty="0"/>
              <a:t>Resolved Aug 23</a:t>
            </a:r>
            <a:r>
              <a:rPr lang="en-US" sz="2000" baseline="30000" dirty="0"/>
              <a:t>rd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Date for 1</a:t>
            </a:r>
            <a:r>
              <a:rPr lang="en-US" sz="2000" baseline="30000" dirty="0"/>
              <a:t>st</a:t>
            </a:r>
            <a:r>
              <a:rPr lang="en-US" sz="2000" dirty="0"/>
              <a:t> review board kickoff meeting – secretary role (</a:t>
            </a:r>
            <a:r>
              <a:rPr lang="en-US" sz="2000" dirty="0" err="1"/>
              <a:t>Niklas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11 days notice required 2 weeks from now – doodle Aug. 30 for dry run and discuss contributions</a:t>
            </a:r>
          </a:p>
          <a:p>
            <a:pPr marL="457200" lvl="1" indent="0">
              <a:buNone/>
            </a:pPr>
            <a:r>
              <a:rPr lang="en-US" sz="2000" dirty="0" err="1"/>
              <a:t>Niklas</a:t>
            </a:r>
            <a:r>
              <a:rPr lang="en-US" sz="2000" dirty="0"/>
              <a:t> will send out a notice on Wiki or </a:t>
            </a:r>
            <a:r>
              <a:rPr lang="en-US" sz="2000" dirty="0" err="1"/>
              <a:t>github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Need an </a:t>
            </a:r>
            <a:r>
              <a:rPr lang="en-US" sz="2000" dirty="0" err="1"/>
              <a:t>async</a:t>
            </a:r>
            <a:r>
              <a:rPr lang="en-US" sz="2000" dirty="0"/>
              <a:t>. option to participate</a:t>
            </a:r>
          </a:p>
          <a:p>
            <a:pPr marL="457200" lvl="1" indent="0">
              <a:buNone/>
            </a:pPr>
            <a:r>
              <a:rPr lang="en-US" sz="2000" dirty="0"/>
              <a:t>Sept 8</a:t>
            </a:r>
            <a:r>
              <a:rPr lang="en-US" sz="2000" baseline="30000" dirty="0"/>
              <a:t>th</a:t>
            </a:r>
            <a:r>
              <a:rPr lang="en-US" sz="2000" dirty="0"/>
              <a:t> next available slot meets notice requirements</a:t>
            </a:r>
          </a:p>
          <a:p>
            <a:pPr marL="457200" lvl="1" indent="0">
              <a:buNone/>
            </a:pPr>
            <a:r>
              <a:rPr lang="en-US" sz="2000" dirty="0"/>
              <a:t>------------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SDF &amp; Best Practices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Ecosystems represented – conversion tools, technical review, fit for purpose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Harmonize across industry (don't create another level of approval in the process) (escalation process e.g. discuss process) set of individuals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22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091C-DCE3-4546-A8D2-8290BE03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130" y="196962"/>
            <a:ext cx="7293219" cy="1006474"/>
          </a:xfrm>
        </p:spPr>
        <p:txBody>
          <a:bodyPr/>
          <a:lstStyle/>
          <a:p>
            <a:r>
              <a:rPr lang="en-US" dirty="0"/>
              <a:t>Adoption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9A2-792C-0340-A08A-9D48FCB18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774"/>
            <a:ext cx="7886700" cy="4809392"/>
          </a:xfrm>
        </p:spPr>
        <p:txBody>
          <a:bodyPr/>
          <a:lstStyle/>
          <a:p>
            <a:r>
              <a:rPr lang="en-US" dirty="0"/>
              <a:t>Status and plan</a:t>
            </a:r>
          </a:p>
          <a:p>
            <a:pPr lvl="1"/>
            <a:r>
              <a:rPr lang="en-US" dirty="0"/>
              <a:t>Original model proposal still needs closure on details</a:t>
            </a:r>
          </a:p>
          <a:p>
            <a:pPr lvl="1"/>
            <a:r>
              <a:rPr lang="en-US" dirty="0"/>
              <a:t>Updates will be needed - </a:t>
            </a:r>
          </a:p>
          <a:p>
            <a:pPr lvl="1"/>
            <a:r>
              <a:rPr lang="en-US" dirty="0"/>
              <a:t>Multiple drivers needed for models? OCF + IPSO</a:t>
            </a:r>
          </a:p>
          <a:p>
            <a:pPr lvl="1"/>
            <a:r>
              <a:rPr lang="en-US" dirty="0"/>
              <a:t>Adoption in 1+ steps with deferred convergence/alignment – less strict – phase</a:t>
            </a:r>
          </a:p>
          <a:p>
            <a:pPr lvl="2"/>
            <a:r>
              <a:rPr lang="en-US" dirty="0"/>
              <a:t>For example, ISO 8601 duration</a:t>
            </a:r>
          </a:p>
          <a:p>
            <a:pPr lvl="2"/>
            <a:r>
              <a:rPr lang="en-US" dirty="0"/>
              <a:t>Common abstraction with minimal constraints</a:t>
            </a:r>
          </a:p>
          <a:p>
            <a:pPr lvl="2"/>
            <a:r>
              <a:rPr lang="en-US" dirty="0"/>
              <a:t>DTDL example</a:t>
            </a:r>
          </a:p>
          <a:p>
            <a:pPr lvl="2"/>
            <a:r>
              <a:rPr lang="en-US" dirty="0"/>
              <a:t>How can we address un-solvable issues like conversion to/from duration in months – e.g. how do we import these models</a:t>
            </a:r>
          </a:p>
          <a:p>
            <a:pPr lvl="2"/>
            <a:r>
              <a:rPr lang="en-US" dirty="0"/>
              <a:t>Units are hard</a:t>
            </a:r>
          </a:p>
          <a:p>
            <a:pPr lvl="2"/>
            <a:r>
              <a:rPr lang="en-US" dirty="0"/>
              <a:t>We should only use pattern in targeting to a representation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14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44A5-50CC-B140-A00E-8CC90FE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from August 23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5F4-0D67-0B4F-9DD5-49954B86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meeting August 30, 0800 Pacific Time</a:t>
            </a:r>
          </a:p>
          <a:p>
            <a:r>
              <a:rPr lang="en-US" dirty="0"/>
              <a:t>AOB </a:t>
            </a:r>
          </a:p>
          <a:p>
            <a:pPr lvl="1"/>
            <a:r>
              <a:rPr lang="en-US" dirty="0"/>
              <a:t>Another round of outreach when we have the review board to report</a:t>
            </a:r>
          </a:p>
          <a:p>
            <a:pPr lvl="1"/>
            <a:r>
              <a:rPr lang="en-US" dirty="0"/>
              <a:t>Approach CSA again – Alan Soloway?</a:t>
            </a:r>
          </a:p>
          <a:p>
            <a:pPr lvl="1"/>
            <a:r>
              <a:rPr lang="en-US" dirty="0"/>
              <a:t>Offer a seminar/workshop/</a:t>
            </a:r>
            <a:r>
              <a:rPr lang="en-US" dirty="0" err="1"/>
              <a:t>q&amp;a</a:t>
            </a:r>
            <a:r>
              <a:rPr lang="en-US" dirty="0"/>
              <a:t> – follow on from hive</a:t>
            </a:r>
          </a:p>
          <a:p>
            <a:pPr lvl="1"/>
            <a:r>
              <a:rPr lang="en-US" dirty="0"/>
              <a:t>Get a BSD-licensed version of ZCL </a:t>
            </a:r>
          </a:p>
          <a:p>
            <a:pPr lvl="1"/>
            <a:r>
              <a:rPr lang="en-US" dirty="0"/>
              <a:t>Communicate with CSA on converter and experimental use</a:t>
            </a:r>
          </a:p>
          <a:p>
            <a:pPr lvl="1"/>
            <a:r>
              <a:rPr lang="en-US" dirty="0"/>
              <a:t>Bluetooth Mesh models</a:t>
            </a:r>
          </a:p>
          <a:p>
            <a:pPr lvl="1"/>
            <a:r>
              <a:rPr lang="en-US" dirty="0"/>
              <a:t>Start with the sensor model? Too much complexity at once but very attractive – where is a pointer?</a:t>
            </a:r>
          </a:p>
          <a:p>
            <a:pPr lvl="1"/>
            <a:r>
              <a:rPr lang="en-US" dirty="0"/>
              <a:t>Binary switch, level, luminary to compare with OCF, Zigbee, OMA</a:t>
            </a:r>
          </a:p>
          <a:p>
            <a:pPr lvl="1"/>
            <a:r>
              <a:rPr lang="en-US" dirty="0"/>
              <a:t>Decompose vertically starting with characteristic and property models, layering the data presentation model separately</a:t>
            </a:r>
          </a:p>
          <a:p>
            <a:r>
              <a:rPr lang="en-US" dirty="0"/>
              <a:t>Adjourn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CD67-528E-E94B-B5CF-F45B2455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C1BC-5028-4D6D-9D11-35ECB2EE66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04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3035-0A6C-2447-90E0-C81C8FC6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OneDM</a:t>
            </a:r>
            <a:r>
              <a:rPr lang="en-US" dirty="0"/>
              <a:t> Adoption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17ED-3B19-9740-8AA3-5035DBEB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71601"/>
            <a:ext cx="7886700" cy="5102771"/>
          </a:xfrm>
        </p:spPr>
        <p:txBody>
          <a:bodyPr/>
          <a:lstStyle/>
          <a:p>
            <a:r>
              <a:rPr lang="en-US" sz="2400" b="1" dirty="0"/>
              <a:t>Proposal document to review </a:t>
            </a:r>
          </a:p>
          <a:p>
            <a:r>
              <a:rPr lang="en-US" sz="1800" dirty="0">
                <a:hlinkClick r:id="rId2"/>
              </a:rPr>
              <a:t>https://github.com/one-data-model/processes/blob/master/adoption.md</a:t>
            </a:r>
            <a:endParaRPr lang="en-US" sz="1800" dirty="0"/>
          </a:p>
          <a:p>
            <a:r>
              <a:rPr lang="en-US" sz="2400" dirty="0"/>
              <a:t>Any comments or questions?</a:t>
            </a:r>
          </a:p>
          <a:p>
            <a:r>
              <a:rPr lang="en-US" sz="2400" dirty="0"/>
              <a:t>Ready to adopt the process?</a:t>
            </a:r>
          </a:p>
          <a:p>
            <a:r>
              <a:rPr lang="en-US" sz="2400" dirty="0"/>
              <a:t>Schedule a review cycle for the initial models</a:t>
            </a:r>
          </a:p>
          <a:p>
            <a:r>
              <a:rPr lang="en-US" sz="2400" dirty="0"/>
              <a:t>Invitations and outreach to subject/domain experts</a:t>
            </a:r>
          </a:p>
          <a:p>
            <a:r>
              <a:rPr lang="en-US" sz="2400" dirty="0"/>
              <a:t>Set up a review board – current ecosystems represented initially, later we can add other ecosystems</a:t>
            </a:r>
          </a:p>
          <a:p>
            <a:r>
              <a:rPr lang="en-US" sz="2400" dirty="0"/>
              <a:t>1. SDF &amp; Best Practices 2. ecosystems represented – conversion tools, technical review, fit for purpose 3. harmonize across industry (don't create another level of approval in the process) (escalation process e.g. discuss process) set of individuals</a:t>
            </a:r>
          </a:p>
          <a:p>
            <a:r>
              <a:rPr lang="en-US" sz="2400" dirty="0"/>
              <a:t>Need a document to describe the review board – consensus, process, co-opting new members – get people to sign up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31097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6AB-4CCF-9A4D-8283-4BF0D818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51C6-993F-3449-B619-FB951463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OCF contribution list sent by </a:t>
            </a:r>
            <a:r>
              <a:rPr lang="en-US" dirty="0" err="1"/>
              <a:t>Wouter</a:t>
            </a:r>
            <a:r>
              <a:rPr lang="en-US" dirty="0"/>
              <a:t> </a:t>
            </a:r>
          </a:p>
          <a:p>
            <a:r>
              <a:rPr lang="en-US" dirty="0"/>
              <a:t>Question on namespace syntax required</a:t>
            </a:r>
          </a:p>
          <a:p>
            <a:pPr lvl="1"/>
            <a:r>
              <a:rPr lang="en-US" dirty="0">
                <a:hlinkClick r:id="rId2"/>
              </a:rPr>
              <a:t>https://onedm.org/playground/</a:t>
            </a:r>
            <a:endParaRPr lang="en-US" dirty="0"/>
          </a:p>
          <a:p>
            <a:r>
              <a:rPr lang="en-US" dirty="0"/>
              <a:t>OCF-style process based on constructive feedback</a:t>
            </a:r>
          </a:p>
          <a:p>
            <a:pPr lvl="1"/>
            <a:r>
              <a:rPr lang="en-US" dirty="0"/>
              <a:t>Make concrete proposals to make it better</a:t>
            </a:r>
          </a:p>
          <a:p>
            <a:pPr lvl="1"/>
            <a:r>
              <a:rPr lang="en-US" dirty="0"/>
              <a:t>Chairs drive consensus and help break deadlocks</a:t>
            </a:r>
          </a:p>
          <a:p>
            <a:pPr lvl="1"/>
            <a:r>
              <a:rPr lang="en-US" dirty="0"/>
              <a:t>RFC 2418 defined WG chair role </a:t>
            </a:r>
          </a:p>
          <a:p>
            <a:r>
              <a:rPr lang="en-US" dirty="0"/>
              <a:t>OMA model contribution strawman voltage and current sensor – discussion around how to handle quantities and units being measured</a:t>
            </a:r>
          </a:p>
        </p:txBody>
      </p:sp>
    </p:spTree>
    <p:extLst>
      <p:ext uri="{BB962C8B-B14F-4D97-AF65-F5344CB8AC3E}">
        <p14:creationId xmlns:p14="http://schemas.microsoft.com/office/powerpoint/2010/main" val="3244528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E3F-11C2-AF46-9DA2-BF0E63F7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175" y="226231"/>
            <a:ext cx="7293219" cy="10064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OCF dishwasher and dryer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DECD5B-85AD-4E48-B004-71967FB1D779}"/>
              </a:ext>
            </a:extLst>
          </p:cNvPr>
          <p:cNvSpPr/>
          <p:nvPr/>
        </p:nvSpPr>
        <p:spPr>
          <a:xfrm>
            <a:off x="509286" y="1394751"/>
            <a:ext cx="84726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2"/>
              </a:rPr>
              <a:t>https://openconnectivityfoundation.github.io/devicemodels/docs/index.html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oic.d.dishwasher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resources:</a:t>
            </a:r>
            <a:b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</a:br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oic.r.mode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 err="1">
                <a:solidFill>
                  <a:srgbClr val="555555"/>
                </a:solidFill>
                <a:latin typeface="Helvetica Neue" panose="02000503000000020004" pitchFamily="2" charset="0"/>
              </a:rPr>
              <a:t>oic.d.dryer</a:t>
            </a:r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 contains the mandatory resources</a:t>
            </a:r>
          </a:p>
          <a:p>
            <a:pPr fontAlgn="base"/>
            <a:r>
              <a:rPr lang="en-US" dirty="0" err="1">
                <a:solidFill>
                  <a:srgbClr val="212529"/>
                </a:solidFill>
                <a:latin typeface="inherit"/>
              </a:rPr>
              <a:t>oic.r.switch.binary</a:t>
            </a:r>
            <a:r>
              <a:rPr lang="en-US" dirty="0">
                <a:solidFill>
                  <a:srgbClr val="212529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inherit"/>
              </a:rPr>
              <a:t>oic.r.operational.state</a:t>
            </a:r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555555"/>
                </a:solidFill>
                <a:latin typeface="Helvetica Neue" panose="02000503000000020004" pitchFamily="2" charset="0"/>
              </a:rPr>
              <a:t>These 3 resources are already as SDF in the playground:</a:t>
            </a: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3"/>
              </a:rPr>
              <a:t>https://github.com/one-data-model/playground/blob/master/sdfObject/sdfobject-switch_binary.sdf.json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4"/>
              </a:rPr>
              <a:t>https://github.com/one-data-model/playground/blob/master/sdfObject/sdfobject-mode.sdf.json</a:t>
            </a:r>
            <a:endParaRPr lang="en-US" dirty="0">
              <a:solidFill>
                <a:srgbClr val="114488"/>
              </a:solidFill>
              <a:latin typeface="inherit"/>
            </a:endParaRPr>
          </a:p>
          <a:p>
            <a:pPr fontAlgn="base"/>
            <a:endParaRPr lang="en-US" dirty="0">
              <a:solidFill>
                <a:srgbClr val="555555"/>
              </a:solidFill>
              <a:latin typeface="Helvetica Neue" panose="02000503000000020004" pitchFamily="2" charset="0"/>
            </a:endParaRPr>
          </a:p>
          <a:p>
            <a:pPr fontAlgn="base"/>
            <a:r>
              <a:rPr lang="en-US" dirty="0">
                <a:solidFill>
                  <a:srgbClr val="114488"/>
                </a:solidFill>
                <a:latin typeface="inherit"/>
                <a:hlinkClick r:id="rId5"/>
              </a:rPr>
              <a:t>https://github.com/one-data-model/playground/blob/master/sdfObject/sdfobject-operational_state.sdf.json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1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C9EB-E633-974A-B25D-CF6C2175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3443-A395-BD45-8D9F-54F65F34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Quantities and Units</a:t>
            </a:r>
          </a:p>
          <a:p>
            <a:pPr lvl="1"/>
            <a:r>
              <a:rPr lang="en-US" dirty="0"/>
              <a:t>Binding of units to sensor type</a:t>
            </a:r>
          </a:p>
          <a:p>
            <a:r>
              <a:rPr lang="en-US" dirty="0"/>
              <a:t>Common pattern, specialized by what is sensed</a:t>
            </a:r>
          </a:p>
          <a:p>
            <a:pPr lvl="1"/>
            <a:r>
              <a:rPr lang="en-US" dirty="0"/>
              <a:t>Temperature, Voltage, Current, Flowrate</a:t>
            </a:r>
          </a:p>
          <a:p>
            <a:pPr lvl="1"/>
            <a:r>
              <a:rPr lang="en-US" dirty="0" err="1"/>
              <a:t>sdfData</a:t>
            </a:r>
            <a:r>
              <a:rPr lang="en-US" dirty="0"/>
              <a:t> can be specialized for Quantity and Unit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TemperatureData</a:t>
            </a:r>
            <a:r>
              <a:rPr lang="en-US" dirty="0"/>
              <a:t> in Degrees K</a:t>
            </a:r>
          </a:p>
          <a:p>
            <a:pPr lvl="1"/>
            <a:r>
              <a:rPr lang="en-US" dirty="0" err="1"/>
              <a:t>TemperatureSensor</a:t>
            </a:r>
            <a:r>
              <a:rPr lang="en-US" dirty="0"/>
              <a:t> object, </a:t>
            </a:r>
            <a:r>
              <a:rPr lang="en-US" dirty="0" err="1"/>
              <a:t>CurrentValue</a:t>
            </a:r>
            <a:r>
              <a:rPr lang="en-US" dirty="0"/>
              <a:t> property, </a:t>
            </a:r>
            <a:r>
              <a:rPr lang="en-US" dirty="0" err="1"/>
              <a:t>TemperatureData</a:t>
            </a:r>
            <a:r>
              <a:rPr lang="en-US" dirty="0"/>
              <a:t> data type</a:t>
            </a:r>
          </a:p>
          <a:p>
            <a:r>
              <a:rPr lang="en-US" dirty="0"/>
              <a:t>Multiple sensed quantities == multiple sensors</a:t>
            </a:r>
          </a:p>
          <a:p>
            <a:r>
              <a:rPr lang="en-US" dirty="0"/>
              <a:t>What about combining data e.g. in columns?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0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A47A-F1E7-F54E-8D5E-E6E94AC4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F734-826A-E146-B3AF-E8939236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408"/>
            <a:ext cx="8104384" cy="4585555"/>
          </a:xfrm>
        </p:spPr>
        <p:txBody>
          <a:bodyPr/>
          <a:lstStyle/>
          <a:p>
            <a:r>
              <a:rPr lang="en-US" dirty="0"/>
              <a:t>Draft a statement to explain the IPR non-policy and update the </a:t>
            </a:r>
            <a:r>
              <a:rPr lang="en-US" dirty="0" err="1"/>
              <a:t>OneDM</a:t>
            </a:r>
            <a:r>
              <a:rPr lang="en-US" dirty="0"/>
              <a:t> website (MK)</a:t>
            </a:r>
          </a:p>
          <a:p>
            <a:r>
              <a:rPr lang="en-US" dirty="0"/>
              <a:t>Develop contacts for OPC-UA, Azure IoT, etc. (All) </a:t>
            </a:r>
          </a:p>
          <a:p>
            <a:r>
              <a:rPr lang="en-US" dirty="0"/>
              <a:t>Outreach to Zigbee org (MK, Alan?) </a:t>
            </a:r>
          </a:p>
          <a:p>
            <a:r>
              <a:rPr lang="en-US" dirty="0"/>
              <a:t>Develop strawman for Bluetooth Mesh Sensor (MK, </a:t>
            </a:r>
            <a:r>
              <a:rPr lang="en-US" dirty="0" err="1"/>
              <a:t>Szymon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3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0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9004-2B6E-C542-83C9-7D0E332D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4F6-3331-EC4C-BB8C-3EB6F3B9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mailing list at </a:t>
            </a:r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groups.io</a:t>
            </a:r>
            <a:r>
              <a:rPr lang="en-US" dirty="0"/>
              <a:t>/</a:t>
            </a:r>
            <a:r>
              <a:rPr lang="en-US" dirty="0" err="1"/>
              <a:t>onedm</a:t>
            </a:r>
            <a:endParaRPr lang="en-US" dirty="0"/>
          </a:p>
          <a:p>
            <a:r>
              <a:rPr lang="en-US" dirty="0"/>
              <a:t>Move enterprise admin, calendar, etc.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Set up a blog on </a:t>
            </a:r>
            <a:r>
              <a:rPr lang="en-US" dirty="0" err="1"/>
              <a:t>onedm.org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076E-CCD5-EF4D-BB56-8AE8642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2022-01-31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8F5-4463-2E40-8211-021BCA81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board will not push for adoptions</a:t>
            </a:r>
          </a:p>
          <a:p>
            <a:r>
              <a:rPr lang="en-US" dirty="0"/>
              <a:t>(Best practices evolve)</a:t>
            </a:r>
          </a:p>
          <a:p>
            <a:r>
              <a:rPr lang="en-US" dirty="0"/>
              <a:t>Sensor design by a dedicated team – breakouts vs. agenda working time</a:t>
            </a:r>
          </a:p>
          <a:p>
            <a:r>
              <a:rPr lang="en-US" dirty="0"/>
              <a:t>Ecosystem repo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3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8F0B-73ED-4008-8CB1-A21230E0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2618626"/>
            <a:ext cx="7486650" cy="1146572"/>
          </a:xfrm>
        </p:spPr>
        <p:txBody>
          <a:bodyPr>
            <a:normAutofit/>
          </a:bodyPr>
          <a:lstStyle/>
          <a:p>
            <a:r>
              <a:rPr lang="en-US" sz="4050" dirty="0"/>
              <a:t>Back up</a:t>
            </a:r>
          </a:p>
        </p:txBody>
      </p:sp>
    </p:spTree>
    <p:extLst>
      <p:ext uri="{BB962C8B-B14F-4D97-AF65-F5344CB8AC3E}">
        <p14:creationId xmlns:p14="http://schemas.microsoft.com/office/powerpoint/2010/main" val="371110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619-B998-F54C-B57B-DCC3A8E2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19" y="0"/>
            <a:ext cx="7293219" cy="1006474"/>
          </a:xfrm>
        </p:spPr>
        <p:txBody>
          <a:bodyPr/>
          <a:lstStyle/>
          <a:p>
            <a:r>
              <a:rPr lang="en-US" dirty="0"/>
              <a:t>Review, Adoption,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CE3C-04F8-914F-B2C1-C4E40AEA5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15" y="846083"/>
            <a:ext cx="7886700" cy="5460124"/>
          </a:xfrm>
        </p:spPr>
        <p:txBody>
          <a:bodyPr>
            <a:noAutofit/>
          </a:bodyPr>
          <a:lstStyle/>
          <a:p>
            <a:r>
              <a:rPr lang="en-US" sz="1600" dirty="0"/>
              <a:t>Review from last meeting</a:t>
            </a:r>
          </a:p>
          <a:p>
            <a:r>
              <a:rPr lang="en-US" sz="1600" dirty="0"/>
              <a:t>Alignment as a background process</a:t>
            </a:r>
          </a:p>
          <a:p>
            <a:r>
              <a:rPr lang="en-US" sz="1600" dirty="0"/>
              <a:t>Toolchain</a:t>
            </a:r>
          </a:p>
          <a:p>
            <a:r>
              <a:rPr lang="en-US" sz="1600" dirty="0"/>
              <a:t>Next steps, going forward</a:t>
            </a:r>
          </a:p>
          <a:p>
            <a:pPr lvl="1"/>
            <a:r>
              <a:rPr lang="en-US" sz="1400" dirty="0"/>
              <a:t>Get multiple spaces going as a priority</a:t>
            </a:r>
          </a:p>
          <a:p>
            <a:pPr lvl="1"/>
            <a:r>
              <a:rPr lang="en-US" sz="1400" dirty="0"/>
              <a:t>Announce this on a blog article </a:t>
            </a:r>
            <a:r>
              <a:rPr lang="en-US" sz="1400" dirty="0" err="1"/>
              <a:t>onedm</a:t>
            </a:r>
            <a:r>
              <a:rPr lang="en-US" sz="1400" dirty="0"/>
              <a:t> website</a:t>
            </a:r>
          </a:p>
          <a:p>
            <a:pPr lvl="1"/>
            <a:r>
              <a:rPr lang="en-US" sz="1400" dirty="0"/>
              <a:t>Monthly publications, news and updates</a:t>
            </a:r>
          </a:p>
          <a:p>
            <a:r>
              <a:rPr lang="en-US" sz="1600" dirty="0"/>
              <a:t>People can run private repos on their own account with </a:t>
            </a:r>
            <a:r>
              <a:rPr lang="en-US" sz="1600" dirty="0" err="1"/>
              <a:t>onedm</a:t>
            </a:r>
            <a:r>
              <a:rPr lang="en-US" sz="1600" dirty="0"/>
              <a:t> CI as </a:t>
            </a:r>
            <a:r>
              <a:rPr lang="en-US" sz="1600" dirty="0" err="1"/>
              <a:t>github</a:t>
            </a:r>
            <a:r>
              <a:rPr lang="en-US" sz="1600" dirty="0"/>
              <a:t> actions</a:t>
            </a:r>
          </a:p>
          <a:p>
            <a:r>
              <a:rPr lang="en-US" sz="1600" dirty="0"/>
              <a:t>Public models on </a:t>
            </a:r>
            <a:r>
              <a:rPr lang="en-US" sz="1600" dirty="0" err="1"/>
              <a:t>onedm.org</a:t>
            </a:r>
            <a:endParaRPr lang="en-US" sz="1600" dirty="0"/>
          </a:p>
          <a:p>
            <a:pPr lvl="1"/>
            <a:r>
              <a:rPr lang="en-US" sz="1400" dirty="0"/>
              <a:t>Template work task</a:t>
            </a:r>
          </a:p>
          <a:p>
            <a:pPr lvl="1"/>
            <a:r>
              <a:rPr lang="en-US" sz="1400" dirty="0" err="1"/>
              <a:t>Wouter</a:t>
            </a:r>
            <a:r>
              <a:rPr lang="en-US" sz="1400" dirty="0"/>
              <a:t> and Carsten can work from a script (</a:t>
            </a:r>
            <a:r>
              <a:rPr lang="en-US" sz="1400" dirty="0" err="1"/>
              <a:t>run.sh</a:t>
            </a:r>
            <a:r>
              <a:rPr lang="en-US" sz="1400" dirty="0"/>
              <a:t> in the </a:t>
            </a:r>
            <a:r>
              <a:rPr lang="en-US" sz="1400" dirty="0" err="1"/>
              <a:t>pg</a:t>
            </a:r>
            <a:r>
              <a:rPr lang="en-US" sz="1400" dirty="0"/>
              <a:t>)</a:t>
            </a:r>
          </a:p>
          <a:p>
            <a:pPr lvl="1"/>
            <a:r>
              <a:rPr lang="en-US" sz="1400" dirty="0" err="1"/>
              <a:t>Githup</a:t>
            </a:r>
            <a:r>
              <a:rPr lang="en-US" sz="1400" dirty="0"/>
              <a:t> platform installed packages can easily be resolved</a:t>
            </a:r>
          </a:p>
          <a:p>
            <a:pPr lvl="1"/>
            <a:r>
              <a:rPr lang="en-US" sz="1400" dirty="0" err="1"/>
              <a:t>Orgname</a:t>
            </a:r>
            <a:r>
              <a:rPr lang="en-US" sz="1400" dirty="0"/>
              <a:t> in the repo naming e.g. ipso-models </a:t>
            </a:r>
            <a:r>
              <a:rPr lang="en-US" sz="1400" dirty="0" err="1"/>
              <a:t>ocf</a:t>
            </a:r>
            <a:r>
              <a:rPr lang="en-US" sz="1400" dirty="0"/>
              <a:t>-models </a:t>
            </a:r>
            <a:r>
              <a:rPr lang="en-US" sz="1400" dirty="0" err="1"/>
              <a:t>sunspec</a:t>
            </a:r>
            <a:r>
              <a:rPr lang="en-US" sz="1400" dirty="0"/>
              <a:t>-models</a:t>
            </a:r>
          </a:p>
          <a:p>
            <a:r>
              <a:rPr lang="en-US" sz="1600" dirty="0"/>
              <a:t>Start with (ipso or </a:t>
            </a:r>
            <a:r>
              <a:rPr lang="en-US" sz="1600" dirty="0" err="1"/>
              <a:t>oma</a:t>
            </a:r>
            <a:r>
              <a:rPr lang="en-US" sz="1600" dirty="0"/>
              <a:t>) –models</a:t>
            </a:r>
          </a:p>
          <a:p>
            <a:r>
              <a:rPr lang="en-US" sz="1600" dirty="0"/>
              <a:t>Bluetooth mesh? Practical considerations need characteristics and data types, need a converter – need URI for the source so translations can be automated – start by working with Simon on publishing the underlying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266049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365336</TotalTime>
  <Words>3613</Words>
  <Application>Microsoft Macintosh PowerPoint</Application>
  <PresentationFormat>Letter Paper (8.5x11 in)</PresentationFormat>
  <Paragraphs>403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Helvetica Neue</vt:lpstr>
      <vt:lpstr>inherit</vt:lpstr>
      <vt:lpstr>Menlo</vt:lpstr>
      <vt:lpstr>Office Theme</vt:lpstr>
      <vt:lpstr>Custom Design</vt:lpstr>
      <vt:lpstr>One Data Model Weekly Teleconference Agenda and Content</vt:lpstr>
      <vt:lpstr>Agenda</vt:lpstr>
      <vt:lpstr>Bespoke Repositories</vt:lpstr>
      <vt:lpstr>Adoption process</vt:lpstr>
      <vt:lpstr>Announcements</vt:lpstr>
      <vt:lpstr>Venue shift</vt:lpstr>
      <vt:lpstr>2022-01-31 conclusions</vt:lpstr>
      <vt:lpstr>Back up</vt:lpstr>
      <vt:lpstr>Review, Adoption, Publication</vt:lpstr>
      <vt:lpstr>Venue changes</vt:lpstr>
      <vt:lpstr>Alignment</vt:lpstr>
      <vt:lpstr>Alignment</vt:lpstr>
      <vt:lpstr>Toolchain issue for creating new repos</vt:lpstr>
      <vt:lpstr>Review Board</vt:lpstr>
      <vt:lpstr>Next Steps</vt:lpstr>
      <vt:lpstr>Review Board </vt:lpstr>
      <vt:lpstr>SDF Interim summary</vt:lpstr>
      <vt:lpstr>OneDM Roadmap</vt:lpstr>
      <vt:lpstr>How to make Progress</vt:lpstr>
      <vt:lpstr>Sensor design pattern</vt:lpstr>
      <vt:lpstr>Data</vt:lpstr>
      <vt:lpstr>Interactions</vt:lpstr>
      <vt:lpstr>Semantic Composability</vt:lpstr>
      <vt:lpstr>Protocol dependencies mapping</vt:lpstr>
      <vt:lpstr>PowerPoint Presentation</vt:lpstr>
      <vt:lpstr>Updates?</vt:lpstr>
      <vt:lpstr>Conclusion</vt:lpstr>
      <vt:lpstr>Discussion on ASDF Interim</vt:lpstr>
      <vt:lpstr>ASDF planning</vt:lpstr>
      <vt:lpstr>Review Board Discussion 10/4</vt:lpstr>
      <vt:lpstr>Chat log 10/4</vt:lpstr>
      <vt:lpstr>OneDM/SDF Differences</vt:lpstr>
      <vt:lpstr>ASDF Requirements</vt:lpstr>
      <vt:lpstr>Example Application Link with Relational Constraint  </vt:lpstr>
      <vt:lpstr>Sensor Design Patterns</vt:lpstr>
      <vt:lpstr>Sensor Design Patterns</vt:lpstr>
      <vt:lpstr>External SDF models?</vt:lpstr>
      <vt:lpstr>Review Board</vt:lpstr>
      <vt:lpstr>OneDM Adoption Process </vt:lpstr>
      <vt:lpstr>Conclusion from August 23rd </vt:lpstr>
      <vt:lpstr>OneDM Adoption Process </vt:lpstr>
      <vt:lpstr>Provisional Models</vt:lpstr>
      <vt:lpstr>OCF dishwasher and dryer </vt:lpstr>
      <vt:lpstr>Sensor Modeling</vt:lpstr>
      <vt:lpstr>Pending work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737</cp:revision>
  <cp:lastPrinted>2021-03-29T08:35:39Z</cp:lastPrinted>
  <dcterms:created xsi:type="dcterms:W3CDTF">2020-07-17T12:11:39Z</dcterms:created>
  <dcterms:modified xsi:type="dcterms:W3CDTF">2022-02-07T17:51:14Z</dcterms:modified>
</cp:coreProperties>
</file>