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33"/>
  </p:notesMasterIdLst>
  <p:sldIdLst>
    <p:sldId id="256" r:id="rId3"/>
    <p:sldId id="472" r:id="rId4"/>
    <p:sldId id="473" r:id="rId5"/>
    <p:sldId id="470" r:id="rId6"/>
    <p:sldId id="288" r:id="rId7"/>
    <p:sldId id="469" r:id="rId8"/>
    <p:sldId id="471" r:id="rId9"/>
    <p:sldId id="354" r:id="rId10"/>
    <p:sldId id="467" r:id="rId11"/>
    <p:sldId id="468" r:id="rId12"/>
    <p:sldId id="463" r:id="rId13"/>
    <p:sldId id="466" r:id="rId14"/>
    <p:sldId id="465" r:id="rId15"/>
    <p:sldId id="464" r:id="rId16"/>
    <p:sldId id="459" r:id="rId17"/>
    <p:sldId id="460" r:id="rId18"/>
    <p:sldId id="461" r:id="rId19"/>
    <p:sldId id="462" r:id="rId20"/>
    <p:sldId id="435" r:id="rId21"/>
    <p:sldId id="447" r:id="rId22"/>
    <p:sldId id="445" r:id="rId23"/>
    <p:sldId id="457" r:id="rId24"/>
    <p:sldId id="458" r:id="rId25"/>
    <p:sldId id="455" r:id="rId26"/>
    <p:sldId id="450" r:id="rId27"/>
    <p:sldId id="451" r:id="rId28"/>
    <p:sldId id="452" r:id="rId29"/>
    <p:sldId id="453" r:id="rId30"/>
    <p:sldId id="454" r:id="rId31"/>
    <p:sldId id="456" r:id="rId3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58"/>
    <p:restoredTop sz="94650"/>
  </p:normalViewPr>
  <p:slideViewPr>
    <p:cSldViewPr snapToGrid="0" snapToObjects="1">
      <p:cViewPr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site-policy/github-terms-of-service#6-contributions-under-repository-licens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playground/wiki/Namespaces-and-versions-(2022-02-transition)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cssonResearch/ipso-odm/tree/sdf-dtdl#onedm-sdf-to-dtdl-convert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February 21, 2022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091C-DCE3-4546-A8D2-8290BE03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96962"/>
            <a:ext cx="7293219" cy="1006474"/>
          </a:xfrm>
        </p:spPr>
        <p:txBody>
          <a:bodyPr/>
          <a:lstStyle/>
          <a:p>
            <a:r>
              <a:rPr lang="en-US" dirty="0"/>
              <a:t>Adoption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09A2-792C-0340-A08A-9D48FCB18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54774"/>
            <a:ext cx="7886700" cy="4809392"/>
          </a:xfrm>
        </p:spPr>
        <p:txBody>
          <a:bodyPr/>
          <a:lstStyle/>
          <a:p>
            <a:r>
              <a:rPr lang="en-US" dirty="0"/>
              <a:t>Status and plan</a:t>
            </a:r>
          </a:p>
          <a:p>
            <a:pPr lvl="1"/>
            <a:r>
              <a:rPr lang="en-US" dirty="0"/>
              <a:t>Original model proposal still needs closure on details</a:t>
            </a:r>
          </a:p>
          <a:p>
            <a:pPr lvl="1"/>
            <a:r>
              <a:rPr lang="en-US" dirty="0"/>
              <a:t>Updates will be needed - </a:t>
            </a:r>
          </a:p>
          <a:p>
            <a:pPr lvl="1"/>
            <a:r>
              <a:rPr lang="en-US" dirty="0"/>
              <a:t>Multiple drivers needed for models? OCF + IPSO</a:t>
            </a:r>
          </a:p>
          <a:p>
            <a:pPr lvl="1"/>
            <a:r>
              <a:rPr lang="en-US" dirty="0"/>
              <a:t>Adoption in 1+ steps with deferred convergence/alignment – less strict – phase</a:t>
            </a:r>
          </a:p>
          <a:p>
            <a:pPr lvl="2"/>
            <a:r>
              <a:rPr lang="en-US" dirty="0"/>
              <a:t>For example, ISO 8601 duration</a:t>
            </a:r>
          </a:p>
          <a:p>
            <a:pPr lvl="2"/>
            <a:r>
              <a:rPr lang="en-US" dirty="0"/>
              <a:t>Common abstraction with minimal constraints</a:t>
            </a:r>
          </a:p>
          <a:p>
            <a:pPr lvl="2"/>
            <a:r>
              <a:rPr lang="en-US" dirty="0"/>
              <a:t>DTDL example</a:t>
            </a:r>
          </a:p>
          <a:p>
            <a:pPr lvl="2"/>
            <a:r>
              <a:rPr lang="en-US" dirty="0"/>
              <a:t>How can we address un-solvable issues like conversion to/from duration in months – e.g. how do we import these models</a:t>
            </a:r>
          </a:p>
          <a:p>
            <a:pPr lvl="2"/>
            <a:r>
              <a:rPr lang="en-US" dirty="0"/>
              <a:t>Units are hard</a:t>
            </a:r>
          </a:p>
          <a:p>
            <a:pPr lvl="2"/>
            <a:r>
              <a:rPr lang="en-US" dirty="0"/>
              <a:t>We should only use pattern in targeting to a representation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Move enterprise admin, calendar, etc.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Set up a blog on </a:t>
            </a:r>
            <a:r>
              <a:rPr lang="en-US" dirty="0" err="1"/>
              <a:t>onedm.org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24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076E-CCD5-EF4D-BB56-8AE86421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2022-01-31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38F5-4463-2E40-8211-021BCA81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board will not push for adoptions</a:t>
            </a:r>
          </a:p>
          <a:p>
            <a:r>
              <a:rPr lang="en-US" dirty="0"/>
              <a:t>(Best practices evolve)</a:t>
            </a:r>
          </a:p>
          <a:p>
            <a:r>
              <a:rPr lang="en-US" dirty="0"/>
              <a:t>Sensor design by a dedicated team – breakouts vs. agenda working time</a:t>
            </a:r>
          </a:p>
          <a:p>
            <a:r>
              <a:rPr lang="en-US" dirty="0"/>
              <a:t>Ecosystem repo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8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B619-B998-F54C-B57B-DCC3A8E2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19" y="0"/>
            <a:ext cx="7293219" cy="1006474"/>
          </a:xfrm>
        </p:spPr>
        <p:txBody>
          <a:bodyPr/>
          <a:lstStyle/>
          <a:p>
            <a:r>
              <a:rPr lang="en-US" dirty="0"/>
              <a:t>Review, Adoption,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CE3C-04F8-914F-B2C1-C4E40AEA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15" y="846083"/>
            <a:ext cx="7886700" cy="5460124"/>
          </a:xfrm>
        </p:spPr>
        <p:txBody>
          <a:bodyPr>
            <a:noAutofit/>
          </a:bodyPr>
          <a:lstStyle/>
          <a:p>
            <a:r>
              <a:rPr lang="en-US" sz="1600" dirty="0"/>
              <a:t>Review from last meeting</a:t>
            </a:r>
          </a:p>
          <a:p>
            <a:r>
              <a:rPr lang="en-US" sz="1600" dirty="0"/>
              <a:t>Alignment as a background process</a:t>
            </a:r>
          </a:p>
          <a:p>
            <a:r>
              <a:rPr lang="en-US" sz="1600" dirty="0"/>
              <a:t>Toolchain</a:t>
            </a:r>
          </a:p>
          <a:p>
            <a:r>
              <a:rPr lang="en-US" sz="1600" dirty="0"/>
              <a:t>Next steps, going forward</a:t>
            </a:r>
          </a:p>
          <a:p>
            <a:pPr lvl="1"/>
            <a:r>
              <a:rPr lang="en-US" sz="1400" dirty="0"/>
              <a:t>Get multiple spaces going as a priority</a:t>
            </a:r>
          </a:p>
          <a:p>
            <a:pPr lvl="1"/>
            <a:r>
              <a:rPr lang="en-US" sz="1400" dirty="0"/>
              <a:t>Announce this on a blog article </a:t>
            </a:r>
            <a:r>
              <a:rPr lang="en-US" sz="1400" dirty="0" err="1"/>
              <a:t>onedm</a:t>
            </a:r>
            <a:r>
              <a:rPr lang="en-US" sz="1400" dirty="0"/>
              <a:t> website</a:t>
            </a:r>
          </a:p>
          <a:p>
            <a:pPr lvl="1"/>
            <a:r>
              <a:rPr lang="en-US" sz="1400" dirty="0"/>
              <a:t>Monthly publications, news and updates</a:t>
            </a:r>
          </a:p>
          <a:p>
            <a:r>
              <a:rPr lang="en-US" sz="1600" dirty="0"/>
              <a:t>People can run private repos on their own account with </a:t>
            </a:r>
            <a:r>
              <a:rPr lang="en-US" sz="1600" dirty="0" err="1"/>
              <a:t>onedm</a:t>
            </a:r>
            <a:r>
              <a:rPr lang="en-US" sz="1600" dirty="0"/>
              <a:t> CI as </a:t>
            </a:r>
            <a:r>
              <a:rPr lang="en-US" sz="1600" dirty="0" err="1"/>
              <a:t>github</a:t>
            </a:r>
            <a:r>
              <a:rPr lang="en-US" sz="1600" dirty="0"/>
              <a:t> actions</a:t>
            </a:r>
          </a:p>
          <a:p>
            <a:r>
              <a:rPr lang="en-US" sz="1600" dirty="0"/>
              <a:t>Public models on </a:t>
            </a:r>
            <a:r>
              <a:rPr lang="en-US" sz="1600" dirty="0" err="1"/>
              <a:t>onedm.org</a:t>
            </a:r>
            <a:endParaRPr lang="en-US" sz="1600" dirty="0"/>
          </a:p>
          <a:p>
            <a:pPr lvl="1"/>
            <a:r>
              <a:rPr lang="en-US" sz="1400" dirty="0"/>
              <a:t>Template work task</a:t>
            </a:r>
          </a:p>
          <a:p>
            <a:pPr lvl="1"/>
            <a:r>
              <a:rPr lang="en-US" sz="1400" dirty="0" err="1"/>
              <a:t>Wouter</a:t>
            </a:r>
            <a:r>
              <a:rPr lang="en-US" sz="1400" dirty="0"/>
              <a:t> and Carsten can work from a script (</a:t>
            </a:r>
            <a:r>
              <a:rPr lang="en-US" sz="1400" dirty="0" err="1"/>
              <a:t>run.sh</a:t>
            </a:r>
            <a:r>
              <a:rPr lang="en-US" sz="1400" dirty="0"/>
              <a:t> in the </a:t>
            </a:r>
            <a:r>
              <a:rPr lang="en-US" sz="1400" dirty="0" err="1"/>
              <a:t>pg</a:t>
            </a:r>
            <a:r>
              <a:rPr lang="en-US" sz="1400" dirty="0"/>
              <a:t>)</a:t>
            </a:r>
          </a:p>
          <a:p>
            <a:pPr lvl="1"/>
            <a:r>
              <a:rPr lang="en-US" sz="1400" dirty="0" err="1"/>
              <a:t>Githup</a:t>
            </a:r>
            <a:r>
              <a:rPr lang="en-US" sz="1400" dirty="0"/>
              <a:t> platform installed packages can easily be resolved</a:t>
            </a:r>
          </a:p>
          <a:p>
            <a:pPr lvl="1"/>
            <a:r>
              <a:rPr lang="en-US" sz="1400" dirty="0" err="1"/>
              <a:t>Orgname</a:t>
            </a:r>
            <a:r>
              <a:rPr lang="en-US" sz="1400" dirty="0"/>
              <a:t> in the repo naming e.g. ipso-models </a:t>
            </a:r>
            <a:r>
              <a:rPr lang="en-US" sz="1400" dirty="0" err="1"/>
              <a:t>ocf</a:t>
            </a:r>
            <a:r>
              <a:rPr lang="en-US" sz="1400" dirty="0"/>
              <a:t>-models </a:t>
            </a:r>
            <a:r>
              <a:rPr lang="en-US" sz="1400" dirty="0" err="1"/>
              <a:t>sunspec</a:t>
            </a:r>
            <a:r>
              <a:rPr lang="en-US" sz="1400" dirty="0"/>
              <a:t>-models</a:t>
            </a:r>
          </a:p>
          <a:p>
            <a:r>
              <a:rPr lang="en-US" sz="1600" dirty="0"/>
              <a:t>Start with (ipso or </a:t>
            </a:r>
            <a:r>
              <a:rPr lang="en-US" sz="1600" dirty="0" err="1"/>
              <a:t>oma</a:t>
            </a:r>
            <a:r>
              <a:rPr lang="en-US" sz="1600" dirty="0"/>
              <a:t>) –models</a:t>
            </a:r>
          </a:p>
          <a:p>
            <a:r>
              <a:rPr lang="en-US" sz="1600" dirty="0"/>
              <a:t>Bluetooth mesh? Practical considerations need characteristics and data types, need a converter – need URI for the source so translations can be automated – start by working with Simon on publishing the underlying dictionaries</a:t>
            </a:r>
          </a:p>
        </p:txBody>
      </p:sp>
    </p:spTree>
    <p:extLst>
      <p:ext uri="{BB962C8B-B14F-4D97-AF65-F5344CB8AC3E}">
        <p14:creationId xmlns:p14="http://schemas.microsoft.com/office/powerpoint/2010/main" val="2660491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Venue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0" y="1464302"/>
            <a:ext cx="7105413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Teleconferences</a:t>
            </a:r>
          </a:p>
          <a:p>
            <a:pPr lvl="1"/>
            <a:r>
              <a:rPr lang="en-GB" sz="2900" dirty="0"/>
              <a:t>TBA new teleconference venue</a:t>
            </a:r>
          </a:p>
          <a:p>
            <a:pPr lvl="1"/>
            <a:r>
              <a:rPr lang="en-GB" sz="2900" dirty="0"/>
              <a:t>Same schedule</a:t>
            </a:r>
          </a:p>
          <a:p>
            <a:r>
              <a:rPr lang="en-GB" sz="3300" dirty="0"/>
              <a:t>Mailing list</a:t>
            </a:r>
          </a:p>
          <a:p>
            <a:pPr lvl="1"/>
            <a:r>
              <a:rPr lang="en-GB" sz="2900" dirty="0"/>
              <a:t>Planning to move to </a:t>
            </a:r>
            <a:r>
              <a:rPr lang="en-GB" sz="2900" dirty="0" err="1"/>
              <a:t>groups.io</a:t>
            </a:r>
            <a:endParaRPr lang="en-GB" sz="2900" dirty="0"/>
          </a:p>
          <a:p>
            <a:r>
              <a:rPr lang="en-GB" sz="3300" dirty="0" err="1"/>
              <a:t>Github</a:t>
            </a:r>
            <a:r>
              <a:rPr lang="en-GB" sz="3300" dirty="0"/>
              <a:t> for everything else</a:t>
            </a:r>
          </a:p>
          <a:p>
            <a:pPr lvl="1"/>
            <a:r>
              <a:rPr lang="en-GB" dirty="0"/>
              <a:t>Calendar</a:t>
            </a:r>
          </a:p>
          <a:p>
            <a:pPr lvl="1"/>
            <a:r>
              <a:rPr lang="en-GB" dirty="0"/>
              <a:t>Work planning</a:t>
            </a:r>
          </a:p>
          <a:p>
            <a:pPr lvl="1"/>
            <a:r>
              <a:rPr lang="en-GB" dirty="0" err="1"/>
              <a:t>OneDM</a:t>
            </a:r>
            <a:r>
              <a:rPr lang="en-GB" dirty="0"/>
              <a:t> Causeway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8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C960-A066-7D4E-B9EB-5BEA29E3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81348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948F-4982-2D49-A540-563825BB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931" y="1087822"/>
            <a:ext cx="7356763" cy="5323489"/>
          </a:xfrm>
        </p:spPr>
        <p:txBody>
          <a:bodyPr/>
          <a:lstStyle/>
          <a:p>
            <a:r>
              <a:rPr lang="en-US" sz="2000" dirty="0"/>
              <a:t>First pass – names, SDF usage</a:t>
            </a:r>
          </a:p>
          <a:p>
            <a:r>
              <a:rPr lang="en-US" sz="2000" dirty="0"/>
              <a:t>Who needs to change what and why</a:t>
            </a:r>
          </a:p>
          <a:p>
            <a:r>
              <a:rPr lang="en-US" sz="2000" dirty="0"/>
              <a:t>2 levels of bridge</a:t>
            </a:r>
          </a:p>
          <a:p>
            <a:pPr lvl="1"/>
            <a:r>
              <a:rPr lang="en-US" sz="1800" dirty="0"/>
              <a:t>Same meta-model – SDF + structural isomorphism</a:t>
            </a:r>
          </a:p>
          <a:p>
            <a:pPr lvl="1"/>
            <a:r>
              <a:rPr lang="en-US" sz="1800" dirty="0"/>
              <a:t>Same information model – </a:t>
            </a:r>
            <a:r>
              <a:rPr lang="en-US" sz="1800" dirty="0" err="1"/>
              <a:t>OneDM</a:t>
            </a:r>
            <a:r>
              <a:rPr lang="en-US" sz="1800" dirty="0"/>
              <a:t> Adopted per function</a:t>
            </a:r>
          </a:p>
          <a:p>
            <a:r>
              <a:rPr lang="en-US" sz="2000" dirty="0"/>
              <a:t>Translation across ecosystems using 1:1 translators without SDF is required if there are no SDF models</a:t>
            </a:r>
          </a:p>
          <a:p>
            <a:r>
              <a:rPr lang="en-US" sz="2000" dirty="0"/>
              <a:t>Benefit is in adopting SDF models from other ecosystems</a:t>
            </a:r>
          </a:p>
          <a:p>
            <a:r>
              <a:rPr lang="en-US" sz="2000" dirty="0"/>
              <a:t>Benefit in having models published under ecosystem "banner" to facilitate cross-enrichment </a:t>
            </a:r>
          </a:p>
          <a:p>
            <a:r>
              <a:rPr lang="en-US" sz="2000" dirty="0"/>
              <a:t>Minimal alignment opportunities?</a:t>
            </a:r>
          </a:p>
          <a:p>
            <a:r>
              <a:rPr lang="en-US" sz="2000" dirty="0"/>
              <a:t>OCF has collections – how do we model this in SDF? SDF Thing</a:t>
            </a:r>
          </a:p>
          <a:p>
            <a:r>
              <a:rPr lang="en-US" sz="2000" dirty="0"/>
              <a:t>IPSO models compose differently – Object links with SDF Thing</a:t>
            </a:r>
            <a:endParaRPr lang="en-US" sz="2400" dirty="0"/>
          </a:p>
          <a:p>
            <a:r>
              <a:rPr lang="en-US" sz="2000" dirty="0"/>
              <a:t>Atomic collections need one read for multiple objects + required composite read in OMA LWM2M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3910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FE4F-85B6-1B4B-9207-68BC1CE0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640" y="196962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33EE-CC64-2C4C-837D-2A79F647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05" y="1297119"/>
            <a:ext cx="7886700" cy="4585555"/>
          </a:xfrm>
        </p:spPr>
        <p:txBody>
          <a:bodyPr/>
          <a:lstStyle/>
          <a:p>
            <a:r>
              <a:rPr lang="en-US" sz="2000" dirty="0"/>
              <a:t>Separate folder/repo for pre-alignment </a:t>
            </a:r>
          </a:p>
          <a:p>
            <a:r>
              <a:rPr lang="en-US" sz="2000" dirty="0"/>
              <a:t>No name conflicts due to prefix – same as separate repo</a:t>
            </a:r>
          </a:p>
          <a:p>
            <a:r>
              <a:rPr lang="en-US" sz="2000" dirty="0"/>
              <a:t>What are common improvements that can be carried forward for alignment?</a:t>
            </a:r>
          </a:p>
          <a:p>
            <a:r>
              <a:rPr lang="en-US" sz="2000" dirty="0"/>
              <a:t>Quick win in what we can currently translate in our own repos and how to use them – how to translate identifiers to </a:t>
            </a:r>
            <a:r>
              <a:rPr lang="en-US" sz="2000" dirty="0" err="1"/>
              <a:t>rt</a:t>
            </a:r>
            <a:r>
              <a:rPr lang="en-US" sz="2000" dirty="0"/>
              <a:t>, how to combine OCF interfaces, etc.</a:t>
            </a:r>
          </a:p>
          <a:p>
            <a:pPr lvl="1"/>
            <a:r>
              <a:rPr lang="en-US" sz="1600" dirty="0"/>
              <a:t>What if each OCF interface is a combine-able object that can be used in runtime systems?</a:t>
            </a:r>
          </a:p>
          <a:p>
            <a:r>
              <a:rPr lang="en-US" sz="2000" dirty="0"/>
              <a:t>Can use prefixes in addition to separate governance as a quick win?</a:t>
            </a:r>
          </a:p>
          <a:p>
            <a:r>
              <a:rPr lang="en-US" sz="2000" dirty="0"/>
              <a:t>Can use URN naming to identify which model ecosystem the models come from</a:t>
            </a:r>
          </a:p>
          <a:p>
            <a:r>
              <a:rPr lang="en-US" sz="2000" dirty="0"/>
              <a:t>Building a bigger ecosystem of models</a:t>
            </a:r>
          </a:p>
          <a:p>
            <a:r>
              <a:rPr lang="en-US" dirty="0"/>
              <a:t>Can do the unifying thing as a separate thread</a:t>
            </a:r>
          </a:p>
        </p:txBody>
      </p:sp>
    </p:spTree>
    <p:extLst>
      <p:ext uri="{BB962C8B-B14F-4D97-AF65-F5344CB8AC3E}">
        <p14:creationId xmlns:p14="http://schemas.microsoft.com/office/powerpoint/2010/main" val="2219569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F962-8B2D-D148-935E-BCAF73D1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Toolchain issue for creating new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0B5C-6322-FB48-AA0B-98774146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as simple as creating more repos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Tooling needs to work across repos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actions integration</a:t>
            </a:r>
          </a:p>
          <a:p>
            <a:r>
              <a:rPr lang="en-US" dirty="0"/>
              <a:t>Recipe for the existing tools</a:t>
            </a:r>
          </a:p>
          <a:p>
            <a:r>
              <a:rPr lang="en-US" dirty="0"/>
              <a:t>Clone a repo with a template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Going forward on multiple repos</a:t>
            </a:r>
          </a:p>
          <a:p>
            <a:r>
              <a:rPr lang="en-US" dirty="0"/>
              <a:t>Sketch out solution and sort out on mailing list</a:t>
            </a:r>
          </a:p>
          <a:p>
            <a:r>
              <a:rPr lang="en-US" dirty="0"/>
              <a:t>New mailing list – </a:t>
            </a:r>
            <a:r>
              <a:rPr lang="en-US" dirty="0" err="1"/>
              <a:t>gittr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5929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Review the discussion from the week of 9/13</a:t>
            </a:r>
          </a:p>
          <a:p>
            <a:pPr lvl="1"/>
            <a:r>
              <a:rPr lang="en-US" sz="2000" dirty="0"/>
              <a:t>We would rather focus on function and architecture and leave naming to later in the process</a:t>
            </a:r>
          </a:p>
          <a:p>
            <a:pPr lvl="1"/>
            <a:r>
              <a:rPr lang="en-US" sz="2000" dirty="0"/>
              <a:t>We should prioritize developing our way of working in the first models</a:t>
            </a:r>
          </a:p>
          <a:p>
            <a:pPr lvl="1"/>
            <a:r>
              <a:rPr lang="en-US" sz="2000" dirty="0"/>
              <a:t>On/off switch is not so simple due to the high degree of generality and reuse; this may be the case with many common affordance types</a:t>
            </a:r>
          </a:p>
          <a:p>
            <a:pPr lvl="1"/>
            <a:r>
              <a:rPr lang="en-US" sz="2000" dirty="0"/>
              <a:t>Look at a few more examples and continue to review the sensor patterns – start a discussion in wiki(</a:t>
            </a:r>
            <a:r>
              <a:rPr lang="en-US" sz="2000" dirty="0" err="1"/>
              <a:t>HackMD</a:t>
            </a:r>
            <a:r>
              <a:rPr lang="en-US" sz="2000" dirty="0"/>
              <a:t>) =&gt; issues =&gt; PR to track the discussion</a:t>
            </a:r>
          </a:p>
          <a:p>
            <a:pPr lvl="2"/>
            <a:r>
              <a:rPr lang="en-US" dirty="0"/>
              <a:t>Units</a:t>
            </a:r>
          </a:p>
          <a:p>
            <a:pPr lvl="2"/>
            <a:r>
              <a:rPr lang="en-US" dirty="0"/>
              <a:t>Review isomorphism in existing models, what are the common elements and what is a common set of design patterns (inheritance, </a:t>
            </a:r>
            <a:r>
              <a:rPr lang="en-US" dirty="0" err="1"/>
              <a:t>mixins</a:t>
            </a:r>
            <a:r>
              <a:rPr lang="en-US" dirty="0"/>
              <a:t>, modularity) – common factors, leverage someone's IPSO background - </a:t>
            </a:r>
            <a:r>
              <a:rPr lang="en-US" dirty="0" err="1"/>
              <a:t>sdfRef</a:t>
            </a:r>
            <a:r>
              <a:rPr lang="en-US" dirty="0"/>
              <a:t> with multiple sources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1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93C8-80AB-624B-B9D3-007F2B80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3B3F-D59E-1C49-A3EF-7A1D44D2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/>
              <a:t>Review</a:t>
            </a:r>
          </a:p>
          <a:p>
            <a:r>
              <a:rPr lang="en-US" dirty="0"/>
              <a:t>Classes, instances, and successive refinement</a:t>
            </a:r>
          </a:p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2871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5236-9FFF-4F47-B15D-E3E570FB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2D26-8317-1544-AE6E-0DA8F63C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have been reviewed – need to process the review comments and proceed with the discussion</a:t>
            </a:r>
          </a:p>
          <a:p>
            <a:pPr lvl="1"/>
            <a:r>
              <a:rPr lang="en-US" dirty="0"/>
              <a:t>Can these models be provisionally accepted with the expectation that they can be refactored as we gain more experience? </a:t>
            </a:r>
          </a:p>
          <a:p>
            <a:pPr lvl="1"/>
            <a:r>
              <a:rPr lang="en-US" dirty="0"/>
              <a:t>More guidelines may be needed, what about looking at a broader set of models to see if this is the case?</a:t>
            </a:r>
          </a:p>
          <a:p>
            <a:pPr lvl="1"/>
            <a:r>
              <a:rPr lang="en-US" dirty="0"/>
              <a:t>Monday review board to further progress the models we have </a:t>
            </a:r>
          </a:p>
          <a:p>
            <a:r>
              <a:rPr lang="en-US" dirty="0"/>
              <a:t>Ari has made a PR to the new repo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73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EE1-EDD0-FE4C-BF13-B7C03FD5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12878"/>
            <a:ext cx="7293219" cy="1006474"/>
          </a:xfrm>
        </p:spPr>
        <p:txBody>
          <a:bodyPr/>
          <a:lstStyle/>
          <a:p>
            <a:r>
              <a:rPr lang="en-US" dirty="0"/>
              <a:t>Review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0980-E92A-544E-9396-3E329834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5715"/>
            <a:ext cx="7886700" cy="5374782"/>
          </a:xfrm>
        </p:spPr>
        <p:txBody>
          <a:bodyPr/>
          <a:lstStyle/>
          <a:p>
            <a:r>
              <a:rPr lang="en-US" sz="2400" dirty="0"/>
              <a:t>Discussed versioning into the repo – semantic version is added when a contribution reaches a certain state</a:t>
            </a:r>
          </a:p>
          <a:p>
            <a:r>
              <a:rPr lang="en-US" sz="2400" dirty="0"/>
              <a:t>Discuss CLA signup in </a:t>
            </a:r>
            <a:r>
              <a:rPr lang="en-US" sz="2400" dirty="0" err="1"/>
              <a:t>github</a:t>
            </a:r>
            <a:r>
              <a:rPr lang="en-US" sz="2400" dirty="0"/>
              <a:t> – no legal org? agreement to use BSD3 is sufficient - where is this done? It is a step in submitting PR to check that the submitter has agreed to the CLA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policy is a blanket agreement where the repo carries a license:  </a:t>
            </a:r>
          </a:p>
          <a:p>
            <a:pPr lvl="1"/>
            <a:r>
              <a:rPr lang="en-US" sz="2000" dirty="0">
                <a:hlinkClick r:id="rId2"/>
              </a:rPr>
              <a:t>https://docs.github.com/en/github/site-policy/github-terms-of-service#6-contributions-under-repository-license</a:t>
            </a:r>
            <a:endParaRPr lang="en-US" sz="2000" dirty="0"/>
          </a:p>
          <a:p>
            <a:r>
              <a:rPr lang="en-US" sz="2400" dirty="0"/>
              <a:t>Not going to block contributions</a:t>
            </a:r>
          </a:p>
          <a:p>
            <a:r>
              <a:rPr lang="en-US" sz="2400" dirty="0"/>
              <a:t>Note on making a private development </a:t>
            </a:r>
            <a:r>
              <a:rPr lang="en-US" sz="2400" dirty="0" err="1"/>
              <a:t>fork+branch</a:t>
            </a:r>
            <a:r>
              <a:rPr lang="en-US" sz="2400" dirty="0"/>
              <a:t> for contributions, </a:t>
            </a:r>
            <a:r>
              <a:rPr lang="en-US" sz="2400" strike="sngStrike" dirty="0"/>
              <a:t>how to send notifications using an issue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has a draft PR process we can use, so we can make a PR in the 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80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580-979C-3D45-881E-D4736E24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SDF Interim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8062-91E9-A549-B299-01C4B166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additions</a:t>
            </a:r>
          </a:p>
          <a:p>
            <a:pPr lvl="1"/>
            <a:r>
              <a:rPr lang="en-US" dirty="0"/>
              <a:t>not including </a:t>
            </a:r>
            <a:r>
              <a:rPr lang="en-US" dirty="0" err="1"/>
              <a:t>sdfProduct</a:t>
            </a:r>
            <a:endParaRPr lang="en-US" dirty="0"/>
          </a:p>
          <a:p>
            <a:r>
              <a:rPr lang="en-US" dirty="0"/>
              <a:t>Double check with </a:t>
            </a:r>
            <a:r>
              <a:rPr lang="en-US" dirty="0" err="1"/>
              <a:t>OneDM</a:t>
            </a:r>
            <a:r>
              <a:rPr lang="en-US" dirty="0"/>
              <a:t> users that SDF has the required features</a:t>
            </a:r>
          </a:p>
          <a:p>
            <a:pPr lvl="1"/>
            <a:r>
              <a:rPr lang="en-US" dirty="0"/>
              <a:t>Statements from organizations that will publish models, etc.</a:t>
            </a:r>
          </a:p>
          <a:p>
            <a:r>
              <a:rPr lang="en-US" dirty="0"/>
              <a:t>Please review the latest draft</a:t>
            </a:r>
          </a:p>
        </p:txBody>
      </p:sp>
    </p:spTree>
    <p:extLst>
      <p:ext uri="{BB962C8B-B14F-4D97-AF65-F5344CB8AC3E}">
        <p14:creationId xmlns:p14="http://schemas.microsoft.com/office/powerpoint/2010/main" val="4156772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677B-C75A-C44E-B035-9EEA76EC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EDC0-143D-E24A-B464-07989CB4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SDF is almost done and on a track for evolution</a:t>
            </a:r>
          </a:p>
          <a:p>
            <a:r>
              <a:rPr lang="en-US" dirty="0" err="1"/>
              <a:t>OneDM</a:t>
            </a:r>
            <a:r>
              <a:rPr lang="en-US" dirty="0"/>
              <a:t> has developed SDF tools and a governance regime, playground and examples, and a good start on best practices</a:t>
            </a:r>
          </a:p>
          <a:p>
            <a:r>
              <a:rPr lang="en-US" dirty="0"/>
              <a:t>Other JSON Schema based data models are proliferating in both single- and multi-domain groups</a:t>
            </a:r>
          </a:p>
          <a:p>
            <a:r>
              <a:rPr lang="en-US" dirty="0" err="1"/>
              <a:t>iotschema.org</a:t>
            </a:r>
            <a:r>
              <a:rPr lang="en-US" dirty="0"/>
              <a:t> is not active</a:t>
            </a:r>
          </a:p>
          <a:p>
            <a:r>
              <a:rPr lang="en-US" dirty="0"/>
              <a:t>W3C Web of Things needs a semantic annotation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74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118F-7EB5-4140-9725-D87A8604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ADF1-8936-CC4A-A89F-335A4F98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kind of models are needed</a:t>
            </a:r>
          </a:p>
          <a:p>
            <a:r>
              <a:rPr lang="en-US" dirty="0"/>
              <a:t>Keep the model discussion at the high level </a:t>
            </a:r>
          </a:p>
          <a:p>
            <a:r>
              <a:rPr lang="en-US" dirty="0"/>
              <a:t>Use cases vs. requirements and scenarios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19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4445-BF6D-C44B-A1D5-95EAB80F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8750-13C3-9C46-8F6A-A02623C3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quantity from the sensing</a:t>
            </a:r>
          </a:p>
          <a:p>
            <a:r>
              <a:rPr lang="en-US" dirty="0"/>
              <a:t>"Temperature Sensor" vs "Sensor" that measures "Temperature"</a:t>
            </a:r>
          </a:p>
          <a:p>
            <a:r>
              <a:rPr lang="en-US" dirty="0"/>
              <a:t>Make it easy for many embodiments to be constructed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43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0C44-1CFB-F542-BFAE-D438957F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442-D9A6-B846-B856-ADB7335C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87518"/>
            <a:ext cx="7886700" cy="4861944"/>
          </a:xfrm>
        </p:spPr>
        <p:txBody>
          <a:bodyPr/>
          <a:lstStyle/>
          <a:p>
            <a:r>
              <a:rPr lang="en-US" dirty="0"/>
              <a:t>Fundamental types</a:t>
            </a:r>
          </a:p>
          <a:p>
            <a:r>
              <a:rPr lang="en-US" dirty="0"/>
              <a:t>Quantity and Units</a:t>
            </a:r>
          </a:p>
          <a:p>
            <a:r>
              <a:rPr lang="en-US" dirty="0"/>
              <a:t>Characteristics (i.e. averages, quartiles, etc.)</a:t>
            </a:r>
          </a:p>
          <a:p>
            <a:r>
              <a:rPr lang="en-US" dirty="0"/>
              <a:t>Range and Scale</a:t>
            </a:r>
          </a:p>
          <a:p>
            <a:r>
              <a:rPr lang="en-US" dirty="0"/>
              <a:t>Reusability of these definitions</a:t>
            </a:r>
          </a:p>
          <a:p>
            <a:r>
              <a:rPr lang="en-US" dirty="0"/>
              <a:t>Data type (</a:t>
            </a:r>
            <a:r>
              <a:rPr lang="en-US" dirty="0" err="1"/>
              <a:t>sdfData</a:t>
            </a:r>
            <a:r>
              <a:rPr lang="en-US" dirty="0"/>
              <a:t>) vs </a:t>
            </a:r>
            <a:r>
              <a:rPr lang="en-US" dirty="0" err="1"/>
              <a:t>sdfProperty</a:t>
            </a:r>
            <a:r>
              <a:rPr lang="en-US" dirty="0"/>
              <a:t>, where do the application semantics like quantity and units go?</a:t>
            </a:r>
          </a:p>
          <a:p>
            <a:r>
              <a:rPr lang="en-US" dirty="0"/>
              <a:t>Examples of different styles, use common quantities temperature (pressure is differential, gauge vs. absolute) how do we differentiate?</a:t>
            </a:r>
          </a:p>
          <a:p>
            <a:r>
              <a:rPr lang="en-US" dirty="0"/>
              <a:t>Data should be standalone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53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4E35-1503-FA44-B084-EB9BC5C4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DF92-9467-2B48-A912-F237B365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018689"/>
          </a:xfrm>
        </p:spPr>
        <p:txBody>
          <a:bodyPr/>
          <a:lstStyle/>
          <a:p>
            <a:r>
              <a:rPr lang="en-US" dirty="0"/>
              <a:t>Functional modularity</a:t>
            </a:r>
          </a:p>
          <a:p>
            <a:r>
              <a:rPr lang="en-US" dirty="0"/>
              <a:t>Actions and Events could be optional and bespoke for certain protocols</a:t>
            </a:r>
          </a:p>
          <a:p>
            <a:r>
              <a:rPr lang="en-US" dirty="0"/>
              <a:t>The base model could be very simple with well categorized extension points e.g. Min/Max observed</a:t>
            </a:r>
          </a:p>
          <a:p>
            <a:r>
              <a:rPr lang="en-US" dirty="0"/>
              <a:t>Sensors are separate from generic Properties, sensor definitions use property definitions and add behaviors like conditional reporting</a:t>
            </a:r>
          </a:p>
          <a:p>
            <a:r>
              <a:rPr lang="en-US" dirty="0"/>
              <a:t>Properties can be used for static or dynamic</a:t>
            </a:r>
          </a:p>
          <a:p>
            <a:r>
              <a:rPr lang="en-US" dirty="0"/>
              <a:t>Features? Modular composition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6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BF08-7174-EA47-8E58-1BE2C2CC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Composability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6F8A-CE98-C94E-BCC6-6773270B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  <a:p>
            <a:r>
              <a:rPr lang="en-US" dirty="0"/>
              <a:t>Conceptual Layering</a:t>
            </a:r>
          </a:p>
          <a:p>
            <a:r>
              <a:rPr lang="en-US" dirty="0"/>
              <a:t>Composed Properties</a:t>
            </a:r>
          </a:p>
          <a:p>
            <a:r>
              <a:rPr lang="en-US" dirty="0"/>
              <a:t>Syntactic considerations and structural implications for models, e.g. </a:t>
            </a:r>
            <a:r>
              <a:rPr lang="en-US" dirty="0" err="1"/>
              <a:t>mixin</a:t>
            </a:r>
            <a:r>
              <a:rPr lang="en-US" dirty="0"/>
              <a:t> vs collections</a:t>
            </a:r>
          </a:p>
          <a:p>
            <a:r>
              <a:rPr lang="en-US" dirty="0" err="1"/>
              <a:t>Mixin</a:t>
            </a:r>
            <a:r>
              <a:rPr lang="en-US" dirty="0"/>
              <a:t> should have optionality and satisfy the LCS principle</a:t>
            </a:r>
          </a:p>
          <a:p>
            <a:r>
              <a:rPr lang="en-US" dirty="0"/>
              <a:t>Multiple "inheritance" requires conflict resolution</a:t>
            </a:r>
          </a:p>
          <a:p>
            <a:r>
              <a:rPr lang="en-US" dirty="0"/>
              <a:t>Ordering dependencies, need to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5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BA4-D961-BC44-8970-5EE3265D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Protocol dependencies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4ADC-41DA-0E43-AB74-1A74F952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reporting options including composed schemas, sequences, conditional notification</a:t>
            </a:r>
          </a:p>
          <a:p>
            <a:r>
              <a:rPr lang="en-US" dirty="0"/>
              <a:t>Read/write/observability</a:t>
            </a:r>
          </a:p>
          <a:p>
            <a:r>
              <a:rPr lang="en-US" dirty="0"/>
              <a:t>Late binding representations</a:t>
            </a:r>
          </a:p>
          <a:p>
            <a:r>
              <a:rPr lang="en-US" dirty="0"/>
              <a:t>Mapping files add information to the model where the information comes from external namespaces. Namespaces are part of the map key and want to become segments in the JSON pointer </a:t>
            </a:r>
          </a:p>
          <a:p>
            <a:r>
              <a:rPr lang="en-US" dirty="0"/>
              <a:t>Need to manage cross-namespace 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0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9470-5A66-A94F-95DE-07B9D707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34" y="143500"/>
            <a:ext cx="7293219" cy="1006474"/>
          </a:xfrm>
        </p:spPr>
        <p:txBody>
          <a:bodyPr/>
          <a:lstStyle/>
          <a:p>
            <a:r>
              <a:rPr lang="en-US" dirty="0"/>
              <a:t>Class and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84B2-5945-7046-9B30-8BA9DFE5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149974"/>
            <a:ext cx="8357695" cy="4585555"/>
          </a:xfrm>
        </p:spPr>
        <p:txBody>
          <a:bodyPr/>
          <a:lstStyle/>
          <a:p>
            <a:r>
              <a:rPr lang="en-US" dirty="0"/>
              <a:t>Class as template for an instance</a:t>
            </a:r>
          </a:p>
          <a:p>
            <a:r>
              <a:rPr lang="en-US" dirty="0"/>
              <a:t>Semantic categorization</a:t>
            </a:r>
          </a:p>
          <a:p>
            <a:r>
              <a:rPr lang="en-US" dirty="0"/>
              <a:t>Reuse vs. specialization tradeoff at each level</a:t>
            </a:r>
          </a:p>
          <a:p>
            <a:r>
              <a:rPr lang="en-US" dirty="0"/>
              <a:t>Composition of classes as template for composed instances, etc.</a:t>
            </a:r>
          </a:p>
          <a:p>
            <a:r>
              <a:rPr lang="en-US" dirty="0"/>
              <a:t>Refinements: Class, Sub-class, Type, Sub-Type, Kind</a:t>
            </a:r>
          </a:p>
          <a:p>
            <a:r>
              <a:rPr lang="en-US" dirty="0"/>
              <a:t>Classes all the way down (?) to the final specialization</a:t>
            </a:r>
          </a:p>
          <a:p>
            <a:r>
              <a:rPr lang="en-US" dirty="0"/>
              <a:t>"Library instances" are templates </a:t>
            </a:r>
          </a:p>
          <a:p>
            <a:r>
              <a:rPr lang="en-US" dirty="0"/>
              <a:t>IP Address, unique identifier, cardinality of one</a:t>
            </a:r>
          </a:p>
          <a:p>
            <a:r>
              <a:rPr lang="en-US" dirty="0"/>
              <a:t>All values filled in or nulled</a:t>
            </a:r>
          </a:p>
          <a:p>
            <a:r>
              <a:rPr lang="en-US" dirty="0"/>
              <a:t>Has protocol bindings and ecosystem-specific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68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DA8B-4B6C-654E-ADFE-4DD6AE32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C487-3C3D-0D4E-B66F-01422DBE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HackMD</a:t>
            </a:r>
            <a:r>
              <a:rPr lang="en-US" dirty="0"/>
              <a:t> examples </a:t>
            </a:r>
          </a:p>
          <a:p>
            <a:r>
              <a:rPr lang="en-US" dirty="0"/>
              <a:t>SDF examples also, test against the current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1DE0-5135-C545-8533-AF803784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D25C-A13B-8E43-B2D9-43946B6E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teleconference February 28, 2022</a:t>
            </a:r>
          </a:p>
          <a:p>
            <a:pPr lvl="1"/>
            <a:r>
              <a:rPr lang="en-US" dirty="0"/>
              <a:t>Agenda points?</a:t>
            </a:r>
          </a:p>
          <a:p>
            <a:r>
              <a:rPr lang="en-US" dirty="0"/>
              <a:t>AOB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4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8F0B-73ED-4008-8CB1-A21230E0E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2618626"/>
            <a:ext cx="7486650" cy="1146572"/>
          </a:xfrm>
        </p:spPr>
        <p:txBody>
          <a:bodyPr>
            <a:normAutofit/>
          </a:bodyPr>
          <a:lstStyle/>
          <a:p>
            <a:r>
              <a:rPr lang="en-US" sz="4050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71110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D493-8571-B74D-9696-CD191CB4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91858"/>
            <a:ext cx="7293219" cy="1006474"/>
          </a:xfrm>
        </p:spPr>
        <p:txBody>
          <a:bodyPr/>
          <a:lstStyle/>
          <a:p>
            <a:r>
              <a:rPr lang="en-US" dirty="0"/>
              <a:t>February 14</a:t>
            </a:r>
            <a:r>
              <a:rPr lang="en-US" baseline="30000" dirty="0"/>
              <a:t>th</a:t>
            </a:r>
            <a:r>
              <a:rPr lang="en-US" dirty="0"/>
              <a:t>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18D5-9815-9240-9069-C29BAB63E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98332"/>
            <a:ext cx="7886700" cy="4585555"/>
          </a:xfrm>
        </p:spPr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 err="1"/>
              <a:t>OneDM</a:t>
            </a:r>
            <a:r>
              <a:rPr lang="en-US" dirty="0"/>
              <a:t> Update for T2TRG</a:t>
            </a:r>
          </a:p>
          <a:p>
            <a:pPr lvl="1"/>
            <a:r>
              <a:rPr lang="en-US" dirty="0"/>
              <a:t>March 10</a:t>
            </a:r>
          </a:p>
          <a:p>
            <a:pPr lvl="1"/>
            <a:r>
              <a:rPr lang="en-US" dirty="0"/>
              <a:t>10 minutes + Q&amp;A</a:t>
            </a:r>
          </a:p>
          <a:p>
            <a:r>
              <a:rPr lang="en-US" dirty="0"/>
              <a:t>Extending to include ecosystem models</a:t>
            </a:r>
          </a:p>
          <a:p>
            <a:pPr lvl="1"/>
            <a:r>
              <a:rPr lang="en-US" dirty="0"/>
              <a:t>CI process to convert new SDF models to ecosystem</a:t>
            </a:r>
          </a:p>
          <a:p>
            <a:pPr lvl="1"/>
            <a:r>
              <a:rPr lang="en-US" dirty="0"/>
              <a:t>Goal of making </a:t>
            </a:r>
            <a:r>
              <a:rPr lang="en-US" dirty="0" err="1"/>
              <a:t>OneDM</a:t>
            </a:r>
            <a:r>
              <a:rPr lang="en-US" dirty="0"/>
              <a:t> models work for everyone</a:t>
            </a:r>
          </a:p>
          <a:p>
            <a:r>
              <a:rPr lang="en-US" dirty="0"/>
              <a:t>Extend the playground to more ecosystems</a:t>
            </a:r>
          </a:p>
          <a:p>
            <a:pPr lvl="1"/>
            <a:r>
              <a:rPr lang="en-US" dirty="0"/>
              <a:t>Bluetooth Characteristics and data types</a:t>
            </a:r>
          </a:p>
          <a:p>
            <a:pPr lvl="1"/>
            <a:r>
              <a:rPr lang="en-US" dirty="0"/>
              <a:t>Other?</a:t>
            </a:r>
          </a:p>
          <a:p>
            <a:r>
              <a:rPr lang="en-US" dirty="0"/>
              <a:t>Ecosystem-specific models</a:t>
            </a:r>
          </a:p>
          <a:p>
            <a:pPr lvl="1"/>
            <a:r>
              <a:rPr lang="en-US" dirty="0"/>
              <a:t>Namespace and versioning scheme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3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825E-6A62-1941-9BA3-E26845D1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49816"/>
            <a:ext cx="7293219" cy="1006474"/>
          </a:xfrm>
        </p:spPr>
        <p:txBody>
          <a:bodyPr>
            <a:normAutofit/>
          </a:bodyPr>
          <a:lstStyle/>
          <a:p>
            <a:r>
              <a:rPr lang="en-US" dirty="0"/>
              <a:t>Ecosystem-specific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A505-7D8C-5844-8589-05BB8EDB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89" y="835573"/>
            <a:ext cx="7886700" cy="7246882"/>
          </a:xfrm>
        </p:spPr>
        <p:txBody>
          <a:bodyPr>
            <a:noAutofit/>
          </a:bodyPr>
          <a:lstStyle/>
          <a:p>
            <a:r>
              <a:rPr lang="en-US" sz="2000" dirty="0"/>
              <a:t>Namespace and versioning scheme</a:t>
            </a:r>
          </a:p>
          <a:p>
            <a:r>
              <a:rPr lang="en-US" sz="2000" dirty="0"/>
              <a:t>Playground models don't have a namespace – </a:t>
            </a:r>
          </a:p>
          <a:p>
            <a:pPr lvl="1"/>
            <a:r>
              <a:rPr lang="en-US" sz="1800" dirty="0"/>
              <a:t>need to add the block</a:t>
            </a:r>
          </a:p>
          <a:p>
            <a:pPr lvl="1"/>
            <a:r>
              <a:rPr lang="en-US" sz="1800" dirty="0"/>
              <a:t>linter check and warning?</a:t>
            </a:r>
          </a:p>
          <a:p>
            <a:pPr lvl="1"/>
            <a:r>
              <a:rPr lang="en-US" sz="1800" dirty="0"/>
              <a:t>Is there a default behavior when there is no namespace reference? (research) no contribution to a global ([https://</a:t>
            </a:r>
            <a:r>
              <a:rPr lang="en-US" sz="1800" dirty="0" err="1"/>
              <a:t>onedm</a:t>
            </a:r>
            <a:r>
              <a:rPr lang="en-US" sz="1800" dirty="0"/>
              <a:t>) namespace</a:t>
            </a:r>
          </a:p>
          <a:p>
            <a:pPr lvl="1"/>
            <a:r>
              <a:rPr lang="en-US" sz="1800" dirty="0"/>
              <a:t>Can't export but can import using explicit prefix </a:t>
            </a:r>
          </a:p>
          <a:p>
            <a:pPr lvl="1"/>
            <a:r>
              <a:rPr lang="en-US" sz="1800" dirty="0"/>
              <a:t>These are theoretically ecosystem URIs (</a:t>
            </a:r>
            <a:r>
              <a:rPr lang="en-US" sz="1800" dirty="0" err="1"/>
              <a:t>ocf</a:t>
            </a:r>
            <a:r>
              <a:rPr lang="en-US" sz="1800" dirty="0"/>
              <a:t>:, </a:t>
            </a:r>
            <a:r>
              <a:rPr lang="en-US" sz="1800" dirty="0" err="1"/>
              <a:t>oma</a:t>
            </a:r>
            <a:r>
              <a:rPr lang="en-US" sz="1800" dirty="0"/>
              <a:t>:</a:t>
            </a:r>
            <a:r>
              <a:rPr lang="en-US" sz="1800" dirty="0">
                <a:sym typeface="Wingdings" pitchFamily="2" charset="2"/>
              </a:rPr>
              <a:t> ) or should they all be </a:t>
            </a:r>
            <a:r>
              <a:rPr lang="en-US" sz="1800" dirty="0" err="1">
                <a:sym typeface="Wingdings" pitchFamily="2" charset="2"/>
              </a:rPr>
              <a:t>onedm</a:t>
            </a:r>
            <a:r>
              <a:rPr lang="en-US" sz="1800" dirty="0">
                <a:sym typeface="Wingdings" pitchFamily="2" charset="2"/>
              </a:rPr>
              <a:t> – is there a useful constraint beyond "</a:t>
            </a:r>
            <a:r>
              <a:rPr lang="en-US" sz="1800" dirty="0" err="1">
                <a:sym typeface="Wingdings" pitchFamily="2" charset="2"/>
              </a:rPr>
              <a:t>onedm</a:t>
            </a:r>
            <a:r>
              <a:rPr lang="en-US" sz="1800" dirty="0">
                <a:sym typeface="Wingdings" pitchFamily="2" charset="2"/>
              </a:rPr>
              <a:t>:"</a:t>
            </a:r>
          </a:p>
          <a:p>
            <a:pPr lvl="2"/>
            <a:r>
              <a:rPr lang="en-US" sz="1400" dirty="0">
                <a:sym typeface="Wingdings" pitchFamily="2" charset="2"/>
              </a:rPr>
              <a:t>Ecosystem root, (</a:t>
            </a:r>
            <a:r>
              <a:rPr lang="en-US" sz="1400" strike="sngStrike" dirty="0" err="1">
                <a:sym typeface="Wingdings" pitchFamily="2" charset="2"/>
              </a:rPr>
              <a:t>github</a:t>
            </a:r>
            <a:r>
              <a:rPr lang="en-US" sz="1400" strike="sngStrike" dirty="0">
                <a:sym typeface="Wingdings" pitchFamily="2" charset="2"/>
              </a:rPr>
              <a:t> root</a:t>
            </a:r>
            <a:r>
              <a:rPr lang="en-US" sz="1400" dirty="0">
                <a:sym typeface="Wingdings" pitchFamily="2" charset="2"/>
              </a:rPr>
              <a:t>), </a:t>
            </a:r>
            <a:r>
              <a:rPr lang="en-US" sz="1400" dirty="0" err="1">
                <a:sym typeface="Wingdings" pitchFamily="2" charset="2"/>
              </a:rPr>
              <a:t>onedm</a:t>
            </a:r>
            <a:r>
              <a:rPr lang="en-US" sz="1400" dirty="0">
                <a:sym typeface="Wingdings" pitchFamily="2" charset="2"/>
              </a:rPr>
              <a:t> root</a:t>
            </a:r>
          </a:p>
          <a:p>
            <a:pPr lvl="2"/>
            <a:r>
              <a:rPr lang="en-US" sz="1400" dirty="0" err="1">
                <a:sym typeface="Wingdings" pitchFamily="2" charset="2"/>
              </a:rPr>
              <a:t>onedm</a:t>
            </a:r>
            <a:r>
              <a:rPr lang="en-US" sz="1400" dirty="0">
                <a:sym typeface="Wingdings" pitchFamily="2" charset="2"/>
              </a:rPr>
              <a:t> is preferred as a unifying principle</a:t>
            </a:r>
          </a:p>
          <a:p>
            <a:pPr lvl="2"/>
            <a:r>
              <a:rPr lang="en-US" sz="1400" dirty="0">
                <a:sym typeface="Wingdings" pitchFamily="2" charset="2"/>
              </a:rPr>
              <a:t>BSD3 strongly recommended and required for adoption</a:t>
            </a:r>
          </a:p>
          <a:p>
            <a:pPr lvl="2"/>
            <a:r>
              <a:rPr lang="en-US" sz="1400" dirty="0">
                <a:hlinkClick r:id="rId2"/>
              </a:rPr>
              <a:t>https://github.com/one-data-model/playground/wiki/Namespaces-and-versions-(2022-02-transition)</a:t>
            </a:r>
            <a:endParaRPr lang="en-US" sz="1400" dirty="0"/>
          </a:p>
          <a:p>
            <a:pPr lvl="2"/>
            <a:r>
              <a:rPr lang="en-US" sz="1400" dirty="0"/>
              <a:t>Please make a note in this wiki about what you will do with namespaces</a:t>
            </a:r>
          </a:p>
          <a:p>
            <a:pPr lvl="2"/>
            <a:r>
              <a:rPr lang="en-US" sz="1400" dirty="0"/>
              <a:t>Ari and </a:t>
            </a:r>
            <a:r>
              <a:rPr lang="en-US" sz="1400" dirty="0" err="1"/>
              <a:t>Wouter</a:t>
            </a:r>
            <a:r>
              <a:rPr lang="en-US" sz="1400" dirty="0"/>
              <a:t> will update </a:t>
            </a:r>
            <a:r>
              <a:rPr lang="en-US" sz="1400" dirty="0" err="1"/>
              <a:t>pg</a:t>
            </a:r>
            <a:r>
              <a:rPr lang="en-US" sz="1400" dirty="0"/>
              <a:t> models and wiki</a:t>
            </a:r>
            <a:endParaRPr lang="en-US" sz="1200" dirty="0"/>
          </a:p>
          <a:p>
            <a:r>
              <a:rPr lang="en-US" sz="2000" dirty="0"/>
              <a:t>Versioning question</a:t>
            </a:r>
          </a:p>
          <a:p>
            <a:pPr lvl="1"/>
            <a:r>
              <a:rPr lang="en-US" sz="1800" dirty="0"/>
              <a:t>What is our resolution of the version marking question?</a:t>
            </a:r>
          </a:p>
          <a:p>
            <a:pPr lvl="1"/>
            <a:r>
              <a:rPr lang="en-US" sz="1800" dirty="0"/>
              <a:t>Discuss at next call February 21</a:t>
            </a:r>
          </a:p>
          <a:p>
            <a:pPr lvl="1"/>
            <a:r>
              <a:rPr lang="en-US" sz="1800" dirty="0"/>
              <a:t>Ecosystem-specific versioning - is a string good enough? Monotonicity?</a:t>
            </a:r>
          </a:p>
          <a:p>
            <a:pPr lvl="1"/>
            <a:r>
              <a:rPr lang="en-US" sz="1800" dirty="0"/>
              <a:t>What are the operations on ecosystem versions</a:t>
            </a:r>
          </a:p>
          <a:p>
            <a:pPr lvl="1"/>
            <a:r>
              <a:rPr lang="en-US" sz="1800" dirty="0"/>
              <a:t>Recommend using </a:t>
            </a:r>
            <a:r>
              <a:rPr lang="en-US" sz="1800" dirty="0" err="1"/>
              <a:t>onedm</a:t>
            </a:r>
            <a:r>
              <a:rPr lang="en-US" sz="1800" dirty="0"/>
              <a:t> scheme - Merging </a:t>
            </a:r>
            <a:r>
              <a:rPr lang="en-US" sz="1800" dirty="0" err="1"/>
              <a:t>infoblocks</a:t>
            </a:r>
            <a:endParaRPr lang="en-US" sz="1800" dirty="0"/>
          </a:p>
          <a:p>
            <a:pPr lvl="1"/>
            <a:r>
              <a:rPr lang="en-US" sz="1800" dirty="0"/>
              <a:t>Writeup needed to provide guidance to contributors where do you put the information in the SDF file – extension points may need more constraints in the SDF draft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dirty="0"/>
              <a:t>&lt;namespace&gt;: how do we validate that the ns is defined?</a:t>
            </a:r>
          </a:p>
          <a:p>
            <a:pPr lvl="1"/>
            <a:r>
              <a:rPr lang="en-US" sz="1800" dirty="0"/>
              <a:t>Put this in the RFC candidate</a:t>
            </a:r>
          </a:p>
          <a:p>
            <a:pPr lvl="1"/>
            <a:r>
              <a:rPr lang="en-US" sz="1800" dirty="0"/>
              <a:t>Writeup </a:t>
            </a:r>
            <a:r>
              <a:rPr lang="en-US" sz="1800" dirty="0" err="1"/>
              <a:t>onedm</a:t>
            </a:r>
            <a:r>
              <a:rPr lang="en-US" sz="1800" dirty="0"/>
              <a:t> </a:t>
            </a:r>
            <a:r>
              <a:rPr lang="en-US" sz="1800" dirty="0" err="1"/>
              <a:t>semver</a:t>
            </a:r>
            <a:r>
              <a:rPr lang="en-US" sz="1800" dirty="0"/>
              <a:t> scheme – action</a:t>
            </a:r>
          </a:p>
          <a:p>
            <a:pPr marL="0" indent="0">
              <a:buNone/>
            </a:pPr>
            <a:r>
              <a:rPr lang="en-US" sz="1200" dirty="0"/>
              <a:t>"info" : {</a:t>
            </a:r>
          </a:p>
          <a:p>
            <a:pPr marL="0" indent="0">
              <a:buNone/>
            </a:pPr>
            <a:r>
              <a:rPr lang="en-US" sz="1200" dirty="0"/>
              <a:t> "</a:t>
            </a:r>
            <a:r>
              <a:rPr lang="en-US" sz="1200" dirty="0" err="1"/>
              <a:t>oma:version</a:t>
            </a:r>
            <a:r>
              <a:rPr lang="en-US" sz="1200" dirty="0"/>
              <a:t>" : "1.1"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lvl="1"/>
            <a:endParaRPr lang="en-US" sz="1800" dirty="0"/>
          </a:p>
          <a:p>
            <a:r>
              <a:rPr lang="en-US" sz="2000" dirty="0"/>
              <a:t>What else needs to be resolved </a:t>
            </a:r>
          </a:p>
          <a:p>
            <a:pPr lvl="1"/>
            <a:r>
              <a:rPr lang="en-US" sz="1800" dirty="0"/>
              <a:t>SDF questions – JSON number format</a:t>
            </a:r>
          </a:p>
          <a:p>
            <a:pPr lvl="1"/>
            <a:r>
              <a:rPr lang="en-US" sz="1800" dirty="0"/>
              <a:t>Big numbers? 64 bit integer TD, JSON-LD? ASDF issue TBC - </a:t>
            </a:r>
            <a:r>
              <a:rPr lang="en-US" sz="1800" dirty="0" err="1"/>
              <a:t>Bigmax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0348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68945"/>
            <a:ext cx="7293219" cy="1006474"/>
          </a:xfrm>
        </p:spPr>
        <p:txBody>
          <a:bodyPr/>
          <a:lstStyle/>
          <a:p>
            <a:r>
              <a:rPr lang="en-US" dirty="0"/>
              <a:t>February 7</a:t>
            </a:r>
            <a:r>
              <a:rPr lang="en-US" baseline="30000" dirty="0"/>
              <a:t>th</a:t>
            </a:r>
            <a:r>
              <a:rPr lang="en-US" dirty="0"/>
              <a:t>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803" y="1075418"/>
            <a:ext cx="7830181" cy="4789353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Announcements</a:t>
            </a:r>
          </a:p>
          <a:p>
            <a:pPr lvl="1"/>
            <a:r>
              <a:rPr lang="en-GB" sz="2900" dirty="0"/>
              <a:t>T2TRG meeting – 15m on agenda</a:t>
            </a:r>
          </a:p>
          <a:p>
            <a:pPr lvl="1"/>
            <a:r>
              <a:rPr lang="en-GB" sz="2900" dirty="0"/>
              <a:t>DTDL conversion code is in the IPSO </a:t>
            </a:r>
            <a:r>
              <a:rPr lang="en-GB" sz="2900" dirty="0" err="1"/>
              <a:t>github</a:t>
            </a:r>
            <a:r>
              <a:rPr lang="en-GB" sz="2900" dirty="0"/>
              <a:t> </a:t>
            </a:r>
          </a:p>
          <a:p>
            <a:pPr lvl="1"/>
            <a:r>
              <a:rPr lang="en-US" dirty="0">
                <a:hlinkClick r:id="rId2"/>
              </a:rPr>
              <a:t>https://github.com/EricssonResearch/ipso-odm/tree/sdf-dtdl#onedm-sdf-to-dtdl-converter</a:t>
            </a:r>
            <a:endParaRPr lang="en-GB" sz="2900" dirty="0"/>
          </a:p>
          <a:p>
            <a:r>
              <a:rPr lang="en-GB" sz="3300" dirty="0"/>
              <a:t>Bespoke repositories, OMA model repo</a:t>
            </a:r>
          </a:p>
          <a:p>
            <a:r>
              <a:rPr lang="en-GB" sz="3300" dirty="0"/>
              <a:t>Adoption process</a:t>
            </a:r>
          </a:p>
          <a:p>
            <a:r>
              <a:rPr lang="en-GB" sz="3300" dirty="0" err="1"/>
              <a:t>OneDM</a:t>
            </a:r>
            <a:r>
              <a:rPr lang="en-GB" sz="3300" dirty="0"/>
              <a:t> new venue development</a:t>
            </a:r>
          </a:p>
          <a:p>
            <a:pPr lvl="1"/>
            <a:r>
              <a:rPr lang="en-GB" sz="2900" dirty="0"/>
              <a:t>Outreach on announcement of the next meeting</a:t>
            </a:r>
          </a:p>
          <a:p>
            <a:pPr lvl="1"/>
            <a:r>
              <a:rPr lang="en-GB" sz="2900" dirty="0" err="1"/>
              <a:t>Groups.io</a:t>
            </a:r>
            <a:r>
              <a:rPr lang="en-GB" sz="2900" dirty="0"/>
              <a:t> delivery options</a:t>
            </a:r>
          </a:p>
          <a:p>
            <a:r>
              <a:rPr lang="en-GB" sz="3300" dirty="0"/>
              <a:t>AOB</a:t>
            </a:r>
          </a:p>
          <a:p>
            <a:pPr lvl="1"/>
            <a:r>
              <a:rPr lang="en-GB" dirty="0"/>
              <a:t>Expanding the playground – BT models </a:t>
            </a:r>
          </a:p>
          <a:p>
            <a:pPr lvl="1"/>
            <a:r>
              <a:rPr lang="en-GB" dirty="0"/>
              <a:t>Ecosystem-specific source representations in the playground (e.g. XML)( Back-translations of all PG models to an ecosystem format)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38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D10C-9ECC-0440-85E8-9B497411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Bespoke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6A35-260E-2548-A8CD-67E43AF2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4585555"/>
          </a:xfrm>
        </p:spPr>
        <p:txBody>
          <a:bodyPr/>
          <a:lstStyle/>
          <a:p>
            <a:r>
              <a:rPr lang="en-US" dirty="0"/>
              <a:t>IPSO and OCF repos created</a:t>
            </a:r>
          </a:p>
          <a:p>
            <a:pPr lvl="1"/>
            <a:r>
              <a:rPr lang="en-US" dirty="0"/>
              <a:t>Carsten get admin permission</a:t>
            </a:r>
          </a:p>
          <a:p>
            <a:r>
              <a:rPr lang="en-US" dirty="0"/>
              <a:t>Instantiate a repo from template for each?</a:t>
            </a:r>
          </a:p>
          <a:p>
            <a:pPr lvl="1"/>
            <a:r>
              <a:rPr lang="en-US" dirty="0"/>
              <a:t>Need to try this</a:t>
            </a:r>
          </a:p>
          <a:p>
            <a:r>
              <a:rPr lang="en-US" dirty="0"/>
              <a:t>Haven't designed the linker for separate namespaces – needs to be added – can be a simple file that is manually updated for now</a:t>
            </a:r>
          </a:p>
          <a:p>
            <a:r>
              <a:rPr lang="en-US" dirty="0"/>
              <a:t>Write up a document and update existing documents to reflect the addition of repos</a:t>
            </a:r>
          </a:p>
          <a:p>
            <a:r>
              <a:rPr lang="en-US" dirty="0"/>
              <a:t>Blog post introducing and announcing</a:t>
            </a:r>
          </a:p>
        </p:txBody>
      </p:sp>
    </p:spTree>
    <p:extLst>
      <p:ext uri="{BB962C8B-B14F-4D97-AF65-F5344CB8AC3E}">
        <p14:creationId xmlns:p14="http://schemas.microsoft.com/office/powerpoint/2010/main" val="330931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376039</TotalTime>
  <Words>2006</Words>
  <Application>Microsoft Macintosh PowerPoint</Application>
  <PresentationFormat>Letter Paper (8.5x11 in)</PresentationFormat>
  <Paragraphs>248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Custom Design</vt:lpstr>
      <vt:lpstr>One Data Model Weekly Teleconference Agenda and Content</vt:lpstr>
      <vt:lpstr>Agenda</vt:lpstr>
      <vt:lpstr>Class and Instance</vt:lpstr>
      <vt:lpstr>Closing</vt:lpstr>
      <vt:lpstr>Back up</vt:lpstr>
      <vt:lpstr>February 14th Agenda</vt:lpstr>
      <vt:lpstr>Ecosystem-specific models</vt:lpstr>
      <vt:lpstr>February 7th Agenda</vt:lpstr>
      <vt:lpstr>Bespoke Repositories</vt:lpstr>
      <vt:lpstr>Adoption process</vt:lpstr>
      <vt:lpstr>Announcements</vt:lpstr>
      <vt:lpstr>Venue shift</vt:lpstr>
      <vt:lpstr>2022-01-31 conclusions</vt:lpstr>
      <vt:lpstr>Review, Adoption, Publication</vt:lpstr>
      <vt:lpstr>Venue changes</vt:lpstr>
      <vt:lpstr>Alignment</vt:lpstr>
      <vt:lpstr>Alignment</vt:lpstr>
      <vt:lpstr>Toolchain issue for creating new repos</vt:lpstr>
      <vt:lpstr>Review Board</vt:lpstr>
      <vt:lpstr>Next Steps</vt:lpstr>
      <vt:lpstr>Review Board </vt:lpstr>
      <vt:lpstr>SDF Interim summary</vt:lpstr>
      <vt:lpstr>OneDM Roadmap</vt:lpstr>
      <vt:lpstr>How to make Progress</vt:lpstr>
      <vt:lpstr>Sensor design pattern</vt:lpstr>
      <vt:lpstr>Data</vt:lpstr>
      <vt:lpstr>Interactions</vt:lpstr>
      <vt:lpstr>Semantic Composability</vt:lpstr>
      <vt:lpstr>Protocol dependencies mapping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762</cp:revision>
  <cp:lastPrinted>2022-02-21T15:24:00Z</cp:lastPrinted>
  <dcterms:created xsi:type="dcterms:W3CDTF">2020-07-17T12:11:39Z</dcterms:created>
  <dcterms:modified xsi:type="dcterms:W3CDTF">2022-02-21T17:04:09Z</dcterms:modified>
</cp:coreProperties>
</file>