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5"/>
  </p:notesMasterIdLst>
  <p:sldIdLst>
    <p:sldId id="256" r:id="rId3"/>
    <p:sldId id="472" r:id="rId4"/>
    <p:sldId id="477" r:id="rId5"/>
    <p:sldId id="485" r:id="rId6"/>
    <p:sldId id="470" r:id="rId7"/>
    <p:sldId id="288" r:id="rId8"/>
    <p:sldId id="482" r:id="rId9"/>
    <p:sldId id="484" r:id="rId10"/>
    <p:sldId id="483" r:id="rId11"/>
    <p:sldId id="486" r:id="rId12"/>
    <p:sldId id="473" r:id="rId13"/>
    <p:sldId id="479" r:id="rId14"/>
    <p:sldId id="480" r:id="rId15"/>
    <p:sldId id="481" r:id="rId16"/>
    <p:sldId id="474" r:id="rId17"/>
    <p:sldId id="476" r:id="rId18"/>
    <p:sldId id="475" r:id="rId19"/>
    <p:sldId id="469" r:id="rId20"/>
    <p:sldId id="471" r:id="rId21"/>
    <p:sldId id="354" r:id="rId22"/>
    <p:sldId id="467" r:id="rId23"/>
    <p:sldId id="468" r:id="rId24"/>
    <p:sldId id="463" r:id="rId25"/>
    <p:sldId id="466" r:id="rId26"/>
    <p:sldId id="465" r:id="rId27"/>
    <p:sldId id="464" r:id="rId28"/>
    <p:sldId id="459" r:id="rId29"/>
    <p:sldId id="460" r:id="rId30"/>
    <p:sldId id="461" r:id="rId31"/>
    <p:sldId id="462" r:id="rId32"/>
    <p:sldId id="435" r:id="rId33"/>
    <p:sldId id="447" r:id="rId34"/>
    <p:sldId id="445" r:id="rId35"/>
    <p:sldId id="457" r:id="rId36"/>
    <p:sldId id="458" r:id="rId37"/>
    <p:sldId id="455" r:id="rId38"/>
    <p:sldId id="450" r:id="rId39"/>
    <p:sldId id="451" r:id="rId40"/>
    <p:sldId id="452" r:id="rId41"/>
    <p:sldId id="453" r:id="rId42"/>
    <p:sldId id="454" r:id="rId43"/>
    <p:sldId id="456" r:id="rId4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onedm/wiki/OneDM-model-alignment-directiv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onedm/wiki/OneDM-model-alignment-directiv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layground/wiki/Namespaces-and-versions-(2022-02-transition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May 16,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FCF-27E3-9142-B87B-78CAED22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86451"/>
            <a:ext cx="7293219" cy="100647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7CB2-4B9D-1F47-9A5A-F74BC35F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2925"/>
            <a:ext cx="7886700" cy="5113282"/>
          </a:xfrm>
        </p:spPr>
        <p:txBody>
          <a:bodyPr>
            <a:normAutofit/>
          </a:bodyPr>
          <a:lstStyle/>
          <a:p>
            <a:r>
              <a:rPr lang="en-US" sz="2000" dirty="0"/>
              <a:t>Common patterns and practices are needed, and are not </a:t>
            </a:r>
            <a:r>
              <a:rPr lang="en-US" sz="2000"/>
              <a:t>embodied in </a:t>
            </a:r>
            <a:r>
              <a:rPr lang="en-US" sz="2000" dirty="0"/>
              <a:t>the contributed or </a:t>
            </a:r>
            <a:r>
              <a:rPr lang="en-US" sz="2000"/>
              <a:t>potential models</a:t>
            </a:r>
          </a:p>
          <a:p>
            <a:r>
              <a:rPr lang="en-US" sz="2000" dirty="0"/>
              <a:t>Sensors, Actuators, and standalone abstract models are interesting as useful models to harmonize</a:t>
            </a:r>
          </a:p>
          <a:p>
            <a:r>
              <a:rPr lang="en-US" sz="2000" dirty="0"/>
              <a:t>Sensor harmonization</a:t>
            </a:r>
          </a:p>
          <a:p>
            <a:pPr lvl="1"/>
            <a:r>
              <a:rPr lang="en-US" sz="1800" dirty="0"/>
              <a:t>Taxonomy for what is sensed and unit</a:t>
            </a:r>
          </a:p>
          <a:p>
            <a:pPr lvl="1"/>
            <a:r>
              <a:rPr lang="en-US" sz="1800" dirty="0"/>
              <a:t>Abstraction that includes use categories on one unit (</a:t>
            </a:r>
            <a:r>
              <a:rPr lang="en-US" sz="1800" dirty="0" err="1"/>
              <a:t>presentValue</a:t>
            </a:r>
            <a:r>
              <a:rPr lang="en-US" sz="1800" dirty="0"/>
              <a:t>, range, min/max, step, precision…)</a:t>
            </a:r>
          </a:p>
          <a:p>
            <a:pPr lvl="1"/>
            <a:r>
              <a:rPr lang="en-US" sz="1800" dirty="0"/>
              <a:t>Data type consistent with the physical embodiment</a:t>
            </a:r>
          </a:p>
          <a:p>
            <a:pPr lvl="1"/>
            <a:r>
              <a:rPr lang="en-US" sz="1800" dirty="0"/>
              <a:t>Wire formats as bindings and mappings</a:t>
            </a:r>
          </a:p>
          <a:p>
            <a:r>
              <a:rPr lang="en-US" sz="2000" dirty="0"/>
              <a:t>Actuation harmonization</a:t>
            </a:r>
          </a:p>
          <a:p>
            <a:pPr lvl="1"/>
            <a:r>
              <a:rPr lang="en-US" sz="1800" dirty="0"/>
              <a:t>Simple actuation and HMI can be defined with common options</a:t>
            </a:r>
          </a:p>
          <a:p>
            <a:pPr lvl="1"/>
            <a:r>
              <a:rPr lang="en-US" sz="1800" dirty="0"/>
              <a:t>Complex actuation had domain dependencies</a:t>
            </a:r>
          </a:p>
          <a:p>
            <a:r>
              <a:rPr lang="en-US" sz="2000" dirty="0"/>
              <a:t>Standalone models e.g. air quality just need to be vetted</a:t>
            </a:r>
          </a:p>
          <a:p>
            <a:r>
              <a:rPr lang="en-US" sz="2000" dirty="0"/>
              <a:t>Domain models may be more difficult to harmonize</a:t>
            </a:r>
          </a:p>
        </p:txBody>
      </p:sp>
    </p:spTree>
    <p:extLst>
      <p:ext uri="{BB962C8B-B14F-4D97-AF65-F5344CB8AC3E}">
        <p14:creationId xmlns:p14="http://schemas.microsoft.com/office/powerpoint/2010/main" val="340537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470-5A66-A94F-95DE-07B9D707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43500"/>
            <a:ext cx="7293219" cy="1006474"/>
          </a:xfrm>
        </p:spPr>
        <p:txBody>
          <a:bodyPr/>
          <a:lstStyle/>
          <a:p>
            <a:r>
              <a:rPr lang="en-US" dirty="0"/>
              <a:t>Class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84B2-5945-7046-9B30-8BA9DFE5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149974"/>
            <a:ext cx="8357695" cy="4585555"/>
          </a:xfrm>
        </p:spPr>
        <p:txBody>
          <a:bodyPr/>
          <a:lstStyle/>
          <a:p>
            <a:r>
              <a:rPr lang="en-US" dirty="0"/>
              <a:t>Class as template for an instance</a:t>
            </a:r>
          </a:p>
          <a:p>
            <a:r>
              <a:rPr lang="en-US" dirty="0"/>
              <a:t>Semantic categorization</a:t>
            </a:r>
          </a:p>
          <a:p>
            <a:r>
              <a:rPr lang="en-US" dirty="0"/>
              <a:t>Reuse vs. specialization tradeoff at each level</a:t>
            </a:r>
          </a:p>
          <a:p>
            <a:r>
              <a:rPr lang="en-US" dirty="0"/>
              <a:t>Composition of classes as template for composed instances, etc.</a:t>
            </a:r>
          </a:p>
          <a:p>
            <a:r>
              <a:rPr lang="en-US" dirty="0"/>
              <a:t>Refinements: Class, Sub-class, Type, Sub-Type, Kind</a:t>
            </a:r>
          </a:p>
          <a:p>
            <a:r>
              <a:rPr lang="en-US" dirty="0"/>
              <a:t>Classes all the way down (?) to the final specialization</a:t>
            </a:r>
          </a:p>
          <a:p>
            <a:r>
              <a:rPr lang="en-US" dirty="0"/>
              <a:t>"Library instances" are templates </a:t>
            </a:r>
          </a:p>
          <a:p>
            <a:r>
              <a:rPr lang="en-US" dirty="0"/>
              <a:t>IP Address, unique identifier, cardinality of one</a:t>
            </a:r>
          </a:p>
          <a:p>
            <a:r>
              <a:rPr lang="en-US" dirty="0"/>
              <a:t>All values filled in or nulled</a:t>
            </a:r>
          </a:p>
          <a:p>
            <a:r>
              <a:rPr lang="en-US" dirty="0"/>
              <a:t>Has protocol bindings and ecosystem-specific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1" y="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6194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Action list</a:t>
            </a:r>
          </a:p>
          <a:p>
            <a:pPr lvl="1"/>
            <a:r>
              <a:rPr lang="en-US" dirty="0"/>
              <a:t>Document common patterns and usage – md document in a repo with issues – generic questions/problems</a:t>
            </a:r>
          </a:p>
          <a:p>
            <a:pPr lvl="1"/>
            <a:r>
              <a:rPr lang="en-US" dirty="0"/>
              <a:t>What we encountered in PG review/</a:t>
            </a:r>
            <a:r>
              <a:rPr lang="en-US" b="1" dirty="0"/>
              <a:t>convergence issues</a:t>
            </a:r>
          </a:p>
          <a:p>
            <a:pPr lvl="1"/>
            <a:r>
              <a:rPr lang="en-US" dirty="0"/>
              <a:t>Alignment directives </a:t>
            </a:r>
            <a:r>
              <a:rPr lang="en-US" sz="1800" dirty="0"/>
              <a:t>- </a:t>
            </a:r>
            <a:r>
              <a:rPr lang="en-US" sz="1800" dirty="0">
                <a:hlinkClick r:id="rId2"/>
              </a:rPr>
              <a:t>https://github.com/one-data-model/onedm/wiki/OneDM-model-alignment-directives</a:t>
            </a:r>
            <a:endParaRPr lang="en-US" sz="1800" dirty="0"/>
          </a:p>
          <a:p>
            <a:pPr lvl="1"/>
            <a:r>
              <a:rPr lang="en-US" dirty="0"/>
              <a:t>Create a new repo with this as a section</a:t>
            </a:r>
            <a:endParaRPr lang="en-US" sz="3200" dirty="0"/>
          </a:p>
          <a:p>
            <a:pPr lvl="1"/>
            <a:r>
              <a:rPr lang="en-US" dirty="0"/>
              <a:t>Bluetooth Mesh models – fix the ones in playground</a:t>
            </a:r>
          </a:p>
          <a:p>
            <a:pPr lvl="1"/>
            <a:r>
              <a:rPr lang="en-US" dirty="0"/>
              <a:t>Zigbee models ""</a:t>
            </a:r>
          </a:p>
          <a:p>
            <a:pPr lvl="1"/>
            <a:r>
              <a:rPr lang="en-US" dirty="0"/>
              <a:t>Schema extension – </a:t>
            </a:r>
            <a:r>
              <a:rPr lang="en-US" dirty="0" err="1"/>
              <a:t>cddl</a:t>
            </a:r>
            <a:r>
              <a:rPr lang="en-US" dirty="0"/>
              <a:t> pattern?</a:t>
            </a:r>
          </a:p>
          <a:p>
            <a:r>
              <a:rPr lang="en-US" dirty="0"/>
              <a:t>State of ASDF </a:t>
            </a:r>
          </a:p>
          <a:p>
            <a:pPr lvl="1"/>
            <a:r>
              <a:rPr lang="en-US" dirty="0"/>
              <a:t>ASDF PR #74</a:t>
            </a:r>
          </a:p>
          <a:p>
            <a:pPr lvl="1"/>
            <a:r>
              <a:rPr lang="en-US" dirty="0"/>
              <a:t>Other PRs in progress</a:t>
            </a:r>
          </a:p>
          <a:p>
            <a:r>
              <a:rPr lang="en-US" dirty="0"/>
              <a:t>Classes, instances, and successive refinement</a:t>
            </a:r>
          </a:p>
          <a:p>
            <a:r>
              <a:rPr lang="en-US" dirty="0" err="1"/>
              <a:t>Github</a:t>
            </a:r>
            <a:r>
              <a:rPr lang="en-US" dirty="0"/>
              <a:t> repos and models usage guidelines?</a:t>
            </a:r>
          </a:p>
        </p:txBody>
      </p:sp>
    </p:spTree>
    <p:extLst>
      <p:ext uri="{BB962C8B-B14F-4D97-AF65-F5344CB8AC3E}">
        <p14:creationId xmlns:p14="http://schemas.microsoft.com/office/powerpoint/2010/main" val="103221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E1FC-927F-6D42-AEE2-F2FD8DE3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96D51-4AC5-DE47-8938-0AF4646AF29D}"/>
              </a:ext>
            </a:extLst>
          </p:cNvPr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Action list</a:t>
            </a:r>
          </a:p>
          <a:p>
            <a:pPr lvl="1"/>
            <a:r>
              <a:rPr lang="en-US" dirty="0"/>
              <a:t>Document common patterns and usage – md document in a repo with issues – generic questions/problems</a:t>
            </a:r>
          </a:p>
          <a:p>
            <a:pPr lvl="1"/>
            <a:r>
              <a:rPr lang="en-US" dirty="0"/>
              <a:t>What we encountered in PG review/</a:t>
            </a:r>
            <a:r>
              <a:rPr lang="en-US" b="1" dirty="0"/>
              <a:t>convergence issues</a:t>
            </a:r>
          </a:p>
          <a:p>
            <a:pPr lvl="1"/>
            <a:r>
              <a:rPr lang="en-US" dirty="0"/>
              <a:t>Alignment directives - </a:t>
            </a:r>
            <a:r>
              <a:rPr lang="en-US" dirty="0">
                <a:hlinkClick r:id="rId2"/>
              </a:rPr>
              <a:t>https://github.com/one-data-model/onedm/wiki/OneDM-model-alignment-directives</a:t>
            </a:r>
            <a:endParaRPr lang="en-US" dirty="0"/>
          </a:p>
          <a:p>
            <a:pPr lvl="1"/>
            <a:r>
              <a:rPr lang="en-US" dirty="0"/>
              <a:t>Bluetooth Mesh models – fix the ones in playground</a:t>
            </a:r>
          </a:p>
          <a:p>
            <a:pPr lvl="1"/>
            <a:r>
              <a:rPr lang="en-US" dirty="0"/>
              <a:t>Zigbee models ""</a:t>
            </a:r>
          </a:p>
          <a:p>
            <a:pPr lvl="1"/>
            <a:r>
              <a:rPr lang="en-US" dirty="0"/>
              <a:t>Schema extension – </a:t>
            </a:r>
            <a:r>
              <a:rPr lang="en-US" dirty="0" err="1"/>
              <a:t>cddl</a:t>
            </a:r>
            <a:r>
              <a:rPr lang="en-US" dirty="0"/>
              <a:t> pattern?</a:t>
            </a:r>
          </a:p>
        </p:txBody>
      </p:sp>
    </p:spTree>
    <p:extLst>
      <p:ext uri="{BB962C8B-B14F-4D97-AF65-F5344CB8AC3E}">
        <p14:creationId xmlns:p14="http://schemas.microsoft.com/office/powerpoint/2010/main" val="23554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84F-F690-424D-9D89-94F27B0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00D-8CF6-274C-9242-EC650F59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ASDF design team meeting wed. </a:t>
            </a:r>
            <a:r>
              <a:rPr lang="en-US" dirty="0" err="1"/>
              <a:t>OneDM</a:t>
            </a:r>
            <a:r>
              <a:rPr lang="en-US" dirty="0"/>
              <a:t> slot</a:t>
            </a:r>
          </a:p>
          <a:p>
            <a:r>
              <a:rPr lang="en-US" dirty="0"/>
              <a:t>Digital Twin Consortium - standardize interfaces?</a:t>
            </a:r>
          </a:p>
          <a:p>
            <a:r>
              <a:rPr lang="en-US" dirty="0"/>
              <a:t>T2TRG Digital Twin workshop early May 4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Prelim agenda in next 2-3 days, then announce</a:t>
            </a:r>
          </a:p>
          <a:p>
            <a:pPr lvl="1"/>
            <a:r>
              <a:rPr lang="en-US" dirty="0" err="1"/>
              <a:t>OneDM</a:t>
            </a:r>
            <a:r>
              <a:rPr lang="en-US" dirty="0"/>
              <a:t> Wed slot </a:t>
            </a:r>
          </a:p>
        </p:txBody>
      </p:sp>
    </p:spTree>
    <p:extLst>
      <p:ext uri="{BB962C8B-B14F-4D97-AF65-F5344CB8AC3E}">
        <p14:creationId xmlns:p14="http://schemas.microsoft.com/office/powerpoint/2010/main" val="382266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38-C12F-A04F-9F19-554BC790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vs.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0857-8902-8B4A-841A-25E7E446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Names: Object and Thing</a:t>
            </a:r>
          </a:p>
          <a:p>
            <a:r>
              <a:rPr lang="en-US" dirty="0"/>
              <a:t>The building block aspect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Nesting (we already have thing in thing nesting)</a:t>
            </a:r>
          </a:p>
          <a:p>
            <a:r>
              <a:rPr lang="en-US" dirty="0"/>
              <a:t>Objects and Properties (Events, Actions) at the same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53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BD41-E4FD-7D47-919D-2BCE7FE7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CI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4546-21D9-3342-AEA4-D2C8F01A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ZCL and BT models to a development branch</a:t>
            </a:r>
          </a:p>
        </p:txBody>
      </p:sp>
    </p:spTree>
    <p:extLst>
      <p:ext uri="{BB962C8B-B14F-4D97-AF65-F5344CB8AC3E}">
        <p14:creationId xmlns:p14="http://schemas.microsoft.com/office/powerpoint/2010/main" val="307869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DC3F-F5F9-FD43-97AE-A0A77376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models and OMA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F5E7-9160-4B4D-9803-613E161F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uniform between OCF and OMA</a:t>
            </a:r>
          </a:p>
          <a:p>
            <a:r>
              <a:rPr lang="en-US" dirty="0"/>
              <a:t>OCF repo that auto-converts OMA models</a:t>
            </a:r>
          </a:p>
          <a:p>
            <a:r>
              <a:rPr lang="en-US" dirty="0"/>
              <a:t>Supports the converter – name conversion to unique names</a:t>
            </a:r>
          </a:p>
          <a:p>
            <a:r>
              <a:rPr lang="en-US" dirty="0"/>
              <a:t>OCF repo is a later version of the OCF database</a:t>
            </a:r>
          </a:p>
          <a:p>
            <a:r>
              <a:rPr lang="en-US" dirty="0"/>
              <a:t>CI still needs some integration + automation</a:t>
            </a:r>
          </a:p>
          <a:p>
            <a:r>
              <a:rPr lang="en-US" dirty="0"/>
              <a:t>Linter could return an error code</a:t>
            </a:r>
          </a:p>
          <a:p>
            <a:r>
              <a:rPr lang="en-US" dirty="0"/>
              <a:t>Linter versions? Linter repo to clone from…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91858"/>
            <a:ext cx="7293219" cy="1006474"/>
          </a:xfrm>
        </p:spPr>
        <p:txBody>
          <a:bodyPr/>
          <a:lstStyle/>
          <a:p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8332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Ecosystem-specific models</a:t>
            </a:r>
          </a:p>
          <a:p>
            <a:pPr lvl="1"/>
            <a:r>
              <a:rPr lang="en-US" dirty="0"/>
              <a:t>Namespace and versioning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25E-6A62-1941-9BA3-E26845D1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49816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/>
              <a:t>Ecosystem-specific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A505-7D8C-5844-8589-05BB8ED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35573"/>
            <a:ext cx="7886700" cy="7246882"/>
          </a:xfrm>
        </p:spPr>
        <p:txBody>
          <a:bodyPr>
            <a:noAutofit/>
          </a:bodyPr>
          <a:lstStyle/>
          <a:p>
            <a:r>
              <a:rPr lang="en-US" sz="2000" dirty="0"/>
              <a:t>Namespace and versioning scheme</a:t>
            </a:r>
          </a:p>
          <a:p>
            <a:r>
              <a:rPr lang="en-US" sz="2000" dirty="0"/>
              <a:t>Playground models don't have a namespace – </a:t>
            </a:r>
          </a:p>
          <a:p>
            <a:pPr lvl="1"/>
            <a:r>
              <a:rPr lang="en-US" sz="1800" dirty="0"/>
              <a:t>need to add the block</a:t>
            </a:r>
          </a:p>
          <a:p>
            <a:pPr lvl="1"/>
            <a:r>
              <a:rPr lang="en-US" sz="1800" dirty="0"/>
              <a:t>linter check and warning?</a:t>
            </a:r>
          </a:p>
          <a:p>
            <a:pPr lvl="1"/>
            <a:r>
              <a:rPr lang="en-US" sz="1800" dirty="0"/>
              <a:t>Is there a default behavior when there is no namespace reference? (research) no contribution to a global ([https://</a:t>
            </a:r>
            <a:r>
              <a:rPr lang="en-US" sz="1800" dirty="0" err="1"/>
              <a:t>onedm</a:t>
            </a:r>
            <a:r>
              <a:rPr lang="en-US" sz="1800" dirty="0"/>
              <a:t>) namespace</a:t>
            </a:r>
          </a:p>
          <a:p>
            <a:pPr lvl="1"/>
            <a:r>
              <a:rPr lang="en-US" sz="1800" dirty="0"/>
              <a:t>Can't export but can import using explicit prefix </a:t>
            </a:r>
          </a:p>
          <a:p>
            <a:pPr lvl="1"/>
            <a:r>
              <a:rPr lang="en-US" sz="1800" dirty="0"/>
              <a:t>These are theoretically ecosystem URIs (</a:t>
            </a:r>
            <a:r>
              <a:rPr lang="en-US" sz="1800" dirty="0" err="1"/>
              <a:t>ocf</a:t>
            </a:r>
            <a:r>
              <a:rPr lang="en-US" sz="1800" dirty="0"/>
              <a:t>:, </a:t>
            </a:r>
            <a:r>
              <a:rPr lang="en-US" sz="1800" dirty="0" err="1"/>
              <a:t>oma</a:t>
            </a:r>
            <a:r>
              <a:rPr lang="en-US" sz="1800" dirty="0"/>
              <a:t>:</a:t>
            </a:r>
            <a:r>
              <a:rPr lang="en-US" sz="1800" dirty="0">
                <a:sym typeface="Wingdings" pitchFamily="2" charset="2"/>
              </a:rPr>
              <a:t> ) or should they all be 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 – is there a useful constraint beyond "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:"</a:t>
            </a:r>
          </a:p>
          <a:p>
            <a:pPr lvl="2"/>
            <a:r>
              <a:rPr lang="en-US" sz="1400" dirty="0">
                <a:sym typeface="Wingdings" pitchFamily="2" charset="2"/>
              </a:rPr>
              <a:t>Ecosystem root, (</a:t>
            </a:r>
            <a:r>
              <a:rPr lang="en-US" sz="1400" strike="sngStrike" dirty="0" err="1">
                <a:sym typeface="Wingdings" pitchFamily="2" charset="2"/>
              </a:rPr>
              <a:t>github</a:t>
            </a:r>
            <a:r>
              <a:rPr lang="en-US" sz="1400" strike="sngStrike" dirty="0">
                <a:sym typeface="Wingdings" pitchFamily="2" charset="2"/>
              </a:rPr>
              <a:t> root</a:t>
            </a:r>
            <a:r>
              <a:rPr lang="en-US" sz="1400" dirty="0">
                <a:sym typeface="Wingdings" pitchFamily="2" charset="2"/>
              </a:rPr>
              <a:t>), </a:t>
            </a:r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root</a:t>
            </a:r>
          </a:p>
          <a:p>
            <a:pPr lvl="2"/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is preferred as a unifying principle</a:t>
            </a:r>
          </a:p>
          <a:p>
            <a:pPr lvl="2"/>
            <a:r>
              <a:rPr lang="en-US" sz="1400" dirty="0">
                <a:sym typeface="Wingdings" pitchFamily="2" charset="2"/>
              </a:rPr>
              <a:t>BSD3 strongly recommended and required for adoption</a:t>
            </a:r>
          </a:p>
          <a:p>
            <a:pPr lvl="2"/>
            <a:r>
              <a:rPr lang="en-US" sz="1400" dirty="0">
                <a:hlinkClick r:id="rId2"/>
              </a:rPr>
              <a:t>https://github.com/one-data-model/playground/wiki/Namespaces-and-versions-(2022-02-transition)</a:t>
            </a:r>
            <a:endParaRPr lang="en-US" sz="1400" dirty="0"/>
          </a:p>
          <a:p>
            <a:pPr lvl="2"/>
            <a:r>
              <a:rPr lang="en-US" sz="1400" dirty="0"/>
              <a:t>Please make a note in this wiki about what you will do with namespaces</a:t>
            </a:r>
          </a:p>
          <a:p>
            <a:pPr lvl="2"/>
            <a:r>
              <a:rPr lang="en-US" sz="1400" dirty="0"/>
              <a:t>Ari and </a:t>
            </a:r>
            <a:r>
              <a:rPr lang="en-US" sz="1400" dirty="0" err="1"/>
              <a:t>Wouter</a:t>
            </a:r>
            <a:r>
              <a:rPr lang="en-US" sz="1400" dirty="0"/>
              <a:t> will update </a:t>
            </a:r>
            <a:r>
              <a:rPr lang="en-US" sz="1400" dirty="0" err="1"/>
              <a:t>pg</a:t>
            </a:r>
            <a:r>
              <a:rPr lang="en-US" sz="1400" dirty="0"/>
              <a:t> models and wiki</a:t>
            </a:r>
            <a:endParaRPr lang="en-US" sz="1200" dirty="0"/>
          </a:p>
          <a:p>
            <a:r>
              <a:rPr lang="en-US" sz="2000" dirty="0"/>
              <a:t>Versioning question</a:t>
            </a:r>
          </a:p>
          <a:p>
            <a:pPr lvl="1"/>
            <a:r>
              <a:rPr lang="en-US" sz="1800" dirty="0"/>
              <a:t>What is our resolution of the version marking question?</a:t>
            </a:r>
          </a:p>
          <a:p>
            <a:pPr lvl="1"/>
            <a:r>
              <a:rPr lang="en-US" sz="1800" dirty="0"/>
              <a:t>Discuss at next call February 21</a:t>
            </a:r>
          </a:p>
          <a:p>
            <a:pPr lvl="1"/>
            <a:r>
              <a:rPr lang="en-US" sz="1800" dirty="0"/>
              <a:t>Ecosystem-specific versioning - is a string good enough? Monotonicity?</a:t>
            </a:r>
          </a:p>
          <a:p>
            <a:pPr lvl="1"/>
            <a:r>
              <a:rPr lang="en-US" sz="1800" dirty="0"/>
              <a:t>What are the operations on ecosystem versions</a:t>
            </a:r>
          </a:p>
          <a:p>
            <a:pPr lvl="1"/>
            <a:r>
              <a:rPr lang="en-US" sz="1800" dirty="0"/>
              <a:t>Recommend using </a:t>
            </a:r>
            <a:r>
              <a:rPr lang="en-US" sz="1800" dirty="0" err="1"/>
              <a:t>onedm</a:t>
            </a:r>
            <a:r>
              <a:rPr lang="en-US" sz="1800" dirty="0"/>
              <a:t> scheme - Merging </a:t>
            </a:r>
            <a:r>
              <a:rPr lang="en-US" sz="1800" dirty="0" err="1"/>
              <a:t>infoblocks</a:t>
            </a:r>
            <a:endParaRPr lang="en-US" sz="1800" dirty="0"/>
          </a:p>
          <a:p>
            <a:pPr lvl="1"/>
            <a:r>
              <a:rPr lang="en-US" sz="1800" dirty="0"/>
              <a:t>Writeup needed to provide guidance to contributors where do you put the information in the SDF file – extension points may need more constraints in the SDF draft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&lt;namespace&gt;: how do we validate that the ns is defined?</a:t>
            </a:r>
          </a:p>
          <a:p>
            <a:pPr lvl="1"/>
            <a:r>
              <a:rPr lang="en-US" sz="1800" dirty="0"/>
              <a:t>Put this in the RFC candidate</a:t>
            </a:r>
          </a:p>
          <a:p>
            <a:pPr lvl="1"/>
            <a:r>
              <a:rPr lang="en-US" sz="1800" dirty="0"/>
              <a:t>Writeup </a:t>
            </a:r>
            <a:r>
              <a:rPr lang="en-US" sz="1800" dirty="0" err="1"/>
              <a:t>onedm</a:t>
            </a:r>
            <a:r>
              <a:rPr lang="en-US" sz="1800" dirty="0"/>
              <a:t> </a:t>
            </a:r>
            <a:r>
              <a:rPr lang="en-US" sz="1800" dirty="0" err="1"/>
              <a:t>semver</a:t>
            </a:r>
            <a:r>
              <a:rPr lang="en-US" sz="1800" dirty="0"/>
              <a:t> scheme – action</a:t>
            </a:r>
          </a:p>
          <a:p>
            <a:pPr marL="0" indent="0">
              <a:buNone/>
            </a:pPr>
            <a:r>
              <a:rPr lang="en-US" sz="1200" dirty="0"/>
              <a:t>"info" : {</a:t>
            </a:r>
          </a:p>
          <a:p>
            <a:pPr marL="0" indent="0">
              <a:buNone/>
            </a:pPr>
            <a:r>
              <a:rPr lang="en-US" sz="1200" dirty="0"/>
              <a:t> "</a:t>
            </a:r>
            <a:r>
              <a:rPr lang="en-US" sz="1200" dirty="0" err="1"/>
              <a:t>oma:version</a:t>
            </a:r>
            <a:r>
              <a:rPr lang="en-US" sz="1200" dirty="0"/>
              <a:t>" : "1.1"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lvl="1"/>
            <a:endParaRPr lang="en-US" sz="1800" dirty="0"/>
          </a:p>
          <a:p>
            <a:r>
              <a:rPr lang="en-US" sz="2000" dirty="0"/>
              <a:t>What else needs to be resolved </a:t>
            </a:r>
          </a:p>
          <a:p>
            <a:pPr lvl="1"/>
            <a:r>
              <a:rPr lang="en-US" sz="1800" dirty="0"/>
              <a:t>SDF questions – JSON number format</a:t>
            </a:r>
          </a:p>
          <a:p>
            <a:pPr lvl="1"/>
            <a:r>
              <a:rPr lang="en-US" sz="1800" dirty="0"/>
              <a:t>Big numbers? 64 bit integer TD, JSON-LD? ASDF issue TBC - </a:t>
            </a:r>
            <a:r>
              <a:rPr lang="en-US" sz="1800" dirty="0" err="1"/>
              <a:t>Bigmax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48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1" y="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6001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Adopted model progress</a:t>
            </a:r>
          </a:p>
          <a:p>
            <a:r>
              <a:rPr lang="en-US" dirty="0"/>
              <a:t>Action review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91287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February 7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84F-F690-424D-9D89-94F27B0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00D-8CF6-274C-9242-EC650F59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WISHI working meeting May 19</a:t>
            </a:r>
            <a:r>
              <a:rPr lang="en-US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84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B2CB-3B54-5244-B9DA-5F17127D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B227-0A36-6E47-9EA7-B7ED67C6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MJK - PG models seem good, pointers check</a:t>
            </a:r>
          </a:p>
          <a:p>
            <a:r>
              <a:rPr lang="en-US" dirty="0"/>
              <a:t>MJK - Model selection progress and issues</a:t>
            </a:r>
          </a:p>
        </p:txBody>
      </p:sp>
    </p:spTree>
    <p:extLst>
      <p:ext uri="{BB962C8B-B14F-4D97-AF65-F5344CB8AC3E}">
        <p14:creationId xmlns:p14="http://schemas.microsoft.com/office/powerpoint/2010/main" val="3130983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teleconference May 16, 2022</a:t>
            </a:r>
          </a:p>
          <a:p>
            <a:r>
              <a:rPr lang="en-US" dirty="0"/>
              <a:t>AOB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732D-1540-A34A-AC3A-92DD49AE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5430"/>
            <a:ext cx="7293219" cy="1006474"/>
          </a:xfrm>
        </p:spPr>
        <p:txBody>
          <a:bodyPr/>
          <a:lstStyle/>
          <a:p>
            <a:r>
              <a:rPr lang="en-US" dirty="0"/>
              <a:t>Strawman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C302-CDCD-6142-B222-EA805647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773" y="1434662"/>
            <a:ext cx="7886700" cy="4585555"/>
          </a:xfrm>
        </p:spPr>
        <p:txBody>
          <a:bodyPr>
            <a:noAutofit/>
          </a:bodyPr>
          <a:lstStyle/>
          <a:p>
            <a:r>
              <a:rPr lang="en-US" sz="2000" dirty="0"/>
              <a:t>Goal: 20-30 useful models without composition</a:t>
            </a:r>
          </a:p>
          <a:p>
            <a:r>
              <a:rPr lang="en-US" sz="2000" dirty="0"/>
              <a:t>OCF Models </a:t>
            </a:r>
          </a:p>
          <a:p>
            <a:pPr lvl="1"/>
            <a:r>
              <a:rPr lang="en-US" sz="1800" dirty="0"/>
              <a:t>Component models (mode, foaming, brewing, grinder…)</a:t>
            </a:r>
          </a:p>
          <a:p>
            <a:pPr lvl="1"/>
            <a:r>
              <a:rPr lang="en-US" sz="1800" dirty="0"/>
              <a:t>Model groups (e.g. Medical devices, Media, Lighting)</a:t>
            </a:r>
          </a:p>
          <a:p>
            <a:pPr lvl="1"/>
            <a:r>
              <a:rPr lang="en-US" sz="1800" dirty="0"/>
              <a:t>Common Pattern Sensors (most useful models)</a:t>
            </a:r>
          </a:p>
          <a:p>
            <a:pPr lvl="1"/>
            <a:r>
              <a:rPr lang="en-US" sz="1800" dirty="0"/>
              <a:t>A few standalone models (</a:t>
            </a:r>
            <a:r>
              <a:rPr lang="en-US" sz="1800" dirty="0" err="1"/>
              <a:t>windowcovering</a:t>
            </a:r>
            <a:r>
              <a:rPr lang="en-US" sz="1800" dirty="0"/>
              <a:t>, TTS, PTZ, </a:t>
            </a:r>
            <a:r>
              <a:rPr lang="en-US" sz="1800" dirty="0" err="1"/>
              <a:t>airquality</a:t>
            </a:r>
            <a:r>
              <a:rPr lang="en-US" sz="1800" dirty="0"/>
              <a:t>)</a:t>
            </a:r>
          </a:p>
          <a:p>
            <a:r>
              <a:rPr lang="en-US" sz="2000" dirty="0"/>
              <a:t>OMA Models</a:t>
            </a:r>
          </a:p>
          <a:p>
            <a:pPr lvl="1"/>
            <a:r>
              <a:rPr lang="en-US" sz="1800" dirty="0"/>
              <a:t>Common Pattern Sensors </a:t>
            </a:r>
          </a:p>
          <a:p>
            <a:pPr lvl="1"/>
            <a:r>
              <a:rPr lang="en-US" sz="1800" dirty="0"/>
              <a:t>Standalone (Buzzer, </a:t>
            </a:r>
            <a:r>
              <a:rPr lang="en-US" sz="1800" dirty="0" err="1"/>
              <a:t>textdisplay</a:t>
            </a:r>
            <a:r>
              <a:rPr lang="en-US" sz="1800" dirty="0"/>
              <a:t>, </a:t>
            </a:r>
            <a:r>
              <a:rPr lang="en-US" sz="1800" dirty="0" err="1"/>
              <a:t>audioclip</a:t>
            </a:r>
            <a:r>
              <a:rPr lang="en-US" sz="1800" dirty="0"/>
              <a:t>)</a:t>
            </a:r>
          </a:p>
          <a:p>
            <a:r>
              <a:rPr lang="en-US" sz="2000" dirty="0"/>
              <a:t>BT Models</a:t>
            </a:r>
          </a:p>
          <a:p>
            <a:pPr lvl="1"/>
            <a:r>
              <a:rPr lang="en-US" sz="1800" dirty="0"/>
              <a:t>Generic, Lighting, Sensor, Scene, Time models</a:t>
            </a:r>
          </a:p>
          <a:p>
            <a:pPr lvl="1"/>
            <a:r>
              <a:rPr lang="en-US" sz="1800" dirty="0"/>
              <a:t>Servers, States and Properties, Characteristics (quantity/unit/size)</a:t>
            </a:r>
          </a:p>
          <a:p>
            <a:r>
              <a:rPr lang="en-US" sz="2000" dirty="0"/>
              <a:t>Zigbee Models</a:t>
            </a:r>
          </a:p>
          <a:p>
            <a:pPr lvl="1"/>
            <a:r>
              <a:rPr lang="en-US" sz="1800" dirty="0"/>
              <a:t>Similar to OMA and OCF in scope of definitions</a:t>
            </a:r>
          </a:p>
        </p:txBody>
      </p:sp>
    </p:spTree>
    <p:extLst>
      <p:ext uri="{BB962C8B-B14F-4D97-AF65-F5344CB8AC3E}">
        <p14:creationId xmlns:p14="http://schemas.microsoft.com/office/powerpoint/2010/main" val="112608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F7AC-72B8-D541-AD81-737F272A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C6C6-A523-4944-AAB6-BC58F4E9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Sensing elements (temperature, humidity, voltage)</a:t>
            </a:r>
          </a:p>
          <a:p>
            <a:r>
              <a:rPr lang="en-US" sz="2400" dirty="0"/>
              <a:t>Control elements (on/off, level, actuation, display, HMI)</a:t>
            </a:r>
          </a:p>
          <a:p>
            <a:r>
              <a:rPr lang="en-US" sz="2400" dirty="0"/>
              <a:t>Process, mode (mode, grinding, brewing, foaming)</a:t>
            </a:r>
          </a:p>
          <a:p>
            <a:r>
              <a:rPr lang="en-US" sz="2400" dirty="0"/>
              <a:t>Domain purpose (lighting, medical, media, closure, energy, IAS, HVAC)</a:t>
            </a:r>
          </a:p>
          <a:p>
            <a:r>
              <a:rPr lang="en-US" sz="2400" dirty="0"/>
              <a:t>Highly abstract appliance (Icemaker, Printer queue), usually named status elements and standalone affordances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111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8577-721F-2C47-9358-2EF9C13F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4520"/>
            <a:ext cx="7293219" cy="1006474"/>
          </a:xfrm>
        </p:spPr>
        <p:txBody>
          <a:bodyPr/>
          <a:lstStyle/>
          <a:p>
            <a:r>
              <a:rPr lang="en-US" dirty="0"/>
              <a:t>Unique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425F-8B89-3F4D-9134-112B62FD6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1170994"/>
            <a:ext cx="7886700" cy="5482054"/>
          </a:xfrm>
        </p:spPr>
        <p:txBody>
          <a:bodyPr>
            <a:noAutofit/>
          </a:bodyPr>
          <a:lstStyle/>
          <a:p>
            <a:r>
              <a:rPr lang="en-US" sz="2000" dirty="0"/>
              <a:t>OMA</a:t>
            </a:r>
          </a:p>
          <a:p>
            <a:pPr lvl="1"/>
            <a:r>
              <a:rPr lang="en-US" sz="1800" dirty="0"/>
              <a:t>Named objects for sensed quantity types</a:t>
            </a:r>
          </a:p>
          <a:p>
            <a:pPr lvl="1"/>
            <a:r>
              <a:rPr lang="en-US" sz="1800" dirty="0"/>
              <a:t>Common data item semantic definitions</a:t>
            </a:r>
          </a:p>
          <a:p>
            <a:pPr lvl="1"/>
            <a:r>
              <a:rPr lang="en-US" sz="1800" dirty="0"/>
              <a:t>Min/Max + operational Min/Max</a:t>
            </a:r>
          </a:p>
          <a:p>
            <a:r>
              <a:rPr lang="en-US" sz="2000" dirty="0"/>
              <a:t>OCF</a:t>
            </a:r>
          </a:p>
          <a:p>
            <a:pPr lvl="1"/>
            <a:r>
              <a:rPr lang="en-US" sz="1800" dirty="0"/>
              <a:t>Named objects for sensed quantity types</a:t>
            </a:r>
          </a:p>
          <a:p>
            <a:pPr lvl="1"/>
            <a:r>
              <a:rPr lang="en-US" sz="1800" dirty="0"/>
              <a:t>Common sensor data items (some named values)</a:t>
            </a:r>
          </a:p>
          <a:p>
            <a:pPr lvl="1"/>
            <a:r>
              <a:rPr lang="en-US" sz="1800" dirty="0"/>
              <a:t>Range/step/precision</a:t>
            </a:r>
          </a:p>
          <a:p>
            <a:r>
              <a:rPr lang="en-US" sz="2000" dirty="0"/>
              <a:t>Zigbee</a:t>
            </a:r>
          </a:p>
          <a:p>
            <a:pPr lvl="1"/>
            <a:r>
              <a:rPr lang="en-US" sz="1800" dirty="0"/>
              <a:t>Named objects for sensed types, composed devices</a:t>
            </a:r>
          </a:p>
          <a:p>
            <a:pPr lvl="1"/>
            <a:r>
              <a:rPr lang="en-US" sz="1800" dirty="0"/>
              <a:t>RPC based with fancy reads and writes and binary types</a:t>
            </a:r>
          </a:p>
          <a:p>
            <a:r>
              <a:rPr lang="en-US" sz="2000" dirty="0"/>
              <a:t>Bluetooth Mesh</a:t>
            </a:r>
          </a:p>
          <a:p>
            <a:pPr lvl="1"/>
            <a:r>
              <a:rPr lang="en-US" sz="1800" dirty="0"/>
              <a:t>Semantic data model with Device Property specialization</a:t>
            </a:r>
          </a:p>
          <a:p>
            <a:pPr lvl="1"/>
            <a:r>
              <a:rPr lang="en-US" sz="1800" dirty="0"/>
              <a:t>"States" for control actions with own semantics level vs. power</a:t>
            </a:r>
          </a:p>
          <a:p>
            <a:pPr lvl="1"/>
            <a:r>
              <a:rPr lang="en-US" sz="1800" dirty="0"/>
              <a:t>Function groups and aggregate data reporting</a:t>
            </a:r>
          </a:p>
          <a:p>
            <a:pPr lvl="1"/>
            <a:endParaRPr lang="en-US" sz="18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495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446761</TotalTime>
  <Words>2717</Words>
  <Application>Microsoft Macintosh PowerPoint</Application>
  <PresentationFormat>Letter Paper (8.5x11 in)</PresentationFormat>
  <Paragraphs>346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Office Theme</vt:lpstr>
      <vt:lpstr>Custom Design</vt:lpstr>
      <vt:lpstr>One Data Model Weekly Teleconference Agenda and Content</vt:lpstr>
      <vt:lpstr>Agenda</vt:lpstr>
      <vt:lpstr>Announce</vt:lpstr>
      <vt:lpstr>Action status</vt:lpstr>
      <vt:lpstr>Closing</vt:lpstr>
      <vt:lpstr>Back up</vt:lpstr>
      <vt:lpstr>Strawman Model Selection</vt:lpstr>
      <vt:lpstr>Types of Models</vt:lpstr>
      <vt:lpstr>Unique features</vt:lpstr>
      <vt:lpstr>Summary</vt:lpstr>
      <vt:lpstr>Class and Instance</vt:lpstr>
      <vt:lpstr>Agenda</vt:lpstr>
      <vt:lpstr>Action list</vt:lpstr>
      <vt:lpstr>Announce</vt:lpstr>
      <vt:lpstr>Thing vs. Object</vt:lpstr>
      <vt:lpstr>Playground CI errors</vt:lpstr>
      <vt:lpstr>OCF models and OMA models</vt:lpstr>
      <vt:lpstr>February 14th Agenda</vt:lpstr>
      <vt:lpstr>Ecosystem-specific models</vt:lpstr>
      <vt:lpstr>February 7th 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833</cp:revision>
  <cp:lastPrinted>2022-04-11T14:13:57Z</cp:lastPrinted>
  <dcterms:created xsi:type="dcterms:W3CDTF">2020-07-17T12:11:39Z</dcterms:created>
  <dcterms:modified xsi:type="dcterms:W3CDTF">2022-05-16T04:58:07Z</dcterms:modified>
</cp:coreProperties>
</file>