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0"/>
  </p:notesMasterIdLst>
  <p:sldIdLst>
    <p:sldId id="256" r:id="rId3"/>
    <p:sldId id="472" r:id="rId4"/>
    <p:sldId id="477" r:id="rId5"/>
    <p:sldId id="488" r:id="rId6"/>
    <p:sldId id="490" r:id="rId7"/>
    <p:sldId id="487" r:id="rId8"/>
    <p:sldId id="489" r:id="rId9"/>
    <p:sldId id="491" r:id="rId10"/>
    <p:sldId id="485" r:id="rId11"/>
    <p:sldId id="470" r:id="rId12"/>
    <p:sldId id="288" r:id="rId13"/>
    <p:sldId id="482" r:id="rId14"/>
    <p:sldId id="484" r:id="rId15"/>
    <p:sldId id="483" r:id="rId16"/>
    <p:sldId id="486" r:id="rId17"/>
    <p:sldId id="473" r:id="rId18"/>
    <p:sldId id="479" r:id="rId19"/>
    <p:sldId id="480" r:id="rId20"/>
    <p:sldId id="481" r:id="rId21"/>
    <p:sldId id="474" r:id="rId22"/>
    <p:sldId id="476" r:id="rId23"/>
    <p:sldId id="475" r:id="rId24"/>
    <p:sldId id="469" r:id="rId25"/>
    <p:sldId id="471" r:id="rId26"/>
    <p:sldId id="354" r:id="rId27"/>
    <p:sldId id="467" r:id="rId28"/>
    <p:sldId id="468" r:id="rId29"/>
    <p:sldId id="463" r:id="rId30"/>
    <p:sldId id="466" r:id="rId31"/>
    <p:sldId id="465" r:id="rId32"/>
    <p:sldId id="464" r:id="rId33"/>
    <p:sldId id="459" r:id="rId34"/>
    <p:sldId id="460" r:id="rId35"/>
    <p:sldId id="461" r:id="rId36"/>
    <p:sldId id="462" r:id="rId37"/>
    <p:sldId id="435" r:id="rId38"/>
    <p:sldId id="447" r:id="rId39"/>
    <p:sldId id="445" r:id="rId40"/>
    <p:sldId id="457" r:id="rId41"/>
    <p:sldId id="458" r:id="rId42"/>
    <p:sldId id="455" r:id="rId43"/>
    <p:sldId id="450" r:id="rId44"/>
    <p:sldId id="451" r:id="rId45"/>
    <p:sldId id="452" r:id="rId46"/>
    <p:sldId id="453" r:id="rId47"/>
    <p:sldId id="454" r:id="rId48"/>
    <p:sldId id="456" r:id="rId4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4650"/>
  </p:normalViewPr>
  <p:slideViewPr>
    <p:cSldViewPr snapToGrid="0" snapToObjects="1">
      <p:cViewPr varScale="1">
        <p:scale>
          <a:sx n="121" d="100"/>
          <a:sy n="121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onedm/wiki/OneDM-model-alignment-directiv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23,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AOB</a:t>
            </a:r>
          </a:p>
          <a:p>
            <a:r>
              <a:rPr lang="en-US" dirty="0"/>
              <a:t>Next teleconference May 30, 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32D-1540-A34A-AC3A-92DD49AE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0"/>
            <a:ext cx="7293219" cy="1006474"/>
          </a:xfrm>
        </p:spPr>
        <p:txBody>
          <a:bodyPr/>
          <a:lstStyle/>
          <a:p>
            <a:r>
              <a:rPr lang="en-US" dirty="0"/>
              <a:t>Strawman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C302-CDCD-6142-B222-EA805647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3" y="1434662"/>
            <a:ext cx="7886700" cy="4585555"/>
          </a:xfrm>
        </p:spPr>
        <p:txBody>
          <a:bodyPr>
            <a:noAutofit/>
          </a:bodyPr>
          <a:lstStyle/>
          <a:p>
            <a:r>
              <a:rPr lang="en-US" sz="2000" dirty="0"/>
              <a:t>Goal: 20-30 useful models without composition</a:t>
            </a:r>
          </a:p>
          <a:p>
            <a:r>
              <a:rPr lang="en-US" sz="2000" dirty="0"/>
              <a:t>OCF Models </a:t>
            </a:r>
          </a:p>
          <a:p>
            <a:pPr lvl="1"/>
            <a:r>
              <a:rPr lang="en-US" sz="1800" dirty="0"/>
              <a:t>Component models (mode, foaming, brewing, grinder…)</a:t>
            </a:r>
          </a:p>
          <a:p>
            <a:pPr lvl="1"/>
            <a:r>
              <a:rPr lang="en-US" sz="1800" dirty="0"/>
              <a:t>Model groups (e.g. Medical devices, Media, Lighting)</a:t>
            </a:r>
          </a:p>
          <a:p>
            <a:pPr lvl="1"/>
            <a:r>
              <a:rPr lang="en-US" sz="1800" dirty="0"/>
              <a:t>Common Pattern Sensors (most useful models)</a:t>
            </a:r>
          </a:p>
          <a:p>
            <a:pPr lvl="1"/>
            <a:r>
              <a:rPr lang="en-US" sz="1800" dirty="0"/>
              <a:t>A few standalone models (</a:t>
            </a:r>
            <a:r>
              <a:rPr lang="en-US" sz="1800" dirty="0" err="1"/>
              <a:t>windowcovering</a:t>
            </a:r>
            <a:r>
              <a:rPr lang="en-US" sz="1800" dirty="0"/>
              <a:t>, TTS, PTZ, </a:t>
            </a:r>
            <a:r>
              <a:rPr lang="en-US" sz="1800" dirty="0" err="1"/>
              <a:t>airquality</a:t>
            </a:r>
            <a:r>
              <a:rPr lang="en-US" sz="1800" dirty="0"/>
              <a:t>)</a:t>
            </a:r>
          </a:p>
          <a:p>
            <a:r>
              <a:rPr lang="en-US" sz="2000" dirty="0"/>
              <a:t>OMA Models</a:t>
            </a:r>
          </a:p>
          <a:p>
            <a:pPr lvl="1"/>
            <a:r>
              <a:rPr lang="en-US" sz="1800" dirty="0"/>
              <a:t>Common Pattern Sensors </a:t>
            </a:r>
          </a:p>
          <a:p>
            <a:pPr lvl="1"/>
            <a:r>
              <a:rPr lang="en-US" sz="1800" dirty="0"/>
              <a:t>Standalone (Buzzer, </a:t>
            </a:r>
            <a:r>
              <a:rPr lang="en-US" sz="1800" dirty="0" err="1"/>
              <a:t>textdisplay</a:t>
            </a:r>
            <a:r>
              <a:rPr lang="en-US" sz="1800" dirty="0"/>
              <a:t>, </a:t>
            </a:r>
            <a:r>
              <a:rPr lang="en-US" sz="1800" dirty="0" err="1"/>
              <a:t>audioclip</a:t>
            </a:r>
            <a:r>
              <a:rPr lang="en-US" sz="1800" dirty="0"/>
              <a:t>)</a:t>
            </a:r>
          </a:p>
          <a:p>
            <a:r>
              <a:rPr lang="en-US" sz="2000" dirty="0"/>
              <a:t>BT Models</a:t>
            </a:r>
          </a:p>
          <a:p>
            <a:pPr lvl="1"/>
            <a:r>
              <a:rPr lang="en-US" sz="1800" dirty="0"/>
              <a:t>Generic, Lighting, Sensor, Scene, Time models</a:t>
            </a:r>
          </a:p>
          <a:p>
            <a:pPr lvl="1"/>
            <a:r>
              <a:rPr lang="en-US" sz="1800" dirty="0"/>
              <a:t>Servers, States and Properties, Characteristics (quantity/unit/size)</a:t>
            </a:r>
          </a:p>
          <a:p>
            <a:r>
              <a:rPr lang="en-US" sz="2000" dirty="0"/>
              <a:t>Zigbee Models</a:t>
            </a:r>
          </a:p>
          <a:p>
            <a:pPr lvl="1"/>
            <a:r>
              <a:rPr lang="en-US" sz="1800" dirty="0"/>
              <a:t>Similar to OMA and OCF in scope of definitions</a:t>
            </a:r>
          </a:p>
        </p:txBody>
      </p:sp>
    </p:spTree>
    <p:extLst>
      <p:ext uri="{BB962C8B-B14F-4D97-AF65-F5344CB8AC3E}">
        <p14:creationId xmlns:p14="http://schemas.microsoft.com/office/powerpoint/2010/main" val="112608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7AC-72B8-D541-AD81-737F272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6C6-A523-4944-AAB6-BC58F4E9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Sensing elements (temperature, humidity, voltage)</a:t>
            </a:r>
          </a:p>
          <a:p>
            <a:r>
              <a:rPr lang="en-US" sz="2400" dirty="0"/>
              <a:t>Control elements (on/off, level, actuation, display, HMI)</a:t>
            </a:r>
          </a:p>
          <a:p>
            <a:r>
              <a:rPr lang="en-US" sz="2400" dirty="0"/>
              <a:t>Process, mode (mode, grinding, brewing, foaming)</a:t>
            </a:r>
          </a:p>
          <a:p>
            <a:r>
              <a:rPr lang="en-US" sz="2400" dirty="0"/>
              <a:t>Domain purpose (lighting, medical, media, closure, energy, IAS, HVAC)</a:t>
            </a:r>
          </a:p>
          <a:p>
            <a:r>
              <a:rPr lang="en-US" sz="2400" dirty="0"/>
              <a:t>Highly abstract appliance (Icemaker, Printer queue), usually named status elements and standalone affordances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11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8577-721F-2C47-9358-2EF9C13F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4520"/>
            <a:ext cx="7293219" cy="1006474"/>
          </a:xfrm>
        </p:spPr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425F-8B89-3F4D-9134-112B62FD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1170994"/>
            <a:ext cx="7886700" cy="5482054"/>
          </a:xfrm>
        </p:spPr>
        <p:txBody>
          <a:bodyPr>
            <a:noAutofit/>
          </a:bodyPr>
          <a:lstStyle/>
          <a:p>
            <a:r>
              <a:rPr lang="en-US" sz="2000" dirty="0"/>
              <a:t>OMA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data item semantic definitions</a:t>
            </a:r>
          </a:p>
          <a:p>
            <a:pPr lvl="1"/>
            <a:r>
              <a:rPr lang="en-US" sz="1800" dirty="0"/>
              <a:t>Min/Max + operational Min/Max</a:t>
            </a:r>
          </a:p>
          <a:p>
            <a:r>
              <a:rPr lang="en-US" sz="2000" dirty="0"/>
              <a:t>OCF</a:t>
            </a:r>
          </a:p>
          <a:p>
            <a:pPr lvl="1"/>
            <a:r>
              <a:rPr lang="en-US" sz="1800" dirty="0"/>
              <a:t>Named objects for sensed quantity types</a:t>
            </a:r>
          </a:p>
          <a:p>
            <a:pPr lvl="1"/>
            <a:r>
              <a:rPr lang="en-US" sz="1800" dirty="0"/>
              <a:t>Common sensor data items (some named values)</a:t>
            </a:r>
          </a:p>
          <a:p>
            <a:pPr lvl="1"/>
            <a:r>
              <a:rPr lang="en-US" sz="1800" dirty="0"/>
              <a:t>Range/step/precision</a:t>
            </a:r>
          </a:p>
          <a:p>
            <a:r>
              <a:rPr lang="en-US" sz="2000" dirty="0"/>
              <a:t>Zigbee</a:t>
            </a:r>
          </a:p>
          <a:p>
            <a:pPr lvl="1"/>
            <a:r>
              <a:rPr lang="en-US" sz="1800" dirty="0"/>
              <a:t>Named objects for sensed types, composed devices</a:t>
            </a:r>
          </a:p>
          <a:p>
            <a:pPr lvl="1"/>
            <a:r>
              <a:rPr lang="en-US" sz="1800" dirty="0"/>
              <a:t>RPC based with fancy reads and writes and binary types</a:t>
            </a:r>
          </a:p>
          <a:p>
            <a:r>
              <a:rPr lang="en-US" sz="2000" dirty="0"/>
              <a:t>Bluetooth Mesh</a:t>
            </a:r>
          </a:p>
          <a:p>
            <a:pPr lvl="1"/>
            <a:r>
              <a:rPr lang="en-US" sz="1800" dirty="0"/>
              <a:t>Semantic data model with Device Property specialization</a:t>
            </a:r>
          </a:p>
          <a:p>
            <a:pPr lvl="1"/>
            <a:r>
              <a:rPr lang="en-US" sz="1800" dirty="0"/>
              <a:t>"States" for control actions with own semantics level vs. power</a:t>
            </a:r>
          </a:p>
          <a:p>
            <a:pPr lvl="1"/>
            <a:r>
              <a:rPr lang="en-US" sz="1800" dirty="0"/>
              <a:t>Function groups and aggregate data reporting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495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FCF-27E3-9142-B87B-78CAED2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86451"/>
            <a:ext cx="7293219" cy="100647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CB2-4B9D-1F47-9A5A-F74BC35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2925"/>
            <a:ext cx="7886700" cy="5113282"/>
          </a:xfrm>
        </p:spPr>
        <p:txBody>
          <a:bodyPr>
            <a:normAutofit/>
          </a:bodyPr>
          <a:lstStyle/>
          <a:p>
            <a:r>
              <a:rPr lang="en-US" sz="2000" dirty="0"/>
              <a:t>Common patterns and practices are needed, and are not </a:t>
            </a:r>
            <a:r>
              <a:rPr lang="en-US" sz="2000"/>
              <a:t>embodied in </a:t>
            </a:r>
            <a:r>
              <a:rPr lang="en-US" sz="2000" dirty="0"/>
              <a:t>the contributed or </a:t>
            </a:r>
            <a:r>
              <a:rPr lang="en-US" sz="2000"/>
              <a:t>potential models</a:t>
            </a:r>
          </a:p>
          <a:p>
            <a:r>
              <a:rPr lang="en-US" sz="2000" dirty="0"/>
              <a:t>Sensors, Actuators, and standalone abstract models are interesting as useful models to harmonize</a:t>
            </a:r>
          </a:p>
          <a:p>
            <a:r>
              <a:rPr lang="en-US" sz="2000" dirty="0"/>
              <a:t>Sensor harmonization</a:t>
            </a:r>
          </a:p>
          <a:p>
            <a:pPr lvl="1"/>
            <a:r>
              <a:rPr lang="en-US" sz="1800" dirty="0"/>
              <a:t>Taxonomy for what is sensed and unit</a:t>
            </a:r>
          </a:p>
          <a:p>
            <a:pPr lvl="1"/>
            <a:r>
              <a:rPr lang="en-US" sz="1800" dirty="0"/>
              <a:t>Abstraction that includes use categories on one unit (</a:t>
            </a:r>
            <a:r>
              <a:rPr lang="en-US" sz="1800" dirty="0" err="1"/>
              <a:t>presentValue</a:t>
            </a:r>
            <a:r>
              <a:rPr lang="en-US" sz="1800" dirty="0"/>
              <a:t>, range, min/max, step, precision…)</a:t>
            </a:r>
          </a:p>
          <a:p>
            <a:pPr lvl="1"/>
            <a:r>
              <a:rPr lang="en-US" sz="1800" dirty="0"/>
              <a:t>Data type consistent with the physical embodiment</a:t>
            </a:r>
          </a:p>
          <a:p>
            <a:pPr lvl="1"/>
            <a:r>
              <a:rPr lang="en-US" sz="1800" dirty="0"/>
              <a:t>Wire formats as bindings and mappings</a:t>
            </a:r>
          </a:p>
          <a:p>
            <a:r>
              <a:rPr lang="en-US" sz="2000" dirty="0"/>
              <a:t>Actuation harmonization</a:t>
            </a:r>
          </a:p>
          <a:p>
            <a:pPr lvl="1"/>
            <a:r>
              <a:rPr lang="en-US" sz="1800" dirty="0"/>
              <a:t>Simple actuation and HMI can be defined with common options</a:t>
            </a:r>
          </a:p>
          <a:p>
            <a:pPr lvl="1"/>
            <a:r>
              <a:rPr lang="en-US" sz="1800" dirty="0"/>
              <a:t>Complex actuation had domain dependencies</a:t>
            </a:r>
          </a:p>
          <a:p>
            <a:r>
              <a:rPr lang="en-US" sz="2000" dirty="0"/>
              <a:t>Standalone models e.g. air quality just need to be vetted</a:t>
            </a:r>
          </a:p>
          <a:p>
            <a:r>
              <a:rPr lang="en-US" sz="2000" dirty="0"/>
              <a:t>Domain models may be more difficult to harmonize</a:t>
            </a:r>
          </a:p>
        </p:txBody>
      </p:sp>
    </p:spTree>
    <p:extLst>
      <p:ext uri="{BB962C8B-B14F-4D97-AF65-F5344CB8AC3E}">
        <p14:creationId xmlns:p14="http://schemas.microsoft.com/office/powerpoint/2010/main" val="340537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194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</a:t>
            </a:r>
            <a:r>
              <a:rPr lang="en-US" sz="1800" dirty="0"/>
              <a:t>- </a:t>
            </a:r>
            <a:r>
              <a:rPr lang="en-US" sz="1800" dirty="0">
                <a:hlinkClick r:id="rId2"/>
              </a:rPr>
              <a:t>https://github.com/one-data-model/onedm/wiki/OneDM-model-alignment-directives</a:t>
            </a:r>
            <a:endParaRPr lang="en-US" sz="1800" dirty="0"/>
          </a:p>
          <a:p>
            <a:pPr lvl="1"/>
            <a:r>
              <a:rPr lang="en-US" dirty="0"/>
              <a:t>Create a new repo with this as a section</a:t>
            </a:r>
            <a:endParaRPr lang="en-US" sz="3200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  <a:p>
            <a:r>
              <a:rPr lang="en-US" dirty="0"/>
              <a:t>State of ASDF </a:t>
            </a:r>
          </a:p>
          <a:p>
            <a:pPr lvl="1"/>
            <a:r>
              <a:rPr lang="en-US" dirty="0"/>
              <a:t>ASDF PR #74</a:t>
            </a:r>
          </a:p>
          <a:p>
            <a:pPr lvl="1"/>
            <a:r>
              <a:rPr lang="en-US" dirty="0"/>
              <a:t>Other PRs in progress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103221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1FC-927F-6D42-AEE2-F2FD8DE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96D51-4AC5-DE47-8938-0AF4646AF29D}"/>
              </a:ext>
            </a:extLst>
          </p:cNvPr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Action list</a:t>
            </a:r>
          </a:p>
          <a:p>
            <a:pPr lvl="1"/>
            <a:r>
              <a:rPr lang="en-US" dirty="0"/>
              <a:t>Document common patterns and usage – md document in a repo with issues – generic questions/problems</a:t>
            </a:r>
          </a:p>
          <a:p>
            <a:pPr lvl="1"/>
            <a:r>
              <a:rPr lang="en-US" dirty="0"/>
              <a:t>What we encountered in PG review/</a:t>
            </a:r>
            <a:r>
              <a:rPr lang="en-US" b="1" dirty="0"/>
              <a:t>convergence issues</a:t>
            </a:r>
          </a:p>
          <a:p>
            <a:pPr lvl="1"/>
            <a:r>
              <a:rPr lang="en-US" dirty="0"/>
              <a:t>Alignment directives - </a:t>
            </a:r>
            <a:r>
              <a:rPr lang="en-US" dirty="0">
                <a:hlinkClick r:id="rId2"/>
              </a:rPr>
              <a:t>https://github.com/one-data-model/onedm/wiki/OneDM-model-alignment-directives</a:t>
            </a:r>
            <a:endParaRPr lang="en-US" dirty="0"/>
          </a:p>
          <a:p>
            <a:pPr lvl="1"/>
            <a:r>
              <a:rPr lang="en-US" dirty="0"/>
              <a:t>Bluetooth Mesh models – fix the ones in playground</a:t>
            </a:r>
          </a:p>
          <a:p>
            <a:pPr lvl="1"/>
            <a:r>
              <a:rPr lang="en-US" dirty="0"/>
              <a:t>Zigbee models ""</a:t>
            </a:r>
          </a:p>
          <a:p>
            <a:pPr lvl="1"/>
            <a:r>
              <a:rPr lang="en-US" dirty="0"/>
              <a:t>Schema extension – </a:t>
            </a:r>
            <a:r>
              <a:rPr lang="en-US" dirty="0" err="1"/>
              <a:t>cddl</a:t>
            </a:r>
            <a:r>
              <a:rPr lang="en-US" dirty="0"/>
              <a:t> pattern?</a:t>
            </a:r>
          </a:p>
        </p:txBody>
      </p:sp>
    </p:spTree>
    <p:extLst>
      <p:ext uri="{BB962C8B-B14F-4D97-AF65-F5344CB8AC3E}">
        <p14:creationId xmlns:p14="http://schemas.microsoft.com/office/powerpoint/2010/main" val="23554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382266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6001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Scott-Logan update</a:t>
            </a:r>
          </a:p>
          <a:p>
            <a:r>
              <a:rPr lang="en-US" dirty="0"/>
              <a:t>Update on Sensor Type meta-model</a:t>
            </a:r>
          </a:p>
          <a:p>
            <a:r>
              <a:rPr lang="en-US" dirty="0"/>
              <a:t>Action review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WISHI working meeting May 19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7AC-72B8-D541-AD81-737F272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Models (review from 5/9)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6C6-A523-4944-AAB6-BC58F4E9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06719"/>
            <a:ext cx="7886700" cy="4585555"/>
          </a:xfrm>
        </p:spPr>
        <p:txBody>
          <a:bodyPr>
            <a:normAutofit/>
          </a:bodyPr>
          <a:lstStyle/>
          <a:p>
            <a:r>
              <a:rPr lang="en-US" sz="2400" dirty="0"/>
              <a:t>Sensing elements (temperature, humidity, voltage)</a:t>
            </a:r>
          </a:p>
          <a:p>
            <a:r>
              <a:rPr lang="en-US" sz="2400" dirty="0"/>
              <a:t>Control elements (on/off, level, actuation, display, HMI)</a:t>
            </a:r>
          </a:p>
          <a:p>
            <a:r>
              <a:rPr lang="en-US" sz="2400" dirty="0"/>
              <a:t>Process, mode elements (mode, grinding, brewing, foaming)</a:t>
            </a:r>
          </a:p>
          <a:p>
            <a:r>
              <a:rPr lang="en-US" sz="2400" dirty="0"/>
              <a:t>Domain purpose and complex control (lighting, medical, media, closures, energy (DRLC, microgrid), IAS, HVAC)</a:t>
            </a:r>
          </a:p>
          <a:p>
            <a:r>
              <a:rPr lang="en-US" sz="2400" dirty="0"/>
              <a:t>Appliance component (Icemaker, Printer queue), often named status elements and standalone affordances</a:t>
            </a:r>
          </a:p>
        </p:txBody>
      </p:sp>
    </p:spTree>
    <p:extLst>
      <p:ext uri="{BB962C8B-B14F-4D97-AF65-F5344CB8AC3E}">
        <p14:creationId xmlns:p14="http://schemas.microsoft.com/office/powerpoint/2010/main" val="2128038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C4DE-5995-AE47-9F58-78E1117C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and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F6481-1DE4-AD45-A1D4-A5CBB28D6827}"/>
              </a:ext>
            </a:extLst>
          </p:cNvPr>
          <p:cNvSpPr/>
          <p:nvPr/>
        </p:nvSpPr>
        <p:spPr>
          <a:xfrm>
            <a:off x="1692167" y="2312273"/>
            <a:ext cx="1166648" cy="735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8D85F-AB32-974D-A27A-9135FCC4FD49}"/>
              </a:ext>
            </a:extLst>
          </p:cNvPr>
          <p:cNvSpPr/>
          <p:nvPr/>
        </p:nvSpPr>
        <p:spPr>
          <a:xfrm>
            <a:off x="4172605" y="2312273"/>
            <a:ext cx="1376855" cy="735724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Indicator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6B852-4EF4-6341-8E81-C954E60FC3BF}"/>
              </a:ext>
            </a:extLst>
          </p:cNvPr>
          <p:cNvSpPr/>
          <p:nvPr/>
        </p:nvSpPr>
        <p:spPr>
          <a:xfrm>
            <a:off x="1692167" y="4167348"/>
            <a:ext cx="1166649" cy="73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71B58-1BD8-614E-98E3-3CB5941677DB}"/>
              </a:ext>
            </a:extLst>
          </p:cNvPr>
          <p:cNvSpPr/>
          <p:nvPr/>
        </p:nvSpPr>
        <p:spPr>
          <a:xfrm>
            <a:off x="1692166" y="3047997"/>
            <a:ext cx="1166649" cy="1119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 State Process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1F369E-E268-D24D-BCB0-073358AA9BA9}"/>
              </a:ext>
            </a:extLst>
          </p:cNvPr>
          <p:cNvSpPr/>
          <p:nvPr/>
        </p:nvSpPr>
        <p:spPr>
          <a:xfrm>
            <a:off x="4204138" y="4167348"/>
            <a:ext cx="1376856" cy="73572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Affordance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A99E-C96E-7447-81D8-D9584676C822}"/>
              </a:ext>
            </a:extLst>
          </p:cNvPr>
          <p:cNvSpPr txBox="1"/>
          <p:nvPr/>
        </p:nvSpPr>
        <p:spPr>
          <a:xfrm>
            <a:off x="1774391" y="181871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02809-1EA0-AC4A-80A2-B18583AE8194}"/>
              </a:ext>
            </a:extLst>
          </p:cNvPr>
          <p:cNvSpPr txBox="1"/>
          <p:nvPr/>
        </p:nvSpPr>
        <p:spPr>
          <a:xfrm>
            <a:off x="4600659" y="18187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HMI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2381F-A98E-7B43-AAF6-49E8529F54F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58815" y="2680135"/>
            <a:ext cx="1313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A2A56A-68F1-434E-9051-9DD1D52AEE0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858815" y="2680135"/>
            <a:ext cx="1313790" cy="927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CF70E2-60D6-0246-8BD7-4B334BD166A4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2858815" y="3607673"/>
            <a:ext cx="1345323" cy="927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D10966-85FB-A34C-A93D-F620052BF1B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2858816" y="4535210"/>
            <a:ext cx="1345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miley Face 25">
            <a:extLst>
              <a:ext uri="{FF2B5EF4-FFF2-40B4-BE49-F238E27FC236}">
                <a16:creationId xmlns:a16="http://schemas.microsoft.com/office/drawing/2014/main" id="{2C6E3BB0-1D6A-C342-8C11-1CC4F44396BE}"/>
              </a:ext>
            </a:extLst>
          </p:cNvPr>
          <p:cNvSpPr/>
          <p:nvPr/>
        </p:nvSpPr>
        <p:spPr>
          <a:xfrm>
            <a:off x="6146314" y="3197768"/>
            <a:ext cx="819807" cy="819807"/>
          </a:xfrm>
          <a:prstGeom prst="smileyF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CBE56-F2FC-4048-B4DD-43DFF9F6F3EE}"/>
              </a:ext>
            </a:extLst>
          </p:cNvPr>
          <p:cNvSpPr txBox="1"/>
          <p:nvPr/>
        </p:nvSpPr>
        <p:spPr>
          <a:xfrm>
            <a:off x="4472740" y="4918836"/>
            <a:ext cx="839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On/Off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CF9D06-E925-324B-9905-68CAD9C7C66F}"/>
              </a:ext>
            </a:extLst>
          </p:cNvPr>
          <p:cNvSpPr txBox="1"/>
          <p:nvPr/>
        </p:nvSpPr>
        <p:spPr>
          <a:xfrm>
            <a:off x="1855662" y="4918837"/>
            <a:ext cx="83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On/Off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AF1861-B769-BF43-8EA9-29A149E4EDA9}"/>
              </a:ext>
            </a:extLst>
          </p:cNvPr>
          <p:cNvSpPr/>
          <p:nvPr/>
        </p:nvSpPr>
        <p:spPr>
          <a:xfrm>
            <a:off x="4191396" y="378225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Mode Select</a:t>
            </a:r>
          </a:p>
        </p:txBody>
      </p:sp>
    </p:spTree>
    <p:extLst>
      <p:ext uri="{BB962C8B-B14F-4D97-AF65-F5344CB8AC3E}">
        <p14:creationId xmlns:p14="http://schemas.microsoft.com/office/powerpoint/2010/main" val="266329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D693-EA3E-6A4C-B09B-AB0BC32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Meta-Model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4CBC-E704-6C46-86C1-DE1AC493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86304"/>
            <a:ext cx="7886700" cy="4585555"/>
          </a:xfrm>
        </p:spPr>
        <p:txBody>
          <a:bodyPr/>
          <a:lstStyle/>
          <a:p>
            <a:r>
              <a:rPr lang="en-US" dirty="0"/>
              <a:t>Develop a common abstraction for sensing devices</a:t>
            </a:r>
          </a:p>
          <a:p>
            <a:r>
              <a:rPr lang="en-US" dirty="0"/>
              <a:t>Sensor intrinsic  </a:t>
            </a:r>
          </a:p>
          <a:p>
            <a:pPr lvl="1"/>
            <a:r>
              <a:rPr lang="en-US" dirty="0"/>
              <a:t>Underlying physical dimensional model for quantities</a:t>
            </a:r>
          </a:p>
          <a:p>
            <a:pPr lvl="1"/>
            <a:r>
              <a:rPr lang="en-US" dirty="0"/>
              <a:t>Context (</a:t>
            </a:r>
            <a:r>
              <a:rPr lang="en-US" dirty="0" err="1"/>
              <a:t>currentValue</a:t>
            </a:r>
            <a:r>
              <a:rPr lang="en-US" dirty="0"/>
              <a:t>, setpoint, limit value, statistic)</a:t>
            </a:r>
          </a:p>
          <a:p>
            <a:pPr lvl="1"/>
            <a:r>
              <a:rPr lang="en-US" dirty="0"/>
              <a:t>State space occurrences, 1/t, summaries</a:t>
            </a:r>
          </a:p>
          <a:p>
            <a:pPr lvl="1"/>
            <a:r>
              <a:rPr lang="en-US" dirty="0"/>
              <a:t>Rectification of values into state space occurrences</a:t>
            </a:r>
          </a:p>
          <a:p>
            <a:pPr lvl="1"/>
            <a:r>
              <a:rPr lang="en-US" dirty="0"/>
              <a:t>Substance types and other Feature of Interest</a:t>
            </a:r>
          </a:p>
          <a:p>
            <a:r>
              <a:rPr lang="en-US" dirty="0"/>
              <a:t>Value characterization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Scale (Value Range in unit) e.g. 0-100C</a:t>
            </a:r>
          </a:p>
          <a:p>
            <a:pPr lvl="1"/>
            <a:r>
              <a:rPr lang="en-US" dirty="0"/>
              <a:t>Quantization (Interval between represented values)</a:t>
            </a:r>
          </a:p>
        </p:txBody>
      </p:sp>
    </p:spTree>
    <p:extLst>
      <p:ext uri="{BB962C8B-B14F-4D97-AF65-F5344CB8AC3E}">
        <p14:creationId xmlns:p14="http://schemas.microsoft.com/office/powerpoint/2010/main" val="287392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D693-EA3E-6A4C-B09B-AB0BC32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Meta-Model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4CBC-E704-6C46-86C1-DE1AC493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86304"/>
            <a:ext cx="7886700" cy="4585555"/>
          </a:xfrm>
        </p:spPr>
        <p:txBody>
          <a:bodyPr/>
          <a:lstStyle/>
          <a:p>
            <a:r>
              <a:rPr lang="en-US" dirty="0"/>
              <a:t>How information is reported</a:t>
            </a:r>
          </a:p>
          <a:p>
            <a:pPr lvl="1"/>
            <a:r>
              <a:rPr lang="en-US" dirty="0"/>
              <a:t>Number type and value encoding</a:t>
            </a:r>
          </a:p>
          <a:p>
            <a:pPr lvl="1"/>
            <a:r>
              <a:rPr lang="en-US" dirty="0"/>
              <a:t>Data shape/ data schema</a:t>
            </a:r>
          </a:p>
          <a:p>
            <a:pPr lvl="1"/>
            <a:r>
              <a:rPr lang="en-US" dirty="0"/>
              <a:t>Reporting control, conditions</a:t>
            </a:r>
          </a:p>
          <a:p>
            <a:pPr lvl="1"/>
            <a:r>
              <a:rPr lang="en-US" dirty="0"/>
              <a:t>Aggregation and series reporting, rectangular formats</a:t>
            </a:r>
          </a:p>
          <a:p>
            <a:pPr lvl="1"/>
            <a:r>
              <a:rPr lang="en-US" dirty="0"/>
              <a:t>Network and application protocol binding</a:t>
            </a:r>
          </a:p>
          <a:p>
            <a:r>
              <a:rPr lang="en-US" dirty="0"/>
              <a:t>Associated data</a:t>
            </a:r>
          </a:p>
          <a:p>
            <a:pPr lvl="1"/>
            <a:r>
              <a:rPr lang="en-US" dirty="0"/>
              <a:t>Timestamps</a:t>
            </a:r>
          </a:p>
          <a:p>
            <a:pPr lvl="1"/>
            <a:r>
              <a:rPr lang="en-US" dirty="0"/>
              <a:t>Geolocation</a:t>
            </a:r>
          </a:p>
          <a:p>
            <a:pPr lvl="1"/>
            <a:r>
              <a:rPr lang="en-US" dirty="0"/>
              <a:t>Data goodness </a:t>
            </a:r>
          </a:p>
        </p:txBody>
      </p:sp>
    </p:spTree>
    <p:extLst>
      <p:ext uri="{BB962C8B-B14F-4D97-AF65-F5344CB8AC3E}">
        <p14:creationId xmlns:p14="http://schemas.microsoft.com/office/powerpoint/2010/main" val="12010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423E-FF65-8D4E-8025-69EDB43E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54920"/>
            <a:ext cx="7293219" cy="1006474"/>
          </a:xfrm>
        </p:spPr>
        <p:txBody>
          <a:bodyPr/>
          <a:lstStyle/>
          <a:p>
            <a:r>
              <a:rPr lang="en-US" dirty="0"/>
              <a:t>Extensions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0648-97FA-A343-B4B5-B750D87D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63" y="1234967"/>
            <a:ext cx="7886700" cy="5018689"/>
          </a:xfrm>
        </p:spPr>
        <p:txBody>
          <a:bodyPr/>
          <a:lstStyle/>
          <a:p>
            <a:r>
              <a:rPr lang="en-US" dirty="0"/>
              <a:t>Types and integration patterns</a:t>
            </a:r>
          </a:p>
          <a:p>
            <a:pPr lvl="1"/>
            <a:r>
              <a:rPr lang="en-US" dirty="0"/>
              <a:t>Dimensional and Derived Quantities: mass, length, time</a:t>
            </a:r>
          </a:p>
          <a:p>
            <a:pPr lvl="1"/>
            <a:r>
              <a:rPr lang="en-US" dirty="0"/>
              <a:t>Context types: minimum, maximum, </a:t>
            </a:r>
            <a:r>
              <a:rPr lang="en-US" dirty="0" err="1"/>
              <a:t>presentValue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Substance types: CO2, Methane, Water</a:t>
            </a:r>
          </a:p>
          <a:p>
            <a:pPr lvl="1"/>
            <a:r>
              <a:rPr lang="en-US" dirty="0"/>
              <a:t>Feature of Interest for categories: Door, Window</a:t>
            </a:r>
          </a:p>
          <a:p>
            <a:pPr lvl="1"/>
            <a:r>
              <a:rPr lang="en-US" dirty="0"/>
              <a:t>Unit system</a:t>
            </a:r>
          </a:p>
          <a:p>
            <a:pPr lvl="1"/>
            <a:r>
              <a:rPr lang="en-US" dirty="0"/>
              <a:t>Optional: Timestamps, Geolocation, Data Quality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/>
              <a:t>Data Shape, encoding formats</a:t>
            </a:r>
          </a:p>
          <a:p>
            <a:pPr lvl="1"/>
            <a:r>
              <a:rPr lang="en-US" dirty="0"/>
              <a:t>Format for aggregate data</a:t>
            </a:r>
          </a:p>
          <a:p>
            <a:pPr lvl="1"/>
            <a:r>
              <a:rPr lang="en-US" dirty="0"/>
              <a:t>Reporting control, time and threshold</a:t>
            </a:r>
          </a:p>
          <a:p>
            <a:pPr lvl="1"/>
            <a:r>
              <a:rPr lang="en-US" dirty="0"/>
              <a:t>Ecosystem binding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9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2CB-3B54-5244-B9DA-5F17127D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B227-0A36-6E47-9EA7-B7ED67C6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MJK - PG models failing CI </a:t>
            </a:r>
            <a:r>
              <a:rPr lang="en-US" dirty="0" err="1"/>
              <a:t>pointercheck</a:t>
            </a:r>
            <a:endParaRPr lang="en-US" dirty="0"/>
          </a:p>
          <a:p>
            <a:r>
              <a:rPr lang="en-US" dirty="0"/>
              <a:t>MJK – Adoptable model progress</a:t>
            </a:r>
          </a:p>
        </p:txBody>
      </p:sp>
    </p:spTree>
    <p:extLst>
      <p:ext uri="{BB962C8B-B14F-4D97-AF65-F5344CB8AC3E}">
        <p14:creationId xmlns:p14="http://schemas.microsoft.com/office/powerpoint/2010/main" val="313098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447114</TotalTime>
  <Words>3009</Words>
  <Application>Microsoft Macintosh PowerPoint</Application>
  <PresentationFormat>Letter Paper (8.5x11 in)</PresentationFormat>
  <Paragraphs>402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Announce</vt:lpstr>
      <vt:lpstr>Types of Models (review from 5/9)</vt:lpstr>
      <vt:lpstr>Sensing and Control</vt:lpstr>
      <vt:lpstr>Sensor Meta-Model</vt:lpstr>
      <vt:lpstr>Sensor Meta-Model (2)</vt:lpstr>
      <vt:lpstr>Extensions and Definitions</vt:lpstr>
      <vt:lpstr>Action status</vt:lpstr>
      <vt:lpstr>Closing</vt:lpstr>
      <vt:lpstr>Back up</vt:lpstr>
      <vt:lpstr>Strawman Model Selection</vt:lpstr>
      <vt:lpstr>Types of Models</vt:lpstr>
      <vt:lpstr>Unique features</vt:lpstr>
      <vt:lpstr>Summary</vt:lpstr>
      <vt:lpstr>Class and Instance</vt:lpstr>
      <vt:lpstr>Agenda</vt:lpstr>
      <vt:lpstr>Action list</vt:lpstr>
      <vt:lpstr>Announce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854</cp:revision>
  <cp:lastPrinted>2022-04-11T14:13:57Z</cp:lastPrinted>
  <dcterms:created xsi:type="dcterms:W3CDTF">2020-07-17T12:11:39Z</dcterms:created>
  <dcterms:modified xsi:type="dcterms:W3CDTF">2022-05-23T05:15:07Z</dcterms:modified>
</cp:coreProperties>
</file>