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38"/>
  </p:notesMasterIdLst>
  <p:sldIdLst>
    <p:sldId id="256" r:id="rId3"/>
    <p:sldId id="354" r:id="rId4"/>
    <p:sldId id="457" r:id="rId5"/>
    <p:sldId id="458" r:id="rId6"/>
    <p:sldId id="288" r:id="rId7"/>
    <p:sldId id="455" r:id="rId8"/>
    <p:sldId id="450" r:id="rId9"/>
    <p:sldId id="451" r:id="rId10"/>
    <p:sldId id="452" r:id="rId11"/>
    <p:sldId id="453" r:id="rId12"/>
    <p:sldId id="454" r:id="rId13"/>
    <p:sldId id="456" r:id="rId14"/>
    <p:sldId id="428" r:id="rId15"/>
    <p:sldId id="434" r:id="rId16"/>
    <p:sldId id="449" r:id="rId17"/>
    <p:sldId id="445" r:id="rId18"/>
    <p:sldId id="447" r:id="rId19"/>
    <p:sldId id="446" r:id="rId20"/>
    <p:sldId id="443" r:id="rId21"/>
    <p:sldId id="444" r:id="rId22"/>
    <p:sldId id="435" r:id="rId23"/>
    <p:sldId id="442" r:id="rId24"/>
    <p:sldId id="437" r:id="rId25"/>
    <p:sldId id="439" r:id="rId26"/>
    <p:sldId id="438" r:id="rId27"/>
    <p:sldId id="440" r:id="rId28"/>
    <p:sldId id="436" r:id="rId29"/>
    <p:sldId id="433" r:id="rId30"/>
    <p:sldId id="432" r:id="rId31"/>
    <p:sldId id="319" r:id="rId32"/>
    <p:sldId id="431" r:id="rId33"/>
    <p:sldId id="422" r:id="rId34"/>
    <p:sldId id="424" r:id="rId35"/>
    <p:sldId id="425" r:id="rId36"/>
    <p:sldId id="357" r:id="rId37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58"/>
    <p:restoredTop sz="94650"/>
  </p:normalViewPr>
  <p:slideViewPr>
    <p:cSldViewPr snapToGrid="0" snapToObjects="1">
      <p:cViewPr varScale="1">
        <p:scale>
          <a:sx n="122" d="100"/>
          <a:sy n="122" d="100"/>
        </p:scale>
        <p:origin x="13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2C132-66A2-E345-8EBB-CCDD2AA78407}" type="datetimeFigureOut">
              <a:rPr lang="en-US" smtClean="0"/>
              <a:t>1/11/22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B56EE-4C0F-274B-AA79-136B1CD9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9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ED3C2DB0-F65A-AE47-8C18-506598404B8A}"/>
              </a:ext>
            </a:extLst>
          </p:cNvPr>
          <p:cNvSpPr/>
          <p:nvPr userDrawn="1"/>
        </p:nvSpPr>
        <p:spPr>
          <a:xfrm>
            <a:off x="228600" y="207963"/>
            <a:ext cx="1828800" cy="1828800"/>
          </a:xfrm>
          <a:custGeom>
            <a:avLst/>
            <a:gdLst>
              <a:gd name="connsiteX0" fmla="*/ 497566 w 1828800"/>
              <a:gd name="connsiteY0" fmla="*/ 943486 h 1828800"/>
              <a:gd name="connsiteX1" fmla="*/ 530890 w 1828800"/>
              <a:gd name="connsiteY1" fmla="*/ 943486 h 1828800"/>
              <a:gd name="connsiteX2" fmla="*/ 663837 w 1828800"/>
              <a:gd name="connsiteY2" fmla="*/ 984220 h 1828800"/>
              <a:gd name="connsiteX3" fmla="*/ 709789 w 1828800"/>
              <a:gd name="connsiteY3" fmla="*/ 1111691 h 1828800"/>
              <a:gd name="connsiteX4" fmla="*/ 690495 w 1828800"/>
              <a:gd name="connsiteY4" fmla="*/ 1201589 h 1828800"/>
              <a:gd name="connsiteX5" fmla="*/ 640860 w 1828800"/>
              <a:gd name="connsiteY5" fmla="*/ 1253560 h 1828800"/>
              <a:gd name="connsiteX6" fmla="*/ 543168 w 1828800"/>
              <a:gd name="connsiteY6" fmla="*/ 1269010 h 1828800"/>
              <a:gd name="connsiteX7" fmla="*/ 497566 w 1828800"/>
              <a:gd name="connsiteY7" fmla="*/ 1269010 h 1828800"/>
              <a:gd name="connsiteX8" fmla="*/ 948638 w 1828800"/>
              <a:gd name="connsiteY8" fmla="*/ 848775 h 1828800"/>
              <a:gd name="connsiteX9" fmla="*/ 859299 w 1828800"/>
              <a:gd name="connsiteY9" fmla="*/ 1364773 h 1828800"/>
              <a:gd name="connsiteX10" fmla="*/ 955062 w 1828800"/>
              <a:gd name="connsiteY10" fmla="*/ 1364773 h 1828800"/>
              <a:gd name="connsiteX11" fmla="*/ 1011713 w 1828800"/>
              <a:gd name="connsiteY11" fmla="*/ 1038898 h 1828800"/>
              <a:gd name="connsiteX12" fmla="*/ 1120362 w 1828800"/>
              <a:gd name="connsiteY12" fmla="*/ 1364773 h 1828800"/>
              <a:gd name="connsiteX13" fmla="*/ 1206922 w 1828800"/>
              <a:gd name="connsiteY13" fmla="*/ 1364773 h 1828800"/>
              <a:gd name="connsiteX14" fmla="*/ 1316541 w 1828800"/>
              <a:gd name="connsiteY14" fmla="*/ 1038898 h 1828800"/>
              <a:gd name="connsiteX15" fmla="*/ 1371871 w 1828800"/>
              <a:gd name="connsiteY15" fmla="*/ 1364773 h 1828800"/>
              <a:gd name="connsiteX16" fmla="*/ 1466850 w 1828800"/>
              <a:gd name="connsiteY16" fmla="*/ 1364773 h 1828800"/>
              <a:gd name="connsiteX17" fmla="*/ 1380289 w 1828800"/>
              <a:gd name="connsiteY17" fmla="*/ 848775 h 1828800"/>
              <a:gd name="connsiteX18" fmla="*/ 1284653 w 1828800"/>
              <a:gd name="connsiteY18" fmla="*/ 848775 h 1828800"/>
              <a:gd name="connsiteX19" fmla="*/ 1163952 w 1828800"/>
              <a:gd name="connsiteY19" fmla="*/ 1208676 h 1828800"/>
              <a:gd name="connsiteX20" fmla="*/ 1044335 w 1828800"/>
              <a:gd name="connsiteY20" fmla="*/ 848775 h 1828800"/>
              <a:gd name="connsiteX21" fmla="*/ 400050 w 1828800"/>
              <a:gd name="connsiteY21" fmla="*/ 848775 h 1828800"/>
              <a:gd name="connsiteX22" fmla="*/ 400050 w 1828800"/>
              <a:gd name="connsiteY22" fmla="*/ 1364773 h 1828800"/>
              <a:gd name="connsiteX23" fmla="*/ 518164 w 1828800"/>
              <a:gd name="connsiteY23" fmla="*/ 1364773 h 1828800"/>
              <a:gd name="connsiteX24" fmla="*/ 659054 w 1828800"/>
              <a:gd name="connsiteY24" fmla="*/ 1352145 h 1828800"/>
              <a:gd name="connsiteX25" fmla="*/ 734582 w 1828800"/>
              <a:gd name="connsiteY25" fmla="*/ 1306544 h 1828800"/>
              <a:gd name="connsiteX26" fmla="*/ 789257 w 1828800"/>
              <a:gd name="connsiteY26" fmla="*/ 1223585 h 1828800"/>
              <a:gd name="connsiteX27" fmla="*/ 809059 w 1828800"/>
              <a:gd name="connsiteY27" fmla="*/ 1113965 h 1828800"/>
              <a:gd name="connsiteX28" fmla="*/ 773661 w 1828800"/>
              <a:gd name="connsiteY28" fmla="*/ 967339 h 1828800"/>
              <a:gd name="connsiteX29" fmla="*/ 683587 w 1828800"/>
              <a:gd name="connsiteY29" fmla="*/ 876662 h 1828800"/>
              <a:gd name="connsiteX30" fmla="*/ 516410 w 1828800"/>
              <a:gd name="connsiteY30" fmla="*/ 848775 h 1828800"/>
              <a:gd name="connsiteX31" fmla="*/ 566115 w 1828800"/>
              <a:gd name="connsiteY31" fmla="*/ 519904 h 1828800"/>
              <a:gd name="connsiteX32" fmla="*/ 654958 w 1828800"/>
              <a:gd name="connsiteY32" fmla="*/ 557553 h 1828800"/>
              <a:gd name="connsiteX33" fmla="*/ 691480 w 1828800"/>
              <a:gd name="connsiteY33" fmla="*/ 649538 h 1828800"/>
              <a:gd name="connsiteX34" fmla="*/ 655216 w 1828800"/>
              <a:gd name="connsiteY34" fmla="*/ 741394 h 1828800"/>
              <a:gd name="connsiteX35" fmla="*/ 567409 w 1828800"/>
              <a:gd name="connsiteY35" fmla="*/ 778654 h 1828800"/>
              <a:gd name="connsiteX36" fmla="*/ 486598 w 1828800"/>
              <a:gd name="connsiteY36" fmla="*/ 749933 h 1828800"/>
              <a:gd name="connsiteX37" fmla="*/ 441268 w 1828800"/>
              <a:gd name="connsiteY37" fmla="*/ 650055 h 1828800"/>
              <a:gd name="connsiteX38" fmla="*/ 477271 w 1828800"/>
              <a:gd name="connsiteY38" fmla="*/ 556647 h 1828800"/>
              <a:gd name="connsiteX39" fmla="*/ 566115 w 1828800"/>
              <a:gd name="connsiteY39" fmla="*/ 519904 h 1828800"/>
              <a:gd name="connsiteX40" fmla="*/ 1227323 w 1828800"/>
              <a:gd name="connsiteY40" fmla="*/ 458580 h 1828800"/>
              <a:gd name="connsiteX41" fmla="*/ 1227323 w 1828800"/>
              <a:gd name="connsiteY41" fmla="*/ 839202 h 1828800"/>
              <a:gd name="connsiteX42" fmla="*/ 1435100 w 1828800"/>
              <a:gd name="connsiteY42" fmla="*/ 839202 h 1828800"/>
              <a:gd name="connsiteX43" fmla="*/ 1435100 w 1828800"/>
              <a:gd name="connsiteY43" fmla="*/ 768046 h 1828800"/>
              <a:gd name="connsiteX44" fmla="*/ 1299256 w 1828800"/>
              <a:gd name="connsiteY44" fmla="*/ 768046 h 1828800"/>
              <a:gd name="connsiteX45" fmla="*/ 1299256 w 1828800"/>
              <a:gd name="connsiteY45" fmla="*/ 667909 h 1828800"/>
              <a:gd name="connsiteX46" fmla="*/ 1435100 w 1828800"/>
              <a:gd name="connsiteY46" fmla="*/ 667909 h 1828800"/>
              <a:gd name="connsiteX47" fmla="*/ 1435100 w 1828800"/>
              <a:gd name="connsiteY47" fmla="*/ 598305 h 1828800"/>
              <a:gd name="connsiteX48" fmla="*/ 1299256 w 1828800"/>
              <a:gd name="connsiteY48" fmla="*/ 598305 h 1828800"/>
              <a:gd name="connsiteX49" fmla="*/ 1299256 w 1828800"/>
              <a:gd name="connsiteY49" fmla="*/ 529478 h 1828800"/>
              <a:gd name="connsiteX50" fmla="*/ 1435100 w 1828800"/>
              <a:gd name="connsiteY50" fmla="*/ 529478 h 1828800"/>
              <a:gd name="connsiteX51" fmla="*/ 1435100 w 1828800"/>
              <a:gd name="connsiteY51" fmla="*/ 458580 h 1828800"/>
              <a:gd name="connsiteX52" fmla="*/ 837381 w 1828800"/>
              <a:gd name="connsiteY52" fmla="*/ 458580 h 1828800"/>
              <a:gd name="connsiteX53" fmla="*/ 837381 w 1828800"/>
              <a:gd name="connsiteY53" fmla="*/ 839202 h 1828800"/>
              <a:gd name="connsiteX54" fmla="*/ 909831 w 1828800"/>
              <a:gd name="connsiteY54" fmla="*/ 839202 h 1828800"/>
              <a:gd name="connsiteX55" fmla="*/ 909831 w 1828800"/>
              <a:gd name="connsiteY55" fmla="*/ 589508 h 1828800"/>
              <a:gd name="connsiteX56" fmla="*/ 1072493 w 1828800"/>
              <a:gd name="connsiteY56" fmla="*/ 839202 h 1828800"/>
              <a:gd name="connsiteX57" fmla="*/ 1142189 w 1828800"/>
              <a:gd name="connsiteY57" fmla="*/ 839202 h 1828800"/>
              <a:gd name="connsiteX58" fmla="*/ 1142189 w 1828800"/>
              <a:gd name="connsiteY58" fmla="*/ 458580 h 1828800"/>
              <a:gd name="connsiteX59" fmla="*/ 1069739 w 1828800"/>
              <a:gd name="connsiteY59" fmla="*/ 458580 h 1828800"/>
              <a:gd name="connsiteX60" fmla="*/ 1069739 w 1828800"/>
              <a:gd name="connsiteY60" fmla="*/ 709050 h 1828800"/>
              <a:gd name="connsiteX61" fmla="*/ 906880 w 1828800"/>
              <a:gd name="connsiteY61" fmla="*/ 458580 h 1828800"/>
              <a:gd name="connsiteX62" fmla="*/ 566891 w 1828800"/>
              <a:gd name="connsiteY62" fmla="*/ 449006 h 1828800"/>
              <a:gd name="connsiteX63" fmla="*/ 467337 w 1828800"/>
              <a:gd name="connsiteY63" fmla="*/ 475787 h 1828800"/>
              <a:gd name="connsiteX64" fmla="*/ 394711 w 1828800"/>
              <a:gd name="connsiteY64" fmla="*/ 548367 h 1828800"/>
              <a:gd name="connsiteX65" fmla="*/ 368300 w 1828800"/>
              <a:gd name="connsiteY65" fmla="*/ 648762 h 1828800"/>
              <a:gd name="connsiteX66" fmla="*/ 425004 w 1828800"/>
              <a:gd name="connsiteY66" fmla="*/ 789522 h 1828800"/>
              <a:gd name="connsiteX67" fmla="*/ 567409 w 1828800"/>
              <a:gd name="connsiteY67" fmla="*/ 848775 h 1828800"/>
              <a:gd name="connsiteX68" fmla="*/ 706579 w 1828800"/>
              <a:gd name="connsiteY68" fmla="*/ 791075 h 1828800"/>
              <a:gd name="connsiteX69" fmla="*/ 763930 w 1828800"/>
              <a:gd name="connsiteY69" fmla="*/ 650055 h 1828800"/>
              <a:gd name="connsiteX70" fmla="*/ 705802 w 1828800"/>
              <a:gd name="connsiteY70" fmla="*/ 507483 h 1828800"/>
              <a:gd name="connsiteX71" fmla="*/ 566891 w 1828800"/>
              <a:gd name="connsiteY71" fmla="*/ 449006 h 1828800"/>
              <a:gd name="connsiteX72" fmla="*/ 914400 w 1828800"/>
              <a:gd name="connsiteY72" fmla="*/ 0 h 1828800"/>
              <a:gd name="connsiteX73" fmla="*/ 1828800 w 1828800"/>
              <a:gd name="connsiteY73" fmla="*/ 914400 h 1828800"/>
              <a:gd name="connsiteX74" fmla="*/ 914400 w 1828800"/>
              <a:gd name="connsiteY74" fmla="*/ 1828800 h 1828800"/>
              <a:gd name="connsiteX75" fmla="*/ 0 w 1828800"/>
              <a:gd name="connsiteY75" fmla="*/ 914400 h 1828800"/>
              <a:gd name="connsiteX76" fmla="*/ 914400 w 1828800"/>
              <a:gd name="connsiteY76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1828800" h="1828800">
                <a:moveTo>
                  <a:pt x="497566" y="943486"/>
                </a:moveTo>
                <a:lnTo>
                  <a:pt x="530890" y="943486"/>
                </a:lnTo>
                <a:cubicBezTo>
                  <a:pt x="591927" y="943486"/>
                  <a:pt x="636242" y="957064"/>
                  <a:pt x="663837" y="984220"/>
                </a:cubicBezTo>
                <a:cubicBezTo>
                  <a:pt x="694471" y="1014420"/>
                  <a:pt x="709789" y="1056911"/>
                  <a:pt x="709789" y="1111691"/>
                </a:cubicBezTo>
                <a:cubicBezTo>
                  <a:pt x="709789" y="1147277"/>
                  <a:pt x="703357" y="1177243"/>
                  <a:pt x="690495" y="1201589"/>
                </a:cubicBezTo>
                <a:cubicBezTo>
                  <a:pt x="677634" y="1225935"/>
                  <a:pt x="661089" y="1243259"/>
                  <a:pt x="640860" y="1253560"/>
                </a:cubicBezTo>
                <a:cubicBezTo>
                  <a:pt x="620632" y="1263860"/>
                  <a:pt x="588068" y="1269010"/>
                  <a:pt x="543168" y="1269010"/>
                </a:cubicBezTo>
                <a:lnTo>
                  <a:pt x="497566" y="1269010"/>
                </a:lnTo>
                <a:close/>
                <a:moveTo>
                  <a:pt x="948638" y="848775"/>
                </a:moveTo>
                <a:lnTo>
                  <a:pt x="859299" y="1364773"/>
                </a:lnTo>
                <a:lnTo>
                  <a:pt x="955062" y="1364773"/>
                </a:lnTo>
                <a:lnTo>
                  <a:pt x="1011713" y="1038898"/>
                </a:lnTo>
                <a:lnTo>
                  <a:pt x="1120362" y="1364773"/>
                </a:lnTo>
                <a:lnTo>
                  <a:pt x="1206922" y="1364773"/>
                </a:lnTo>
                <a:lnTo>
                  <a:pt x="1316541" y="1038898"/>
                </a:lnTo>
                <a:lnTo>
                  <a:pt x="1371871" y="1364773"/>
                </a:lnTo>
                <a:lnTo>
                  <a:pt x="1466850" y="1364773"/>
                </a:lnTo>
                <a:lnTo>
                  <a:pt x="1380289" y="848775"/>
                </a:lnTo>
                <a:lnTo>
                  <a:pt x="1284653" y="848775"/>
                </a:lnTo>
                <a:lnTo>
                  <a:pt x="1163952" y="1208676"/>
                </a:lnTo>
                <a:lnTo>
                  <a:pt x="1044335" y="848775"/>
                </a:lnTo>
                <a:close/>
                <a:moveTo>
                  <a:pt x="400050" y="848775"/>
                </a:moveTo>
                <a:lnTo>
                  <a:pt x="400050" y="1364773"/>
                </a:lnTo>
                <a:lnTo>
                  <a:pt x="518164" y="1364773"/>
                </a:lnTo>
                <a:cubicBezTo>
                  <a:pt x="584988" y="1364773"/>
                  <a:pt x="631951" y="1360564"/>
                  <a:pt x="659054" y="1352145"/>
                </a:cubicBezTo>
                <a:cubicBezTo>
                  <a:pt x="686158" y="1343726"/>
                  <a:pt x="711333" y="1328526"/>
                  <a:pt x="734582" y="1306544"/>
                </a:cubicBezTo>
                <a:cubicBezTo>
                  <a:pt x="757830" y="1284561"/>
                  <a:pt x="776055" y="1256909"/>
                  <a:pt x="789257" y="1223585"/>
                </a:cubicBezTo>
                <a:cubicBezTo>
                  <a:pt x="802459" y="1190260"/>
                  <a:pt x="809059" y="1153720"/>
                  <a:pt x="809059" y="1113965"/>
                </a:cubicBezTo>
                <a:cubicBezTo>
                  <a:pt x="809059" y="1058074"/>
                  <a:pt x="797260" y="1009199"/>
                  <a:pt x="773661" y="967339"/>
                </a:cubicBezTo>
                <a:cubicBezTo>
                  <a:pt x="750061" y="925480"/>
                  <a:pt x="720037" y="895254"/>
                  <a:pt x="683587" y="876662"/>
                </a:cubicBezTo>
                <a:cubicBezTo>
                  <a:pt x="647137" y="858071"/>
                  <a:pt x="591411" y="848775"/>
                  <a:pt x="516410" y="848775"/>
                </a:cubicBezTo>
                <a:close/>
                <a:moveTo>
                  <a:pt x="566115" y="519904"/>
                </a:moveTo>
                <a:cubicBezTo>
                  <a:pt x="600995" y="519904"/>
                  <a:pt x="630610" y="532453"/>
                  <a:pt x="654958" y="557553"/>
                </a:cubicBezTo>
                <a:cubicBezTo>
                  <a:pt x="679306" y="582651"/>
                  <a:pt x="691480" y="613313"/>
                  <a:pt x="691480" y="649538"/>
                </a:cubicBezTo>
                <a:cubicBezTo>
                  <a:pt x="691480" y="685935"/>
                  <a:pt x="679392" y="716554"/>
                  <a:pt x="655216" y="741394"/>
                </a:cubicBezTo>
                <a:cubicBezTo>
                  <a:pt x="631041" y="766234"/>
                  <a:pt x="601772" y="778654"/>
                  <a:pt x="567409" y="778654"/>
                </a:cubicBezTo>
                <a:cubicBezTo>
                  <a:pt x="537020" y="778654"/>
                  <a:pt x="510083" y="769081"/>
                  <a:pt x="486598" y="749933"/>
                </a:cubicBezTo>
                <a:cubicBezTo>
                  <a:pt x="456378" y="725438"/>
                  <a:pt x="441268" y="692146"/>
                  <a:pt x="441268" y="650055"/>
                </a:cubicBezTo>
                <a:cubicBezTo>
                  <a:pt x="441268" y="612278"/>
                  <a:pt x="453269" y="581142"/>
                  <a:pt x="477271" y="556647"/>
                </a:cubicBezTo>
                <a:cubicBezTo>
                  <a:pt x="501273" y="532152"/>
                  <a:pt x="530887" y="519904"/>
                  <a:pt x="566115" y="519904"/>
                </a:cubicBezTo>
                <a:close/>
                <a:moveTo>
                  <a:pt x="1227323" y="458580"/>
                </a:moveTo>
                <a:lnTo>
                  <a:pt x="1227323" y="839202"/>
                </a:lnTo>
                <a:lnTo>
                  <a:pt x="1435100" y="839202"/>
                </a:lnTo>
                <a:lnTo>
                  <a:pt x="1435100" y="768046"/>
                </a:lnTo>
                <a:lnTo>
                  <a:pt x="1299256" y="768046"/>
                </a:lnTo>
                <a:lnTo>
                  <a:pt x="1299256" y="667909"/>
                </a:lnTo>
                <a:lnTo>
                  <a:pt x="1435100" y="667909"/>
                </a:lnTo>
                <a:lnTo>
                  <a:pt x="1435100" y="598305"/>
                </a:lnTo>
                <a:lnTo>
                  <a:pt x="1299256" y="598305"/>
                </a:lnTo>
                <a:lnTo>
                  <a:pt x="1299256" y="529478"/>
                </a:lnTo>
                <a:lnTo>
                  <a:pt x="1435100" y="529478"/>
                </a:lnTo>
                <a:lnTo>
                  <a:pt x="1435100" y="458580"/>
                </a:lnTo>
                <a:close/>
                <a:moveTo>
                  <a:pt x="837381" y="458580"/>
                </a:moveTo>
                <a:lnTo>
                  <a:pt x="837381" y="839202"/>
                </a:lnTo>
                <a:lnTo>
                  <a:pt x="909831" y="839202"/>
                </a:lnTo>
                <a:lnTo>
                  <a:pt x="909831" y="589508"/>
                </a:lnTo>
                <a:lnTo>
                  <a:pt x="1072493" y="839202"/>
                </a:lnTo>
                <a:lnTo>
                  <a:pt x="1142189" y="839202"/>
                </a:lnTo>
                <a:lnTo>
                  <a:pt x="1142189" y="458580"/>
                </a:lnTo>
                <a:lnTo>
                  <a:pt x="1069739" y="458580"/>
                </a:lnTo>
                <a:lnTo>
                  <a:pt x="1069739" y="709050"/>
                </a:lnTo>
                <a:lnTo>
                  <a:pt x="906880" y="458580"/>
                </a:lnTo>
                <a:close/>
                <a:moveTo>
                  <a:pt x="566891" y="449006"/>
                </a:moveTo>
                <a:cubicBezTo>
                  <a:pt x="531332" y="449006"/>
                  <a:pt x="498148" y="457933"/>
                  <a:pt x="467337" y="475787"/>
                </a:cubicBezTo>
                <a:cubicBezTo>
                  <a:pt x="436527" y="493641"/>
                  <a:pt x="412319" y="517834"/>
                  <a:pt x="394711" y="548367"/>
                </a:cubicBezTo>
                <a:cubicBezTo>
                  <a:pt x="377104" y="578899"/>
                  <a:pt x="368300" y="612364"/>
                  <a:pt x="368300" y="648762"/>
                </a:cubicBezTo>
                <a:cubicBezTo>
                  <a:pt x="368300" y="703099"/>
                  <a:pt x="387201" y="750019"/>
                  <a:pt x="425004" y="789522"/>
                </a:cubicBezTo>
                <a:cubicBezTo>
                  <a:pt x="462805" y="829025"/>
                  <a:pt x="510274" y="848775"/>
                  <a:pt x="567409" y="848775"/>
                </a:cubicBezTo>
                <a:cubicBezTo>
                  <a:pt x="621954" y="848775"/>
                  <a:pt x="668344" y="829542"/>
                  <a:pt x="706579" y="791075"/>
                </a:cubicBezTo>
                <a:cubicBezTo>
                  <a:pt x="744813" y="752607"/>
                  <a:pt x="763930" y="705601"/>
                  <a:pt x="763930" y="650055"/>
                </a:cubicBezTo>
                <a:cubicBezTo>
                  <a:pt x="763930" y="593992"/>
                  <a:pt x="744554" y="546469"/>
                  <a:pt x="705802" y="507483"/>
                </a:cubicBezTo>
                <a:cubicBezTo>
                  <a:pt x="667051" y="468499"/>
                  <a:pt x="620747" y="449006"/>
                  <a:pt x="566891" y="449006"/>
                </a:cubicBezTo>
                <a:close/>
                <a:moveTo>
                  <a:pt x="914400" y="0"/>
                </a:moveTo>
                <a:cubicBezTo>
                  <a:pt x="1419409" y="0"/>
                  <a:pt x="1828800" y="409391"/>
                  <a:pt x="1828800" y="914400"/>
                </a:cubicBezTo>
                <a:cubicBezTo>
                  <a:pt x="1828800" y="1419409"/>
                  <a:pt x="1419409" y="1828800"/>
                  <a:pt x="914400" y="1828800"/>
                </a:cubicBezTo>
                <a:cubicBezTo>
                  <a:pt x="409391" y="1828800"/>
                  <a:pt x="0" y="1419409"/>
                  <a:pt x="0" y="914400"/>
                </a:cubicBezTo>
                <a:cubicBezTo>
                  <a:pt x="0" y="409391"/>
                  <a:pt x="409391" y="0"/>
                  <a:pt x="91440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857A-7538-467B-8D77-A97F5C38C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AD2B4-BFB5-4185-9CE8-EA7F7F366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372E1-2851-4D9D-9A76-501E9238C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E5636-4872-4CCC-80FF-72F1208B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695A2-522F-4406-9633-9D5FA806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62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E58DA-EE94-47B5-ADA7-FF637FC9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34980-8760-4578-96FC-4CA21460E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8A1F0-656B-4D4D-89B0-68C714399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FC0A4-5168-4907-87BA-1C1858019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8AB7E-FF25-4A0B-9959-49E2E98F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67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85318-B9D0-4B4C-8FC1-4BD4CD1F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C5080-1360-4EEE-85BA-716E16156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DCEBB-F5CD-4210-891D-66C7EBEF1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772B-76DA-48D6-888D-94674EC77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07A4-0B58-40E9-9337-F6341B39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46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C5921-AD3F-48FC-9335-559622B5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04093-AB05-4B17-B41F-0179D94B8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1D9F1-11C3-4BBD-8CDD-23FDC007D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7BA5D-48DD-4341-9B7A-7F461535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6675C-9246-42EB-8FE3-F4A3553C0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4C365-172A-4BAC-B52E-63BDC366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32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AB29-2825-4DF1-8420-F3F52CC9D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75121-8E23-42F2-B4DF-4399817DC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E414F-A15D-410B-A449-B5C102AAA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D0A672-2702-40FF-8D5D-6AE1F6D2B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7D10E6-DBE6-47FF-90DA-9E155F71D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116AA-7455-468D-ADAA-946164EDA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DF849B-D18F-4897-B56C-4AE0A3FE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3D0A07-8664-4AE3-B109-B34F5E06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82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08BBF-A46D-4E38-A4A6-A58D596C0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4350B4-CF0C-466B-9871-B261490A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30575-F640-4F16-9665-AD13D06F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24703-0435-4E32-9053-9C0496A1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368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2DD42-75D5-44FC-8587-DA40ADC17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AEDC0-7550-4DEB-A6E0-8A0993D1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9ACDD-B32B-4831-8440-3DA5F2FC5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608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7EA0-AC9C-4682-A9A8-13677C3F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6C07C-3134-4D51-926E-B9F36F14E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C4F30-5FE2-4764-87B7-5B1C01A6C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00AF6-4051-4F08-841C-A917C35C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D1213-9350-4E11-B5ED-B1BEC230E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9EA2B-193E-44D2-8EB7-6B9790B32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0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130" y="365127"/>
            <a:ext cx="7293219" cy="100647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1408"/>
            <a:ext cx="7886700" cy="45855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oneDM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DF952B3D-8C5C-48FD-81C7-457930D99F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1410" y="136524"/>
            <a:ext cx="914479" cy="9144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96F1-E4CB-403D-A8FC-25E2FA38E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C89F2-C213-48D5-8142-1255743E22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92921-CDCD-4F9E-B6A7-C8CFE4FF0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28677-EBB0-44C2-B643-98A1EDF96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A1290-DF73-42D6-8689-81A36EFA1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DDBAA-21B2-4C40-A8C5-7EE58B7E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851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1F60-A200-4FE5-A3FC-DCEC6FD4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25A58-62D8-4783-A88B-79A8A1080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71D1F-9D00-4E30-9E1C-66D5549C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F4433-5F88-4099-A89F-A44FE6D6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C5273-7C3E-44C4-AB88-4F2D0B98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35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9B889-0E3A-41C2-803F-46507A3CE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2BAF5-1DDE-4C78-A0D4-FCBDA1C4F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344DF-6691-482F-84BF-2EE185B2F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355FE-4A0B-49C0-B336-BF7256E79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2D8B2-A752-4B9E-9A3B-486FEFF46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7EDBF-1783-6543-A668-FCF30E10D4FA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8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D8D345-269C-4D59-8011-F420B18F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89B82-E50C-416D-A452-985F12C0B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E23D6-B852-4AB4-B156-92EC2BF9E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F779F-8F42-4393-AF9F-89DFA4BAC582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8715E-80D1-44ED-BED2-507ECCCB30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1288F-5EE9-43D3-9964-C30885AFD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68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n/github/site-policy/github-terms-of-service#6-contributions-under-repository-licens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opendigitaltwins-dtdl/blob/master/DTDL/v2/dtdlv2.md#semantic-types" TargetMode="External"/><Relationship Id="rId2" Type="http://schemas.openxmlformats.org/officeDocument/2006/relationships/hyperlink" Target="https://github.com/t2trg/wishi/wiki/Agenda-items#wishi-online-meet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arketplace/auto-add-label" TargetMode="External"/><Relationship Id="rId4" Type="http://schemas.openxmlformats.org/officeDocument/2006/relationships/hyperlink" Target="https://github.com/t2trg/wishi/blob/master/examples/sdf-dtdl/sdf-dtdl-unitmap.json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ne-data-model/processes/blob/master/review-board.md" TargetMode="External"/><Relationship Id="rId2" Type="http://schemas.openxmlformats.org/officeDocument/2006/relationships/hyperlink" Target="https://github.com/one-data-model/processes/blob/master/adoption.m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ne-data-model/processes/wiki/Review-Board-Nominati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ne-data-model/processes/blob/master/adoption.md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onedm.org/playground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ne-data-model/playground/blob/master/sdfObject/sdfobject-switch_binary.sdf.json" TargetMode="External"/><Relationship Id="rId2" Type="http://schemas.openxmlformats.org/officeDocument/2006/relationships/hyperlink" Target="https://openconnectivityfoundation.github.io/devicemodels/docs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one-data-model/playground/blob/master/sdfObject/sdfobject-operational_state.sdf.json" TargetMode="External"/><Relationship Id="rId4" Type="http://schemas.openxmlformats.org/officeDocument/2006/relationships/hyperlink" Target="https://github.com/one-data-model/playground/blob/master/sdfObject/sdfobject-mode.sdf.json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59432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One Data Model</a:t>
            </a:r>
            <a:br>
              <a:rPr lang="en-US" dirty="0"/>
            </a:br>
            <a:r>
              <a:rPr lang="en-US" dirty="0"/>
              <a:t>Weekly Teleconference</a:t>
            </a:r>
            <a:br>
              <a:rPr lang="en-US" dirty="0"/>
            </a:br>
            <a:r>
              <a:rPr lang="en-US" dirty="0"/>
              <a:t>Agenda and Content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39499"/>
            <a:ext cx="6858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January 17, 2022</a:t>
            </a:r>
          </a:p>
        </p:txBody>
      </p:sp>
    </p:spTree>
    <p:extLst>
      <p:ext uri="{BB962C8B-B14F-4D97-AF65-F5344CB8AC3E}">
        <p14:creationId xmlns:p14="http://schemas.microsoft.com/office/powerpoint/2010/main" val="2135778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0BF08-7174-EA47-8E58-1BE2C2CC7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Composability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66F8A-CE98-C94E-BCC6-6773270BA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Modularity</a:t>
            </a:r>
          </a:p>
          <a:p>
            <a:r>
              <a:rPr lang="en-US" dirty="0"/>
              <a:t>Conceptual Layering</a:t>
            </a:r>
          </a:p>
          <a:p>
            <a:r>
              <a:rPr lang="en-US" dirty="0"/>
              <a:t>Composed Properties</a:t>
            </a:r>
          </a:p>
          <a:p>
            <a:r>
              <a:rPr lang="en-US" dirty="0"/>
              <a:t>Syntactic considerations and structural implications for models, e.g. </a:t>
            </a:r>
            <a:r>
              <a:rPr lang="en-US" dirty="0" err="1"/>
              <a:t>mixin</a:t>
            </a:r>
            <a:r>
              <a:rPr lang="en-US" dirty="0"/>
              <a:t> vs collections</a:t>
            </a:r>
          </a:p>
          <a:p>
            <a:r>
              <a:rPr lang="en-US" dirty="0" err="1"/>
              <a:t>Mixin</a:t>
            </a:r>
            <a:r>
              <a:rPr lang="en-US" dirty="0"/>
              <a:t> should have optionality and satisfy the LCS principle</a:t>
            </a:r>
          </a:p>
          <a:p>
            <a:r>
              <a:rPr lang="en-US" dirty="0"/>
              <a:t>Multiple "inheritance" requires conflict resolution</a:t>
            </a:r>
          </a:p>
          <a:p>
            <a:r>
              <a:rPr lang="en-US" dirty="0"/>
              <a:t>Ordering dependencies, need to prototype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05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24BA4-D961-BC44-8970-5EE3265DC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Protocol dependencies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F4ADC-41DA-0E43-AB74-1A74F9526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reporting options including composed schemas, sequences, conditional notification</a:t>
            </a:r>
          </a:p>
          <a:p>
            <a:r>
              <a:rPr lang="en-US" dirty="0"/>
              <a:t>Read/write/observability</a:t>
            </a:r>
          </a:p>
          <a:p>
            <a:r>
              <a:rPr lang="en-US" dirty="0"/>
              <a:t>Late binding representations</a:t>
            </a:r>
          </a:p>
          <a:p>
            <a:r>
              <a:rPr lang="en-US" dirty="0"/>
              <a:t>Mapping files add information to the model where the information comes from external namespaces. Namespaces are part of the map key and want to become segments in the JSON pointer </a:t>
            </a:r>
          </a:p>
          <a:p>
            <a:r>
              <a:rPr lang="en-US" dirty="0"/>
              <a:t>Need to manage cross-namespace references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606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FDA8B-4B6C-654E-ADFE-4DD6AE32E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7C487-3C3D-0D4E-B66F-01422DBE7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HackMD</a:t>
            </a:r>
            <a:r>
              <a:rPr lang="en-US" dirty="0"/>
              <a:t> examples </a:t>
            </a:r>
          </a:p>
          <a:p>
            <a:r>
              <a:rPr lang="en-US" dirty="0"/>
              <a:t>SDF examples also, test against the current specification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69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61393-CDC0-6141-AB5C-E31D8D02D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8D4D1-4CC7-6048-AFDC-B1EE0FA90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Calendar</a:t>
            </a:r>
          </a:p>
          <a:p>
            <a:r>
              <a:rPr lang="en-US" dirty="0"/>
              <a:t>Announce</a:t>
            </a:r>
          </a:p>
        </p:txBody>
      </p:sp>
    </p:spTree>
    <p:extLst>
      <p:ext uri="{BB962C8B-B14F-4D97-AF65-F5344CB8AC3E}">
        <p14:creationId xmlns:p14="http://schemas.microsoft.com/office/powerpoint/2010/main" val="2630365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ADD41-E4CA-8647-9ECF-9A42C4E8B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AD6C4-C3B4-0241-9A53-4F119D6E5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meeting date: January</a:t>
            </a:r>
          </a:p>
          <a:p>
            <a:r>
              <a:rPr lang="en-US" dirty="0"/>
              <a:t>AOB</a:t>
            </a:r>
          </a:p>
        </p:txBody>
      </p:sp>
    </p:spTree>
    <p:extLst>
      <p:ext uri="{BB962C8B-B14F-4D97-AF65-F5344CB8AC3E}">
        <p14:creationId xmlns:p14="http://schemas.microsoft.com/office/powerpoint/2010/main" val="71630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C000C-911E-D544-9620-58CE970E5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249514"/>
            <a:ext cx="7293219" cy="1006474"/>
          </a:xfrm>
        </p:spPr>
        <p:txBody>
          <a:bodyPr/>
          <a:lstStyle/>
          <a:p>
            <a:r>
              <a:rPr lang="en-US" dirty="0"/>
              <a:t>Discussion on ASDF Interim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B4D54-2ED2-5D42-8819-E47D913FD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413643"/>
            <a:ext cx="7886700" cy="4903074"/>
          </a:xfrm>
        </p:spPr>
        <p:txBody>
          <a:bodyPr>
            <a:noAutofit/>
          </a:bodyPr>
          <a:lstStyle/>
          <a:p>
            <a:r>
              <a:rPr lang="en-US" sz="2400" dirty="0"/>
              <a:t>Design Team meeting 1 Dec (Wednesday at the </a:t>
            </a:r>
            <a:r>
              <a:rPr lang="en-US" sz="2400" dirty="0" err="1"/>
              <a:t>OneDM</a:t>
            </a:r>
            <a:r>
              <a:rPr lang="en-US" sz="2400" dirty="0"/>
              <a:t> alt slot)</a:t>
            </a:r>
          </a:p>
          <a:p>
            <a:r>
              <a:rPr lang="en-US" sz="2400" dirty="0"/>
              <a:t>Topics to cover before committing to 1.x</a:t>
            </a:r>
          </a:p>
          <a:p>
            <a:pPr lvl="1"/>
            <a:r>
              <a:rPr lang="en-US" sz="2000" dirty="0"/>
              <a:t>SDF beyond simple object translation – system level modeling</a:t>
            </a:r>
          </a:p>
          <a:p>
            <a:pPr lvl="1"/>
            <a:r>
              <a:rPr lang="en-US" sz="2000" dirty="0"/>
              <a:t>What's an instance – Unique ID, Set of refinements, </a:t>
            </a:r>
            <a:r>
              <a:rPr lang="en-US" sz="2000" dirty="0" err="1"/>
              <a:t>InstanceGraph</a:t>
            </a:r>
            <a:r>
              <a:rPr lang="en-US" sz="2000" dirty="0"/>
              <a:t> (</a:t>
            </a:r>
            <a:r>
              <a:rPr lang="en-US" sz="2000" dirty="0" err="1"/>
              <a:t>mjk</a:t>
            </a:r>
            <a:r>
              <a:rPr lang="en-US" sz="2000" dirty="0"/>
              <a:t>) what differentiates an SDF definition from other artifacts</a:t>
            </a:r>
          </a:p>
          <a:p>
            <a:pPr lvl="1"/>
            <a:r>
              <a:rPr lang="en-US" sz="2000" dirty="0"/>
              <a:t>Relations – semantic links</a:t>
            </a:r>
          </a:p>
          <a:p>
            <a:pPr lvl="1"/>
            <a:r>
              <a:rPr lang="en-US" sz="2000" dirty="0"/>
              <a:t>Internal extensions for mapping and binding</a:t>
            </a:r>
          </a:p>
          <a:p>
            <a:r>
              <a:rPr lang="en-US" sz="2400" dirty="0"/>
              <a:t>Requirements driven from use cases – write this stuff down</a:t>
            </a:r>
          </a:p>
          <a:p>
            <a:pPr lvl="1"/>
            <a:r>
              <a:rPr lang="en-US" sz="2000" dirty="0"/>
              <a:t>DTDL (Ari)</a:t>
            </a:r>
          </a:p>
          <a:p>
            <a:pPr lvl="1"/>
            <a:r>
              <a:rPr lang="en-US" sz="2000" dirty="0" err="1"/>
              <a:t>InstanceGraph</a:t>
            </a:r>
            <a:r>
              <a:rPr lang="en-US" sz="2000" dirty="0"/>
              <a:t> (MJK)</a:t>
            </a:r>
          </a:p>
          <a:p>
            <a:pPr lvl="1"/>
            <a:r>
              <a:rPr lang="en-US" sz="2000" dirty="0"/>
              <a:t>BACnet example – BACnet Object + Property, then </a:t>
            </a:r>
            <a:r>
              <a:rPr lang="en-US" sz="2000" dirty="0" err="1"/>
              <a:t>AnalogInput</a:t>
            </a:r>
            <a:r>
              <a:rPr lang="en-US" sz="2000" dirty="0"/>
              <a:t>, </a:t>
            </a:r>
            <a:r>
              <a:rPr lang="en-US" sz="2000" dirty="0" err="1"/>
              <a:t>PresentValue</a:t>
            </a:r>
            <a:r>
              <a:rPr lang="en-US" sz="2000" dirty="0"/>
              <a:t>, then reusable definitions e.g. PID control, then unit/quantity constraints, then an </a:t>
            </a:r>
            <a:r>
              <a:rPr lang="en-US" sz="2000" dirty="0" err="1"/>
              <a:t>InstanceGraph</a:t>
            </a:r>
            <a:r>
              <a:rPr lang="en-US" sz="2000" dirty="0"/>
              <a:t>, then IP addresses</a:t>
            </a:r>
          </a:p>
        </p:txBody>
      </p:sp>
    </p:spTree>
    <p:extLst>
      <p:ext uri="{BB962C8B-B14F-4D97-AF65-F5344CB8AC3E}">
        <p14:creationId xmlns:p14="http://schemas.microsoft.com/office/powerpoint/2010/main" val="2565190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81EE1-EDD0-FE4C-BF13-B7C03FD59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112878"/>
            <a:ext cx="7293219" cy="1006474"/>
          </a:xfrm>
        </p:spPr>
        <p:txBody>
          <a:bodyPr/>
          <a:lstStyle/>
          <a:p>
            <a:r>
              <a:rPr lang="en-US" dirty="0"/>
              <a:t>Review Board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20980-E92A-544E-9396-3E329834B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25715"/>
            <a:ext cx="7886700" cy="5374782"/>
          </a:xfrm>
        </p:spPr>
        <p:txBody>
          <a:bodyPr/>
          <a:lstStyle/>
          <a:p>
            <a:r>
              <a:rPr lang="en-US" sz="2400" dirty="0"/>
              <a:t>Discussed versioning into the repo – semantic version is added when a contribution reaches a certain state</a:t>
            </a:r>
          </a:p>
          <a:p>
            <a:r>
              <a:rPr lang="en-US" sz="2400" dirty="0"/>
              <a:t>Discuss CLA signup in </a:t>
            </a:r>
            <a:r>
              <a:rPr lang="en-US" sz="2400" dirty="0" err="1"/>
              <a:t>github</a:t>
            </a:r>
            <a:r>
              <a:rPr lang="en-US" sz="2400" dirty="0"/>
              <a:t> – no legal org? agreement to use BSD3 is sufficient - where is this done? It is a step in submitting PR to check that the submitter has agreed to the CLA</a:t>
            </a:r>
          </a:p>
          <a:p>
            <a:pPr lvl="1"/>
            <a:r>
              <a:rPr lang="en-US" sz="2000" dirty="0" err="1"/>
              <a:t>Github</a:t>
            </a:r>
            <a:r>
              <a:rPr lang="en-US" sz="2000" dirty="0"/>
              <a:t> policy is a blanket agreement where the repo carries a license:  </a:t>
            </a:r>
          </a:p>
          <a:p>
            <a:pPr lvl="1"/>
            <a:r>
              <a:rPr lang="en-US" sz="2000" dirty="0">
                <a:hlinkClick r:id="rId2"/>
              </a:rPr>
              <a:t>https://docs.github.com/en/github/site-policy/github-terms-of-service#6-contributions-under-repository-license</a:t>
            </a:r>
            <a:endParaRPr lang="en-US" sz="2000" dirty="0"/>
          </a:p>
          <a:p>
            <a:r>
              <a:rPr lang="en-US" sz="2400" dirty="0"/>
              <a:t>Not going to block contributions</a:t>
            </a:r>
          </a:p>
          <a:p>
            <a:r>
              <a:rPr lang="en-US" sz="2400" dirty="0"/>
              <a:t>Note on making a private development </a:t>
            </a:r>
            <a:r>
              <a:rPr lang="en-US" sz="2400" dirty="0" err="1"/>
              <a:t>fork+branch</a:t>
            </a:r>
            <a:r>
              <a:rPr lang="en-US" sz="2400" dirty="0"/>
              <a:t> for contributions, </a:t>
            </a:r>
            <a:r>
              <a:rPr lang="en-US" sz="2400" strike="sngStrike" dirty="0"/>
              <a:t>how to send notifications using an issue</a:t>
            </a:r>
          </a:p>
          <a:p>
            <a:pPr lvl="1"/>
            <a:r>
              <a:rPr lang="en-US" sz="2000" dirty="0" err="1"/>
              <a:t>Github</a:t>
            </a:r>
            <a:r>
              <a:rPr lang="en-US" sz="2000" dirty="0"/>
              <a:t> has a draft PR process we can use, so we can make a PR in the fork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880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C5236-9FFF-4F47-B15D-E3E570FBE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52D26-8317-1544-AE6E-0DA8F63C7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have been reviewed – need to process the review comments and proceed with the discussion</a:t>
            </a:r>
          </a:p>
          <a:p>
            <a:pPr lvl="1"/>
            <a:r>
              <a:rPr lang="en-US" dirty="0"/>
              <a:t>Can these models be provisionally accepted with the expectation that they can be refactored as we gain more experience? </a:t>
            </a:r>
          </a:p>
          <a:p>
            <a:pPr lvl="1"/>
            <a:r>
              <a:rPr lang="en-US" dirty="0"/>
              <a:t>More guidelines may be needed, what about looking at a broader set of models to see if this is the case?</a:t>
            </a:r>
          </a:p>
          <a:p>
            <a:pPr lvl="1"/>
            <a:r>
              <a:rPr lang="en-US" dirty="0"/>
              <a:t>Monday review board to further progress the models we have </a:t>
            </a:r>
          </a:p>
          <a:p>
            <a:r>
              <a:rPr lang="en-US" dirty="0"/>
              <a:t>Ari has made a PR to the new repo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173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A4A5E-4E76-FA4A-8ED1-E68C1CD9C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122479"/>
            <a:ext cx="7293219" cy="1006474"/>
          </a:xfrm>
        </p:spPr>
        <p:txBody>
          <a:bodyPr/>
          <a:lstStyle/>
          <a:p>
            <a:r>
              <a:rPr lang="en-US" dirty="0"/>
              <a:t>ASDF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01BFB-91C7-EC4D-AD9D-6BAAF40CD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077" y="1559877"/>
            <a:ext cx="7886700" cy="4585555"/>
          </a:xfrm>
        </p:spPr>
        <p:txBody>
          <a:bodyPr/>
          <a:lstStyle/>
          <a:p>
            <a:r>
              <a:rPr lang="en-US" sz="1800" dirty="0"/>
              <a:t>Agenda items for </a:t>
            </a:r>
            <a:r>
              <a:rPr lang="en-US" sz="1800" dirty="0" err="1"/>
              <a:t>asdf</a:t>
            </a:r>
            <a:r>
              <a:rPr lang="en-US" sz="1800" dirty="0"/>
              <a:t> </a:t>
            </a:r>
          </a:p>
          <a:p>
            <a:r>
              <a:rPr lang="en-US" sz="1800" dirty="0"/>
              <a:t>What is the remaining work to get to RFC - use a hackathon slot to discuss?</a:t>
            </a:r>
          </a:p>
          <a:p>
            <a:pPr lvl="1"/>
            <a:r>
              <a:rPr lang="en-US" sz="1600" dirty="0"/>
              <a:t>Ref to JSO draft fixed in the new appendix C which is now explicit per keyword – please review carefully</a:t>
            </a:r>
          </a:p>
          <a:p>
            <a:pPr lvl="1"/>
            <a:r>
              <a:rPr lang="en-US" sz="1600" dirty="0"/>
              <a:t>More editorial work needed but content may be complete for this version – close to end of year target</a:t>
            </a:r>
          </a:p>
          <a:p>
            <a:pPr lvl="1"/>
            <a:r>
              <a:rPr lang="en-US" sz="1600" dirty="0"/>
              <a:t>Alternatively we could </a:t>
            </a:r>
            <a:r>
              <a:rPr lang="en-US" sz="1600" dirty="0" err="1"/>
              <a:t>interrupt+extend</a:t>
            </a:r>
            <a:r>
              <a:rPr lang="en-US" sz="1600" dirty="0"/>
              <a:t> timeline this if absolutely necessary</a:t>
            </a:r>
          </a:p>
          <a:p>
            <a:pPr lvl="1"/>
            <a:r>
              <a:rPr lang="en-US" sz="1600" dirty="0"/>
              <a:t>We should look at where we are and make sure we can proceed with </a:t>
            </a:r>
            <a:r>
              <a:rPr lang="en-US" sz="1600" dirty="0" err="1"/>
              <a:t>OneDM</a:t>
            </a:r>
            <a:r>
              <a:rPr lang="en-US" sz="1600" dirty="0"/>
              <a:t> with what we have</a:t>
            </a:r>
          </a:p>
          <a:p>
            <a:pPr lvl="2"/>
            <a:r>
              <a:rPr lang="en-US" sz="1400" dirty="0"/>
              <a:t>Input/output parameter names – Ari will make a PR</a:t>
            </a:r>
          </a:p>
          <a:p>
            <a:pPr lvl="2"/>
            <a:r>
              <a:rPr lang="en-US" sz="1400" dirty="0" err="1"/>
              <a:t>DefaultNamespace</a:t>
            </a:r>
            <a:r>
              <a:rPr lang="en-US" sz="1400" dirty="0"/>
              <a:t> – rename?</a:t>
            </a:r>
          </a:p>
          <a:p>
            <a:pPr lvl="2"/>
            <a:r>
              <a:rPr lang="en-US" sz="1400" dirty="0"/>
              <a:t>Ref/</a:t>
            </a:r>
            <a:r>
              <a:rPr lang="en-US" sz="1400" dirty="0" err="1"/>
              <a:t>refFrom</a:t>
            </a:r>
            <a:r>
              <a:rPr lang="en-US" sz="1400" dirty="0"/>
              <a:t> question – extends?</a:t>
            </a:r>
          </a:p>
          <a:p>
            <a:pPr lvl="1"/>
            <a:r>
              <a:rPr lang="en-US" sz="1600" dirty="0"/>
              <a:t>Then we look at why/what might be in v2 and an extended charter</a:t>
            </a:r>
          </a:p>
          <a:p>
            <a:pPr lvl="1"/>
            <a:r>
              <a:rPr lang="en-US" sz="1600" dirty="0"/>
              <a:t>Need some formative example contributions to explicitly scope and guide the future work</a:t>
            </a:r>
          </a:p>
          <a:p>
            <a:pPr lvl="1"/>
            <a:r>
              <a:rPr lang="en-US" sz="1600" dirty="0"/>
              <a:t>Some issues in the </a:t>
            </a:r>
            <a:r>
              <a:rPr lang="en-US" sz="1600" dirty="0" err="1"/>
              <a:t>asdf</a:t>
            </a:r>
            <a:r>
              <a:rPr lang="en-US" sz="1600" dirty="0"/>
              <a:t> repo; will anyone take these up to drive in the current draft?</a:t>
            </a:r>
          </a:p>
          <a:p>
            <a:pPr lvl="1"/>
            <a:r>
              <a:rPr lang="en-US" sz="1600" dirty="0"/>
              <a:t>Mappings, Instance, Relationships (Koster and Ari make a slide)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608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7999-96DA-F84B-9561-8A1A26AD5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207472"/>
            <a:ext cx="7293219" cy="1006474"/>
          </a:xfrm>
        </p:spPr>
        <p:txBody>
          <a:bodyPr/>
          <a:lstStyle/>
          <a:p>
            <a:r>
              <a:rPr lang="en-US" dirty="0"/>
              <a:t>Review Board Discussion 10/4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073D96-BA84-A14F-ABB9-52C83536C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46" y="1349670"/>
            <a:ext cx="7886700" cy="4585555"/>
          </a:xfrm>
        </p:spPr>
        <p:txBody>
          <a:bodyPr/>
          <a:lstStyle/>
          <a:p>
            <a:r>
              <a:rPr lang="en-US" sz="2400" dirty="0"/>
              <a:t>Continue to work on Binary Switch as a good test case</a:t>
            </a:r>
          </a:p>
          <a:p>
            <a:r>
              <a:rPr lang="en-US" sz="2400" dirty="0"/>
              <a:t>Understand our first output is provisional</a:t>
            </a:r>
          </a:p>
          <a:p>
            <a:r>
              <a:rPr lang="en-US" sz="2400" dirty="0"/>
              <a:t>What we adopt can be simple to start with</a:t>
            </a:r>
          </a:p>
          <a:p>
            <a:r>
              <a:rPr lang="en-US" sz="2400" dirty="0"/>
              <a:t>Make the features modular so objects can be constructed</a:t>
            </a:r>
          </a:p>
          <a:p>
            <a:r>
              <a:rPr lang="en-US" sz="2400" dirty="0"/>
              <a:t>Make provisional models that are easy to use in ecosystems</a:t>
            </a:r>
          </a:p>
          <a:p>
            <a:r>
              <a:rPr lang="en-US" sz="2400" dirty="0"/>
              <a:t>Add sensor models into the provisional cycle, work on more than one set at a time</a:t>
            </a:r>
          </a:p>
          <a:p>
            <a:r>
              <a:rPr lang="en-US" sz="2400" dirty="0"/>
              <a:t>KANBAN vs. PRs and labels for state tracking</a:t>
            </a:r>
          </a:p>
          <a:p>
            <a:pPr lvl="1"/>
            <a:r>
              <a:rPr lang="en-US" sz="2000" dirty="0"/>
              <a:t>Experiment to evaluate the state tracking using projects/</a:t>
            </a:r>
            <a:r>
              <a:rPr lang="en-US" sz="2000" dirty="0" err="1"/>
              <a:t>kanban</a:t>
            </a:r>
            <a:endParaRPr lang="en-US" sz="2000" dirty="0"/>
          </a:p>
          <a:p>
            <a:pPr lvl="1"/>
            <a:r>
              <a:rPr lang="en-US" sz="2000" dirty="0"/>
              <a:t>There is a </a:t>
            </a:r>
            <a:r>
              <a:rPr lang="en-US" sz="2000" dirty="0" err="1"/>
              <a:t>github</a:t>
            </a:r>
            <a:r>
              <a:rPr lang="en-US" sz="2000" dirty="0"/>
              <a:t> marketplace entry "add-label"</a:t>
            </a:r>
          </a:p>
          <a:p>
            <a:pPr lvl="1"/>
            <a:r>
              <a:rPr lang="en-US" sz="2000" dirty="0"/>
              <a:t>Meeting Friday pm and resolution on Monday</a:t>
            </a:r>
          </a:p>
        </p:txBody>
      </p:sp>
    </p:spTree>
    <p:extLst>
      <p:ext uri="{BB962C8B-B14F-4D97-AF65-F5344CB8AC3E}">
        <p14:creationId xmlns:p14="http://schemas.microsoft.com/office/powerpoint/2010/main" val="3371818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765" y="239003"/>
            <a:ext cx="7293219" cy="100647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470" y="1464302"/>
            <a:ext cx="7830181" cy="4531488"/>
          </a:xfrm>
        </p:spPr>
        <p:txBody>
          <a:bodyPr>
            <a:normAutofit fontScale="85000" lnSpcReduction="20000"/>
          </a:bodyPr>
          <a:lstStyle/>
          <a:p>
            <a:r>
              <a:rPr lang="en-GB" sz="3300" dirty="0"/>
              <a:t>Announcements</a:t>
            </a:r>
          </a:p>
          <a:p>
            <a:r>
              <a:rPr lang="en-GB" sz="3300" dirty="0"/>
              <a:t>SDF interim summary</a:t>
            </a:r>
          </a:p>
          <a:p>
            <a:r>
              <a:rPr lang="en-GB" sz="3300" dirty="0" err="1"/>
              <a:t>OneDM</a:t>
            </a:r>
            <a:r>
              <a:rPr lang="en-GB" sz="3300" dirty="0"/>
              <a:t> Roadmap planning</a:t>
            </a:r>
          </a:p>
          <a:p>
            <a:r>
              <a:rPr lang="en-GB" sz="3300" dirty="0"/>
              <a:t>AOB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8811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D3C77-3BB8-2A4D-A5A2-FD6BC9F54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log 10/4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9A1CA-8052-A741-8F43-8D25C4225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From Ari </a:t>
            </a:r>
            <a:r>
              <a:rPr lang="en-US" sz="1200" dirty="0" err="1"/>
              <a:t>Keränen</a:t>
            </a:r>
            <a:r>
              <a:rPr lang="en-US" sz="1200" dirty="0"/>
              <a:t> to Everyone:    8:05  AM</a:t>
            </a:r>
          </a:p>
          <a:p>
            <a:pPr marL="0" indent="0">
              <a:buNone/>
            </a:pPr>
            <a:r>
              <a:rPr lang="en-US" sz="1200" dirty="0">
                <a:hlinkClick r:id="rId2"/>
              </a:rPr>
              <a:t>https://github.com/t2trg/wishi/wiki/Agenda-items#wishi-online-meeting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from Ari </a:t>
            </a:r>
            <a:r>
              <a:rPr lang="en-US" sz="1200" dirty="0" err="1"/>
              <a:t>Keränen</a:t>
            </a:r>
            <a:r>
              <a:rPr lang="en-US" sz="1200" dirty="0"/>
              <a:t> to Everyone:    8:19  AM</a:t>
            </a:r>
          </a:p>
          <a:p>
            <a:pPr marL="0" indent="0">
              <a:buNone/>
            </a:pPr>
            <a:r>
              <a:rPr lang="en-US" sz="1200" dirty="0"/>
              <a:t>DTDL has semantic types: </a:t>
            </a:r>
            <a:r>
              <a:rPr lang="en-US" sz="1200" dirty="0">
                <a:hlinkClick r:id="rId3"/>
              </a:rPr>
              <a:t>https://github.com/Azure/opendigitaltwins-dtdl/blob/master/DTDL/v2/dtdlv2.md#semantic-types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from Klaus Hartke to Everyone:    8:20  AM</a:t>
            </a:r>
          </a:p>
          <a:p>
            <a:pPr marL="0" indent="0">
              <a:buNone/>
            </a:pPr>
            <a:r>
              <a:rPr lang="en-US" sz="1200" dirty="0"/>
              <a:t>Thanks, Ari! That's exactly what I had in mind.</a:t>
            </a:r>
          </a:p>
          <a:p>
            <a:pPr marL="0" indent="0">
              <a:buNone/>
            </a:pPr>
            <a:r>
              <a:rPr lang="en-US" sz="1200" dirty="0"/>
              <a:t>from Ari </a:t>
            </a:r>
            <a:r>
              <a:rPr lang="en-US" sz="1200" dirty="0" err="1"/>
              <a:t>Keränen</a:t>
            </a:r>
            <a:r>
              <a:rPr lang="en-US" sz="1200" dirty="0"/>
              <a:t> to Everyone:    8:27  AM</a:t>
            </a:r>
          </a:p>
          <a:p>
            <a:pPr marL="0" indent="0">
              <a:buNone/>
            </a:pPr>
            <a:r>
              <a:rPr lang="en-US" sz="1200" dirty="0"/>
              <a:t>And here's partial mapping from </a:t>
            </a:r>
            <a:r>
              <a:rPr lang="en-US" sz="1200" dirty="0" err="1"/>
              <a:t>SenML</a:t>
            </a:r>
            <a:r>
              <a:rPr lang="en-US" sz="1200" dirty="0"/>
              <a:t> units to DTDL units and semantic types: </a:t>
            </a:r>
            <a:r>
              <a:rPr lang="en-US" sz="1200" dirty="0">
                <a:hlinkClick r:id="rId4"/>
              </a:rPr>
              <a:t>https://github.com/t2trg/wishi/blob/master/examples/sdf-dtdl/sdf-dtdl-unitmap.json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from Ari </a:t>
            </a:r>
            <a:r>
              <a:rPr lang="en-US" sz="1200" dirty="0" err="1"/>
              <a:t>Keränen</a:t>
            </a:r>
            <a:r>
              <a:rPr lang="en-US" sz="1200" dirty="0"/>
              <a:t> to Everyone:    8:37  AM</a:t>
            </a:r>
          </a:p>
          <a:p>
            <a:pPr marL="0" indent="0">
              <a:buNone/>
            </a:pPr>
            <a:r>
              <a:rPr lang="en-US" sz="1200" dirty="0"/>
              <a:t>Summary:</a:t>
            </a:r>
          </a:p>
          <a:p>
            <a:pPr marL="0" indent="0">
              <a:buNone/>
            </a:pPr>
            <a:r>
              <a:rPr lang="en-US" sz="1200" dirty="0"/>
              <a:t>from Ari </a:t>
            </a:r>
            <a:r>
              <a:rPr lang="en-US" sz="1200" dirty="0" err="1"/>
              <a:t>Keränen</a:t>
            </a:r>
            <a:r>
              <a:rPr lang="en-US" sz="1200" dirty="0"/>
              <a:t> to Everyone:    8:38  AM</a:t>
            </a:r>
          </a:p>
          <a:p>
            <a:pPr marL="0" indent="0">
              <a:buNone/>
            </a:pPr>
            <a:r>
              <a:rPr lang="en-US" sz="1200" dirty="0"/>
              <a:t>Could remove: promoter, branch created. SDF verification and License check could be handled by CI. Submission date when same as PR date could be omitted. Board could have just "Board conclusions".</a:t>
            </a:r>
          </a:p>
          <a:p>
            <a:pPr marL="0" indent="0">
              <a:buNone/>
            </a:pPr>
            <a:r>
              <a:rPr lang="en-US" sz="1200" dirty="0"/>
              <a:t>from OCF Staff to Everyone:    9:00  AM</a:t>
            </a:r>
          </a:p>
          <a:p>
            <a:pPr marL="0" indent="0">
              <a:buNone/>
            </a:pPr>
            <a:r>
              <a:rPr lang="en-US" sz="1200" dirty="0">
                <a:hlinkClick r:id="rId5"/>
              </a:rPr>
              <a:t>https://github.com/marketplace/auto-add-label</a:t>
            </a: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916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7999-96DA-F84B-9561-8A1A26AD5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207472"/>
            <a:ext cx="7293219" cy="1006474"/>
          </a:xfrm>
        </p:spPr>
        <p:txBody>
          <a:bodyPr/>
          <a:lstStyle/>
          <a:p>
            <a:r>
              <a:rPr lang="en-US" dirty="0"/>
              <a:t>Review Board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073D96-BA84-A14F-ABB9-52C83536C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46" y="1349670"/>
            <a:ext cx="7886700" cy="4585555"/>
          </a:xfrm>
        </p:spPr>
        <p:txBody>
          <a:bodyPr/>
          <a:lstStyle/>
          <a:p>
            <a:r>
              <a:rPr lang="en-US" sz="2400" dirty="0"/>
              <a:t>Review the discussion from the week of 9/13</a:t>
            </a:r>
          </a:p>
          <a:p>
            <a:pPr lvl="1"/>
            <a:r>
              <a:rPr lang="en-US" sz="2000" dirty="0"/>
              <a:t>We would rather focus on function and architecture and leave naming to later in the process</a:t>
            </a:r>
          </a:p>
          <a:p>
            <a:pPr lvl="1"/>
            <a:r>
              <a:rPr lang="en-US" sz="2000" dirty="0"/>
              <a:t>We should prioritize developing our way of working in the first models</a:t>
            </a:r>
          </a:p>
          <a:p>
            <a:pPr lvl="1"/>
            <a:r>
              <a:rPr lang="en-US" sz="2000" dirty="0"/>
              <a:t>On/off switch is not so simple due to the high degree of generality and reuse; this may be the case with many common affordance types</a:t>
            </a:r>
          </a:p>
          <a:p>
            <a:pPr lvl="1"/>
            <a:r>
              <a:rPr lang="en-US" sz="2000" dirty="0"/>
              <a:t>Look at a few more examples and continue to review the sensor patterns – start a discussion in wiki(</a:t>
            </a:r>
            <a:r>
              <a:rPr lang="en-US" sz="2000" dirty="0" err="1"/>
              <a:t>HackMD</a:t>
            </a:r>
            <a:r>
              <a:rPr lang="en-US" sz="2000" dirty="0"/>
              <a:t>) =&gt; issues =&gt; PR to track the discussion</a:t>
            </a:r>
          </a:p>
          <a:p>
            <a:pPr lvl="2"/>
            <a:r>
              <a:rPr lang="en-US" dirty="0"/>
              <a:t>Units</a:t>
            </a:r>
          </a:p>
          <a:p>
            <a:pPr lvl="2"/>
            <a:r>
              <a:rPr lang="en-US" dirty="0"/>
              <a:t>Review isomorphism in existing models, what are the common elements and what is a common set of design patterns (inheritance, </a:t>
            </a:r>
            <a:r>
              <a:rPr lang="en-US" dirty="0" err="1"/>
              <a:t>mixins</a:t>
            </a:r>
            <a:r>
              <a:rPr lang="en-US" dirty="0"/>
              <a:t>, modularity) – common factors, leverage someone's IPSO background - </a:t>
            </a:r>
            <a:r>
              <a:rPr lang="en-US" dirty="0" err="1"/>
              <a:t>sdfRef</a:t>
            </a:r>
            <a:r>
              <a:rPr lang="en-US" dirty="0"/>
              <a:t> with multiple sources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713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2AAFA-F94B-9248-857E-358AAA0F2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723" y="81347"/>
            <a:ext cx="7293219" cy="1006474"/>
          </a:xfrm>
        </p:spPr>
        <p:txBody>
          <a:bodyPr/>
          <a:lstStyle/>
          <a:p>
            <a:r>
              <a:rPr lang="en-US" dirty="0" err="1"/>
              <a:t>OneDM</a:t>
            </a:r>
            <a:r>
              <a:rPr lang="en-US" dirty="0"/>
              <a:t>/SDF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B112C-303D-6B47-BD7F-C48CBBD91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346" y="1177159"/>
            <a:ext cx="7886700" cy="5103682"/>
          </a:xfrm>
        </p:spPr>
        <p:txBody>
          <a:bodyPr/>
          <a:lstStyle/>
          <a:p>
            <a:r>
              <a:rPr lang="en-US" dirty="0"/>
              <a:t>Information models for the application layer</a:t>
            </a:r>
          </a:p>
          <a:p>
            <a:pPr lvl="1"/>
            <a:r>
              <a:rPr lang="en-US" dirty="0"/>
              <a:t>Semantically defined interaction affordances</a:t>
            </a:r>
          </a:p>
          <a:p>
            <a:r>
              <a:rPr lang="en-US" dirty="0"/>
              <a:t>SDF is Designed for models vs. instances</a:t>
            </a:r>
          </a:p>
          <a:p>
            <a:pPr lvl="1"/>
            <a:r>
              <a:rPr lang="en-US" dirty="0"/>
              <a:t>Managed URIs point to concepts vs. entry points</a:t>
            </a:r>
          </a:p>
          <a:p>
            <a:pPr lvl="1"/>
            <a:r>
              <a:rPr lang="en-US" dirty="0"/>
              <a:t>Schema driven with object-property style ontology</a:t>
            </a:r>
          </a:p>
          <a:p>
            <a:pPr lvl="1"/>
            <a:r>
              <a:rPr lang="en-US" dirty="0"/>
              <a:t>Uses external protocol binding</a:t>
            </a:r>
          </a:p>
          <a:p>
            <a:pPr lvl="1"/>
            <a:r>
              <a:rPr lang="en-US" dirty="0"/>
              <a:t>Data item constraints vs. fixed data schemas</a:t>
            </a:r>
          </a:p>
          <a:p>
            <a:r>
              <a:rPr lang="en-US" dirty="0" err="1"/>
              <a:t>OneDM</a:t>
            </a:r>
            <a:r>
              <a:rPr lang="en-US" dirty="0"/>
              <a:t> is a Multi-standard collaboration</a:t>
            </a:r>
          </a:p>
          <a:p>
            <a:pPr lvl="1"/>
            <a:r>
              <a:rPr lang="en-US" dirty="0"/>
              <a:t>Common best practices</a:t>
            </a:r>
          </a:p>
          <a:p>
            <a:pPr lvl="1"/>
            <a:r>
              <a:rPr lang="en-US" dirty="0"/>
              <a:t>Use case categorization</a:t>
            </a:r>
          </a:p>
          <a:p>
            <a:pPr lvl="1"/>
            <a:r>
              <a:rPr lang="en-US" dirty="0"/>
              <a:t>Multi-source content</a:t>
            </a:r>
          </a:p>
          <a:p>
            <a:pPr lvl="1"/>
            <a:r>
              <a:rPr lang="en-US" dirty="0"/>
              <a:t>Managed namespaces </a:t>
            </a:r>
          </a:p>
        </p:txBody>
      </p:sp>
    </p:spTree>
    <p:extLst>
      <p:ext uri="{BB962C8B-B14F-4D97-AF65-F5344CB8AC3E}">
        <p14:creationId xmlns:p14="http://schemas.microsoft.com/office/powerpoint/2010/main" val="1389393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2BB1-C4E0-8042-8DA5-CC94AB8F1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620" y="186451"/>
            <a:ext cx="7293219" cy="1006474"/>
          </a:xfrm>
        </p:spPr>
        <p:txBody>
          <a:bodyPr/>
          <a:lstStyle/>
          <a:p>
            <a:r>
              <a:rPr lang="en-US" dirty="0"/>
              <a:t>ASDF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12A16-DF50-4E4A-A136-16EC823D4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016" y="1192925"/>
            <a:ext cx="8179020" cy="4585555"/>
          </a:xfrm>
        </p:spPr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RFC content for usable specification – current draft plus editorial work (2d+)</a:t>
            </a:r>
          </a:p>
          <a:p>
            <a:pPr lvl="1"/>
            <a:r>
              <a:rPr lang="en-US" dirty="0"/>
              <a:t>Meeting at IETF 112 </a:t>
            </a:r>
          </a:p>
          <a:p>
            <a:pPr lvl="1"/>
            <a:r>
              <a:rPr lang="en-US" dirty="0"/>
              <a:t>Design team meeting before, to review current ID and structure the new document work – reuse </a:t>
            </a:r>
            <a:r>
              <a:rPr lang="en-US" dirty="0" err="1"/>
              <a:t>OneDM</a:t>
            </a:r>
            <a:r>
              <a:rPr lang="en-US" dirty="0"/>
              <a:t> slot early October</a:t>
            </a:r>
          </a:p>
          <a:p>
            <a:r>
              <a:rPr lang="en-US" dirty="0"/>
              <a:t>Document: Mapping file, mapping patterns, custom vocabulary</a:t>
            </a:r>
          </a:p>
          <a:p>
            <a:pPr lvl="1"/>
            <a:r>
              <a:rPr lang="en-US" dirty="0"/>
              <a:t>Value transform, range and offset, units, categorical equivalence </a:t>
            </a:r>
          </a:p>
          <a:p>
            <a:r>
              <a:rPr lang="en-US" dirty="0"/>
              <a:t>Relational typed links as qualities of an element</a:t>
            </a:r>
          </a:p>
          <a:p>
            <a:pPr lvl="1"/>
            <a:r>
              <a:rPr lang="en-US" dirty="0"/>
              <a:t>Any URI target + relation type + target attributes</a:t>
            </a:r>
          </a:p>
          <a:p>
            <a:r>
              <a:rPr lang="en-US" dirty="0"/>
              <a:t>Application Link: pointer data type as property or I/O</a:t>
            </a:r>
          </a:p>
          <a:p>
            <a:pPr lvl="1"/>
            <a:r>
              <a:rPr lang="en-US" dirty="0" err="1"/>
              <a:t>sdfPointer</a:t>
            </a:r>
            <a:r>
              <a:rPr lang="en-US" dirty="0"/>
              <a:t> can be a place holder for protocol specific links</a:t>
            </a:r>
          </a:p>
          <a:p>
            <a:pPr lvl="1"/>
            <a:r>
              <a:rPr lang="en-US" dirty="0"/>
              <a:t>Application link with additional relations, to specialize an application link using typed links, e.g. to constrain what an application link can point to</a:t>
            </a:r>
          </a:p>
        </p:txBody>
      </p:sp>
    </p:spTree>
    <p:extLst>
      <p:ext uri="{BB962C8B-B14F-4D97-AF65-F5344CB8AC3E}">
        <p14:creationId xmlns:p14="http://schemas.microsoft.com/office/powerpoint/2010/main" val="2917907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36315-C1C9-4949-9CFF-61E343C5A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Application Link with Relational Constraint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4B5CEC-3F40-F04C-B006-57CFB72E9E04}"/>
              </a:ext>
            </a:extLst>
          </p:cNvPr>
          <p:cNvSpPr/>
          <p:nvPr/>
        </p:nvSpPr>
        <p:spPr>
          <a:xfrm>
            <a:off x="1096006" y="2060901"/>
            <a:ext cx="707053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Menlo" panose="020B0609030804020204" pitchFamily="49" charset="0"/>
              </a:rPr>
              <a:t>sdfProperty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569CD6"/>
                </a:solidFill>
                <a:latin typeface="Menlo" panose="020B0609030804020204" pitchFamily="49" charset="0"/>
              </a:rPr>
              <a:t>InputLink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    description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pointer to the Input object </a:t>
            </a:r>
          </a:p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    </a:t>
            </a:r>
            <a:r>
              <a:rPr lang="en-US" dirty="0" err="1">
                <a:solidFill>
                  <a:srgbClr val="569CD6"/>
                </a:solidFill>
                <a:latin typeface="Menlo" panose="020B0609030804020204" pitchFamily="49" charset="0"/>
              </a:rPr>
              <a:t>sdfRef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/#/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sdfData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/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SdfPointer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    </a:t>
            </a:r>
            <a:r>
              <a:rPr lang="en-US" dirty="0" err="1">
                <a:solidFill>
                  <a:srgbClr val="569CD6"/>
                </a:solidFill>
                <a:latin typeface="Menlo" panose="020B0609030804020204" pitchFamily="49" charset="0"/>
              </a:rPr>
              <a:t>sdfRelation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     - </a:t>
            </a:r>
            <a:r>
              <a:rPr lang="en-US" dirty="0" err="1">
                <a:solidFill>
                  <a:srgbClr val="569CD6"/>
                </a:solidFill>
                <a:latin typeface="Menlo" panose="020B0609030804020204" pitchFamily="49" charset="0"/>
              </a:rPr>
              <a:t>rel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AllowedType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        target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/#/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sdfObject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/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AnalogInputObject</a:t>
            </a:r>
            <a:endParaRPr lang="en-US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569CD6"/>
                </a:solidFill>
                <a:latin typeface="Menlo" panose="020B0609030804020204" pitchFamily="49" charset="0"/>
              </a:rPr>
              <a:t>SetpointLink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    description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pointer to the Setpoint object</a:t>
            </a:r>
          </a:p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    </a:t>
            </a:r>
            <a:r>
              <a:rPr lang="en-US" dirty="0" err="1">
                <a:solidFill>
                  <a:srgbClr val="569CD6"/>
                </a:solidFill>
                <a:latin typeface="Menlo" panose="020B0609030804020204" pitchFamily="49" charset="0"/>
              </a:rPr>
              <a:t>sdfRef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/#/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sdfData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/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SdfPointer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    </a:t>
            </a:r>
            <a:r>
              <a:rPr lang="en-US" dirty="0" err="1">
                <a:solidFill>
                  <a:srgbClr val="569CD6"/>
                </a:solidFill>
                <a:latin typeface="Menlo" panose="020B0609030804020204" pitchFamily="49" charset="0"/>
              </a:rPr>
              <a:t>sdfRelation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     - </a:t>
            </a:r>
            <a:r>
              <a:rPr lang="en-US" dirty="0" err="1">
                <a:solidFill>
                  <a:srgbClr val="569CD6"/>
                </a:solidFill>
                <a:latin typeface="Menlo" panose="020B0609030804020204" pitchFamily="49" charset="0"/>
              </a:rPr>
              <a:t>rel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AllowedType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        target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/#/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sdfObject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/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AnalogValueObject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 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 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435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7E0FD-2571-4048-8BBF-140AF2040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13" y="102368"/>
            <a:ext cx="7293219" cy="1006474"/>
          </a:xfrm>
        </p:spPr>
        <p:txBody>
          <a:bodyPr/>
          <a:lstStyle/>
          <a:p>
            <a:r>
              <a:rPr lang="en-US" dirty="0"/>
              <a:t>Sensor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F01F6-9430-D047-A16B-C567DCCC1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027" y="961697"/>
            <a:ext cx="8063405" cy="5607269"/>
          </a:xfrm>
        </p:spPr>
        <p:txBody>
          <a:bodyPr>
            <a:noAutofit/>
          </a:bodyPr>
          <a:lstStyle/>
          <a:p>
            <a:r>
              <a:rPr lang="en-US" sz="2400" dirty="0"/>
              <a:t>Generic Sensor object with quantity type specialization via property or data type</a:t>
            </a:r>
          </a:p>
          <a:p>
            <a:pPr lvl="1"/>
            <a:r>
              <a:rPr lang="en-US" sz="2000" dirty="0"/>
              <a:t>Bluetooth Mesh, BACnet, IPSO </a:t>
            </a:r>
          </a:p>
          <a:p>
            <a:r>
              <a:rPr lang="en-US" sz="2400" dirty="0"/>
              <a:t>Specialized object types for the quantity type being sensed</a:t>
            </a:r>
          </a:p>
          <a:p>
            <a:pPr lvl="1"/>
            <a:r>
              <a:rPr lang="en-US" sz="2000" dirty="0"/>
              <a:t>OCF, ZCL, IPSO</a:t>
            </a:r>
          </a:p>
          <a:p>
            <a:pPr lvl="1"/>
            <a:r>
              <a:rPr lang="en-US" sz="2000" dirty="0"/>
              <a:t>Common design pattern with specialized object names</a:t>
            </a:r>
          </a:p>
          <a:p>
            <a:pPr lvl="1"/>
            <a:r>
              <a:rPr lang="en-US" sz="2000" dirty="0"/>
              <a:t>Units, value range as properties (could add quantity type)</a:t>
            </a:r>
          </a:p>
          <a:p>
            <a:r>
              <a:rPr lang="en-US" sz="2400" dirty="0"/>
              <a:t>Multi-sensors are common, with composite data and shared settings properties</a:t>
            </a:r>
          </a:p>
          <a:p>
            <a:r>
              <a:rPr lang="en-US" sz="2400" dirty="0"/>
              <a:t>There could be a large number of types to cover concentration sensors as separate types</a:t>
            </a:r>
          </a:p>
          <a:p>
            <a:pPr lvl="1"/>
            <a:r>
              <a:rPr lang="en-US" sz="2000" dirty="0"/>
              <a:t>There is no material difference between "A CO2 concentration sensor" and "A sensor that measures CO2 concentration"</a:t>
            </a:r>
          </a:p>
          <a:p>
            <a:pPr lvl="1"/>
            <a:r>
              <a:rPr lang="en-US" sz="2000" dirty="0"/>
              <a:t>Is there a modular design that would enable redundant  descriptive styles with alternate names? </a:t>
            </a:r>
          </a:p>
          <a:p>
            <a:pPr lvl="1"/>
            <a:r>
              <a:rPr lang="en-US" sz="2000" dirty="0"/>
              <a:t>What are the use case differentiators?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5664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7E0FD-2571-4048-8BBF-140AF2040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13" y="102368"/>
            <a:ext cx="7293219" cy="1006474"/>
          </a:xfrm>
        </p:spPr>
        <p:txBody>
          <a:bodyPr/>
          <a:lstStyle/>
          <a:p>
            <a:r>
              <a:rPr lang="en-US" dirty="0"/>
              <a:t>Sensor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F01F6-9430-D047-A16B-C567DCCC1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027" y="961697"/>
            <a:ext cx="8063405" cy="5607269"/>
          </a:xfrm>
        </p:spPr>
        <p:txBody>
          <a:bodyPr>
            <a:noAutofit/>
          </a:bodyPr>
          <a:lstStyle/>
          <a:p>
            <a:r>
              <a:rPr lang="en-US" sz="2400" dirty="0"/>
              <a:t>Guideline topic</a:t>
            </a:r>
          </a:p>
          <a:p>
            <a:r>
              <a:rPr lang="en-US" sz="2400" dirty="0"/>
              <a:t>Ecosystem survey – pros and cons</a:t>
            </a:r>
          </a:p>
          <a:p>
            <a:r>
              <a:rPr lang="en-US" sz="2400" dirty="0"/>
              <a:t>Review Board venue + experts</a:t>
            </a:r>
          </a:p>
          <a:p>
            <a:r>
              <a:rPr lang="en-US" sz="2400" dirty="0"/>
              <a:t>Keep programmatic translation feature – minimum effort</a:t>
            </a:r>
          </a:p>
          <a:p>
            <a:r>
              <a:rPr lang="en-US" sz="2400" dirty="0"/>
              <a:t>Bluetooth Mesh models as interesting design point for expressive capability</a:t>
            </a:r>
          </a:p>
          <a:p>
            <a:r>
              <a:rPr lang="en-US" sz="2400" dirty="0"/>
              <a:t>Agenda of topics – start 9/29 (WISHI with DTDL 1hr before)</a:t>
            </a:r>
          </a:p>
          <a:p>
            <a:pPr lvl="1"/>
            <a:r>
              <a:rPr lang="en-US" sz="1600" dirty="0"/>
              <a:t>Units</a:t>
            </a:r>
          </a:p>
          <a:p>
            <a:pPr lvl="1"/>
            <a:r>
              <a:rPr lang="en-US" sz="1600" dirty="0"/>
              <a:t>Review isomorphism in existing models, what are the common elements and what is a common set of design patterns (inheritance, </a:t>
            </a:r>
            <a:r>
              <a:rPr lang="en-US" sz="1600" dirty="0" err="1"/>
              <a:t>mixins</a:t>
            </a:r>
            <a:r>
              <a:rPr lang="en-US" sz="1600" dirty="0"/>
              <a:t>, modularity) – common factors, leverage someone's IPSO background - </a:t>
            </a:r>
            <a:r>
              <a:rPr lang="en-US" sz="1600" dirty="0" err="1"/>
              <a:t>sdfRef</a:t>
            </a:r>
            <a:r>
              <a:rPr lang="en-US" sz="1600" dirty="0"/>
              <a:t> with multiple sources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66703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61393-CDC0-6141-AB5C-E31D8D02D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SDF models?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8D4D1-4CC7-6048-AFDC-B1EE0FA90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ASHRAE 223p ? External organization, work with ASDF</a:t>
            </a:r>
          </a:p>
          <a:p>
            <a:pPr lvl="1"/>
            <a:r>
              <a:rPr lang="en-US" dirty="0"/>
              <a:t>Should this be discussed further as a thing? Central place for external repo consolidation? These can be checked in </a:t>
            </a:r>
            <a:r>
              <a:rPr lang="en-US" dirty="0" err="1"/>
              <a:t>OneDM</a:t>
            </a:r>
            <a:endParaRPr lang="en-US" dirty="0"/>
          </a:p>
          <a:p>
            <a:pPr lvl="1"/>
            <a:r>
              <a:rPr lang="en-US" dirty="0"/>
              <a:t>Need a pilot example to point to</a:t>
            </a:r>
          </a:p>
        </p:txBody>
      </p:sp>
    </p:spTree>
    <p:extLst>
      <p:ext uri="{BB962C8B-B14F-4D97-AF65-F5344CB8AC3E}">
        <p14:creationId xmlns:p14="http://schemas.microsoft.com/office/powerpoint/2010/main" val="10331812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7999-96DA-F84B-9561-8A1A26AD5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0"/>
            <a:ext cx="7293219" cy="1006474"/>
          </a:xfrm>
        </p:spPr>
        <p:txBody>
          <a:bodyPr/>
          <a:lstStyle/>
          <a:p>
            <a:r>
              <a:rPr lang="en-US" dirty="0"/>
              <a:t>Review Board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8670AF-C243-574F-99EE-6314F3F42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503237"/>
            <a:ext cx="7886700" cy="5030109"/>
          </a:xfrm>
        </p:spPr>
        <p:txBody>
          <a:bodyPr/>
          <a:lstStyle/>
          <a:p>
            <a:r>
              <a:rPr lang="en-US" dirty="0"/>
              <a:t>Discussion from 9/8 on naming conventions </a:t>
            </a:r>
          </a:p>
          <a:p>
            <a:pPr lvl="1"/>
            <a:r>
              <a:rPr lang="en-US" dirty="0"/>
              <a:t>Objects and Properties </a:t>
            </a:r>
          </a:p>
          <a:p>
            <a:r>
              <a:rPr lang="en-US" dirty="0"/>
              <a:t>Review examples from ecosystems</a:t>
            </a:r>
          </a:p>
          <a:p>
            <a:pPr lvl="1"/>
            <a:r>
              <a:rPr lang="en-US" dirty="0"/>
              <a:t>OCF</a:t>
            </a:r>
          </a:p>
          <a:p>
            <a:pPr lvl="1"/>
            <a:r>
              <a:rPr lang="en-US" dirty="0"/>
              <a:t>OMA</a:t>
            </a:r>
          </a:p>
          <a:p>
            <a:pPr lvl="1"/>
            <a:r>
              <a:rPr lang="en-US" dirty="0"/>
              <a:t>Zigbee</a:t>
            </a:r>
          </a:p>
          <a:p>
            <a:pPr lvl="1"/>
            <a:r>
              <a:rPr lang="en-US" dirty="0"/>
              <a:t>Bluetooth Mesh</a:t>
            </a:r>
          </a:p>
          <a:p>
            <a:pPr lvl="1"/>
            <a:r>
              <a:rPr lang="en-US" dirty="0"/>
              <a:t>Other? </a:t>
            </a:r>
          </a:p>
          <a:p>
            <a:r>
              <a:rPr lang="en-US" dirty="0"/>
              <a:t>Besides naming (naming is a symptom)</a:t>
            </a:r>
          </a:p>
          <a:p>
            <a:pPr lvl="1"/>
            <a:r>
              <a:rPr lang="en-US" dirty="0"/>
              <a:t>What is the bigger problem?</a:t>
            </a:r>
          </a:p>
          <a:p>
            <a:pPr lvl="1"/>
            <a:r>
              <a:rPr lang="en-US" dirty="0"/>
              <a:t>Reusability</a:t>
            </a:r>
          </a:p>
          <a:p>
            <a:pPr lvl="1"/>
            <a:r>
              <a:rPr lang="en-US" dirty="0"/>
              <a:t>Composability – OCF model</a:t>
            </a:r>
          </a:p>
          <a:p>
            <a:pPr lvl="1"/>
            <a:r>
              <a:rPr lang="en-US" dirty="0"/>
              <a:t>Need to work from a vision of all the possible derivations and uses across </a:t>
            </a:r>
          </a:p>
          <a:p>
            <a:pPr lvl="1"/>
            <a:r>
              <a:rPr lang="en-US" dirty="0"/>
              <a:t>Do we need to look at other examples? Mode vs. state</a:t>
            </a:r>
          </a:p>
          <a:p>
            <a:pPr lvl="1"/>
            <a:r>
              <a:rPr lang="en-US" dirty="0"/>
              <a:t>What about sensors? Many issues to drive </a:t>
            </a:r>
          </a:p>
          <a:p>
            <a:pPr lvl="1"/>
            <a:r>
              <a:rPr lang="en-US" dirty="0"/>
              <a:t>There may be a shape transform pattern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703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73035-0A6C-2447-90E0-C81C8FC66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165431"/>
            <a:ext cx="7293219" cy="1006474"/>
          </a:xfrm>
        </p:spPr>
        <p:txBody>
          <a:bodyPr/>
          <a:lstStyle/>
          <a:p>
            <a:r>
              <a:rPr lang="en-US" dirty="0" err="1"/>
              <a:t>OneDM</a:t>
            </a:r>
            <a:r>
              <a:rPr lang="en-US" dirty="0"/>
              <a:t> Adoption Process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C17ED-3B19-9740-8AA3-5035DBEB1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171905"/>
            <a:ext cx="7886700" cy="5102771"/>
          </a:xfrm>
        </p:spPr>
        <p:txBody>
          <a:bodyPr/>
          <a:lstStyle/>
          <a:p>
            <a:r>
              <a:rPr lang="en-US" sz="2400" b="1" dirty="0"/>
              <a:t>Proposal document to review </a:t>
            </a:r>
          </a:p>
          <a:p>
            <a:r>
              <a:rPr lang="en-US" sz="1800" dirty="0">
                <a:hlinkClick r:id="rId2"/>
              </a:rPr>
              <a:t>https://github.com/one-data-model/processes/blob/master/adoption.md</a:t>
            </a:r>
            <a:endParaRPr lang="en-US" sz="1800" dirty="0"/>
          </a:p>
          <a:p>
            <a:r>
              <a:rPr lang="en-US" sz="2400" dirty="0"/>
              <a:t>Set up a review board – current ecosystems represented initially, later we can add other ecosystems</a:t>
            </a:r>
          </a:p>
          <a:p>
            <a:r>
              <a:rPr lang="en-US" sz="2400" dirty="0"/>
              <a:t>Need a document to describe the review board – consensus, process, co-opting new members – get people to sign up</a:t>
            </a:r>
          </a:p>
          <a:p>
            <a:r>
              <a:rPr lang="en-US" sz="1800" dirty="0">
                <a:hlinkClick r:id="rId3"/>
              </a:rPr>
              <a:t>https://github.com/one-data-model/processes/blob/master/review-board.md</a:t>
            </a:r>
            <a:endParaRPr lang="en-US" sz="1800" dirty="0"/>
          </a:p>
          <a:p>
            <a:r>
              <a:rPr lang="en-US" sz="1800" dirty="0">
                <a:hlinkClick r:id="rId4"/>
              </a:rPr>
              <a:t>https://github.com/one-data-model/processes/wiki/Review-Board-Nomination</a:t>
            </a:r>
            <a:endParaRPr lang="en-US" sz="1800" dirty="0"/>
          </a:p>
          <a:p>
            <a:pPr marL="457200" lvl="1" indent="0">
              <a:buNone/>
            </a:pPr>
            <a:r>
              <a:rPr lang="en-US" sz="2000" dirty="0"/>
              <a:t>7 nominations and 2</a:t>
            </a:r>
            <a:r>
              <a:rPr lang="en-US" sz="2000" baseline="30000" dirty="0"/>
              <a:t>nd</a:t>
            </a:r>
            <a:r>
              <a:rPr lang="en-US" sz="2000" dirty="0"/>
              <a:t> </a:t>
            </a:r>
          </a:p>
          <a:p>
            <a:pPr marL="457200" lvl="1" indent="0">
              <a:buNone/>
            </a:pPr>
            <a:r>
              <a:rPr lang="en-US" sz="2000" dirty="0"/>
              <a:t>Length of term: 1</a:t>
            </a:r>
            <a:r>
              <a:rPr lang="en-US" sz="2000" baseline="30000" dirty="0"/>
              <a:t>st</a:t>
            </a:r>
            <a:r>
              <a:rPr lang="en-US" sz="2000" dirty="0"/>
              <a:t> RB Provisional for 6 months to re-evaluate</a:t>
            </a:r>
          </a:p>
          <a:p>
            <a:pPr marL="457200" lvl="1" indent="0">
              <a:buNone/>
            </a:pPr>
            <a:r>
              <a:rPr lang="en-US" sz="2000" dirty="0"/>
              <a:t>RB can co-opt anyone at any time</a:t>
            </a:r>
          </a:p>
          <a:p>
            <a:pPr marL="457200" lvl="1" indent="0">
              <a:buNone/>
            </a:pPr>
            <a:r>
              <a:rPr lang="en-US" sz="2000" dirty="0"/>
              <a:t>Resolved Aug 23</a:t>
            </a:r>
            <a:r>
              <a:rPr lang="en-US" sz="2000" baseline="30000" dirty="0"/>
              <a:t>rd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Date for 1</a:t>
            </a:r>
            <a:r>
              <a:rPr lang="en-US" sz="2000" baseline="30000" dirty="0"/>
              <a:t>st</a:t>
            </a:r>
            <a:r>
              <a:rPr lang="en-US" sz="2000" dirty="0"/>
              <a:t> review board kickoff meeting – secretary role (</a:t>
            </a:r>
            <a:r>
              <a:rPr lang="en-US" sz="2000" dirty="0" err="1"/>
              <a:t>Niklas</a:t>
            </a:r>
            <a:r>
              <a:rPr lang="en-US" sz="2000" dirty="0"/>
              <a:t>)</a:t>
            </a:r>
          </a:p>
          <a:p>
            <a:pPr marL="457200" lvl="1" indent="0">
              <a:buNone/>
            </a:pPr>
            <a:r>
              <a:rPr lang="en-US" sz="2000" dirty="0"/>
              <a:t>11 days notice required 2 weeks from now – doodle Aug. 30 for dry run and discuss contributions</a:t>
            </a:r>
          </a:p>
          <a:p>
            <a:pPr marL="457200" lvl="1" indent="0">
              <a:buNone/>
            </a:pPr>
            <a:r>
              <a:rPr lang="en-US" sz="2000" dirty="0" err="1"/>
              <a:t>Niklas</a:t>
            </a:r>
            <a:r>
              <a:rPr lang="en-US" sz="2000" dirty="0"/>
              <a:t> will send out a notice on Wiki or </a:t>
            </a:r>
            <a:r>
              <a:rPr lang="en-US" sz="2000" dirty="0" err="1"/>
              <a:t>github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Need an </a:t>
            </a:r>
            <a:r>
              <a:rPr lang="en-US" sz="2000" dirty="0" err="1"/>
              <a:t>async</a:t>
            </a:r>
            <a:r>
              <a:rPr lang="en-US" sz="2000" dirty="0"/>
              <a:t>. option to participate</a:t>
            </a:r>
          </a:p>
          <a:p>
            <a:pPr marL="457200" lvl="1" indent="0">
              <a:buNone/>
            </a:pPr>
            <a:r>
              <a:rPr lang="en-US" sz="2000" dirty="0"/>
              <a:t>Sept 8</a:t>
            </a:r>
            <a:r>
              <a:rPr lang="en-US" sz="2000" baseline="30000" dirty="0"/>
              <a:t>th</a:t>
            </a:r>
            <a:r>
              <a:rPr lang="en-US" sz="2000" dirty="0"/>
              <a:t> next available slot meets notice requirements</a:t>
            </a:r>
          </a:p>
          <a:p>
            <a:pPr marL="457200" lvl="1" indent="0">
              <a:buNone/>
            </a:pPr>
            <a:r>
              <a:rPr lang="en-US" sz="2000" dirty="0"/>
              <a:t>------------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SDF &amp; Best Practices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Ecosystems represented – conversion tools, technical review, fit for purpose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Harmonize across industry (don't create another level of approval in the process) (escalation process e.g. discuss process) set of individuals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42224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77580-979C-3D45-881E-D4736E24C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SDF Interim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88062-91E9-A549-B299-01C4B166C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new additions</a:t>
            </a:r>
          </a:p>
          <a:p>
            <a:pPr lvl="1"/>
            <a:r>
              <a:rPr lang="en-US" dirty="0"/>
              <a:t>not including </a:t>
            </a:r>
            <a:r>
              <a:rPr lang="en-US" dirty="0" err="1"/>
              <a:t>sdfProduct</a:t>
            </a:r>
            <a:endParaRPr lang="en-US" dirty="0"/>
          </a:p>
          <a:p>
            <a:r>
              <a:rPr lang="en-US" dirty="0"/>
              <a:t>Double check with </a:t>
            </a:r>
            <a:r>
              <a:rPr lang="en-US" dirty="0" err="1"/>
              <a:t>OneDM</a:t>
            </a:r>
            <a:r>
              <a:rPr lang="en-US" dirty="0"/>
              <a:t> users that SDF has the required features</a:t>
            </a:r>
          </a:p>
          <a:p>
            <a:pPr lvl="1"/>
            <a:r>
              <a:rPr lang="en-US" dirty="0"/>
              <a:t>Statements from organizations that will publish models, etc.</a:t>
            </a:r>
          </a:p>
          <a:p>
            <a:r>
              <a:rPr lang="en-US" dirty="0"/>
              <a:t>Please review the latest draft</a:t>
            </a:r>
          </a:p>
        </p:txBody>
      </p:sp>
    </p:spTree>
    <p:extLst>
      <p:ext uri="{BB962C8B-B14F-4D97-AF65-F5344CB8AC3E}">
        <p14:creationId xmlns:p14="http://schemas.microsoft.com/office/powerpoint/2010/main" val="41567726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744A5-50CC-B140-A00E-8CC90FE86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 from August 23</a:t>
            </a:r>
            <a:r>
              <a:rPr lang="en-US" baseline="30000" dirty="0"/>
              <a:t>rd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1B5F4-0D67-0B4F-9DD5-49954B861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meeting August 30, 0800 Pacific Time</a:t>
            </a:r>
          </a:p>
          <a:p>
            <a:r>
              <a:rPr lang="en-US" dirty="0"/>
              <a:t>AOB </a:t>
            </a:r>
          </a:p>
          <a:p>
            <a:pPr lvl="1"/>
            <a:r>
              <a:rPr lang="en-US" dirty="0"/>
              <a:t>Another round of outreach when we have the review board to report</a:t>
            </a:r>
          </a:p>
          <a:p>
            <a:pPr lvl="1"/>
            <a:r>
              <a:rPr lang="en-US" dirty="0"/>
              <a:t>Approach CSA again – Alan Soloway?</a:t>
            </a:r>
          </a:p>
          <a:p>
            <a:pPr lvl="1"/>
            <a:r>
              <a:rPr lang="en-US" dirty="0"/>
              <a:t>Offer a seminar/workshop/</a:t>
            </a:r>
            <a:r>
              <a:rPr lang="en-US" dirty="0" err="1"/>
              <a:t>q&amp;a</a:t>
            </a:r>
            <a:r>
              <a:rPr lang="en-US" dirty="0"/>
              <a:t> – follow on from hive</a:t>
            </a:r>
          </a:p>
          <a:p>
            <a:pPr lvl="1"/>
            <a:r>
              <a:rPr lang="en-US" dirty="0"/>
              <a:t>Get a BSD-licensed version of ZCL </a:t>
            </a:r>
          </a:p>
          <a:p>
            <a:pPr lvl="1"/>
            <a:r>
              <a:rPr lang="en-US" dirty="0"/>
              <a:t>Communicate with CSA on converter and experimental use</a:t>
            </a:r>
          </a:p>
          <a:p>
            <a:pPr lvl="1"/>
            <a:r>
              <a:rPr lang="en-US" dirty="0"/>
              <a:t>Bluetooth Mesh models</a:t>
            </a:r>
          </a:p>
          <a:p>
            <a:pPr lvl="1"/>
            <a:r>
              <a:rPr lang="en-US" dirty="0"/>
              <a:t>Start with the sensor model? Too much complexity at once but very attractive – where is a pointer?</a:t>
            </a:r>
          </a:p>
          <a:p>
            <a:pPr lvl="1"/>
            <a:r>
              <a:rPr lang="en-US" dirty="0"/>
              <a:t>Binary switch, level, luminary to compare with OCF, Zigbee, OMA</a:t>
            </a:r>
          </a:p>
          <a:p>
            <a:pPr lvl="1"/>
            <a:r>
              <a:rPr lang="en-US" dirty="0"/>
              <a:t>Decompose vertically starting with characteristic and property models, layering the data presentation model separately</a:t>
            </a:r>
          </a:p>
          <a:p>
            <a:r>
              <a:rPr lang="en-US" dirty="0"/>
              <a:t>Adjourn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DCD67-528E-E94B-B5CF-F45B24550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7C1BC-5028-4D6D-9D11-35ECB2EE668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9040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73035-0A6C-2447-90E0-C81C8FC6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OneDM</a:t>
            </a:r>
            <a:r>
              <a:rPr lang="en-US" dirty="0"/>
              <a:t> Adoption Process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C17ED-3B19-9740-8AA3-5035DBEB1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71601"/>
            <a:ext cx="7886700" cy="5102771"/>
          </a:xfrm>
        </p:spPr>
        <p:txBody>
          <a:bodyPr/>
          <a:lstStyle/>
          <a:p>
            <a:r>
              <a:rPr lang="en-US" sz="2400" b="1" dirty="0"/>
              <a:t>Proposal document to review </a:t>
            </a:r>
          </a:p>
          <a:p>
            <a:r>
              <a:rPr lang="en-US" sz="1800" dirty="0">
                <a:hlinkClick r:id="rId2"/>
              </a:rPr>
              <a:t>https://github.com/one-data-model/processes/blob/master/adoption.md</a:t>
            </a:r>
            <a:endParaRPr lang="en-US" sz="1800" dirty="0"/>
          </a:p>
          <a:p>
            <a:r>
              <a:rPr lang="en-US" sz="2400" dirty="0"/>
              <a:t>Any comments or questions?</a:t>
            </a:r>
          </a:p>
          <a:p>
            <a:r>
              <a:rPr lang="en-US" sz="2400" dirty="0"/>
              <a:t>Ready to adopt the process?</a:t>
            </a:r>
          </a:p>
          <a:p>
            <a:r>
              <a:rPr lang="en-US" sz="2400" dirty="0"/>
              <a:t>Schedule a review cycle for the initial models</a:t>
            </a:r>
          </a:p>
          <a:p>
            <a:r>
              <a:rPr lang="en-US" sz="2400" dirty="0"/>
              <a:t>Invitations and outreach to subject/domain experts</a:t>
            </a:r>
          </a:p>
          <a:p>
            <a:r>
              <a:rPr lang="en-US" sz="2400" dirty="0"/>
              <a:t>Set up a review board – current ecosystems represented initially, later we can add other ecosystems</a:t>
            </a:r>
          </a:p>
          <a:p>
            <a:r>
              <a:rPr lang="en-US" sz="2400" dirty="0"/>
              <a:t>1. SDF &amp; Best Practices 2. ecosystems represented – conversion tools, technical review, fit for purpose 3. harmonize across industry (don't create another level of approval in the process) (escalation process e.g. discuss process) set of individuals</a:t>
            </a:r>
          </a:p>
          <a:p>
            <a:r>
              <a:rPr lang="en-US" sz="2400" dirty="0"/>
              <a:t>Need a document to describe the review board – consensus, process, co-opting new members – get people to sign up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310978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996AB-4CCF-9A4D-8283-4BF0D8182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Provisional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D51C6-993F-3449-B619-FB9514632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OCF contribution list sent by </a:t>
            </a:r>
            <a:r>
              <a:rPr lang="en-US" dirty="0" err="1"/>
              <a:t>Wouter</a:t>
            </a:r>
            <a:r>
              <a:rPr lang="en-US" dirty="0"/>
              <a:t> </a:t>
            </a:r>
          </a:p>
          <a:p>
            <a:r>
              <a:rPr lang="en-US" dirty="0"/>
              <a:t>Question on namespace syntax required</a:t>
            </a:r>
          </a:p>
          <a:p>
            <a:pPr lvl="1"/>
            <a:r>
              <a:rPr lang="en-US" dirty="0">
                <a:hlinkClick r:id="rId2"/>
              </a:rPr>
              <a:t>https://onedm.org/playground/</a:t>
            </a:r>
            <a:endParaRPr lang="en-US" dirty="0"/>
          </a:p>
          <a:p>
            <a:r>
              <a:rPr lang="en-US" dirty="0"/>
              <a:t>OCF-style process based on constructive feedback</a:t>
            </a:r>
          </a:p>
          <a:p>
            <a:pPr lvl="1"/>
            <a:r>
              <a:rPr lang="en-US" dirty="0"/>
              <a:t>Make concrete proposals to make it better</a:t>
            </a:r>
          </a:p>
          <a:p>
            <a:pPr lvl="1"/>
            <a:r>
              <a:rPr lang="en-US" dirty="0"/>
              <a:t>Chairs drive consensus and help break deadlocks</a:t>
            </a:r>
          </a:p>
          <a:p>
            <a:pPr lvl="1"/>
            <a:r>
              <a:rPr lang="en-US" dirty="0"/>
              <a:t>RFC 2418 defined WG chair role </a:t>
            </a:r>
          </a:p>
          <a:p>
            <a:r>
              <a:rPr lang="en-US" dirty="0"/>
              <a:t>OMA model contribution strawman voltage and current sensor – discussion around how to handle quantities and units being measured</a:t>
            </a:r>
          </a:p>
        </p:txBody>
      </p:sp>
    </p:spTree>
    <p:extLst>
      <p:ext uri="{BB962C8B-B14F-4D97-AF65-F5344CB8AC3E}">
        <p14:creationId xmlns:p14="http://schemas.microsoft.com/office/powerpoint/2010/main" val="32445289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C6E3F-11C2-AF46-9DA2-BF0E63F79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175" y="226231"/>
            <a:ext cx="7293219" cy="10064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55555"/>
                </a:solidFill>
                <a:latin typeface="Helvetica Neue" panose="02000503000000020004" pitchFamily="2" charset="0"/>
              </a:rPr>
              <a:t>OCF dishwasher and dryer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DECD5B-85AD-4E48-B004-71967FB1D779}"/>
              </a:ext>
            </a:extLst>
          </p:cNvPr>
          <p:cNvSpPr/>
          <p:nvPr/>
        </p:nvSpPr>
        <p:spPr>
          <a:xfrm>
            <a:off x="509286" y="1394751"/>
            <a:ext cx="847266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solidFill>
                  <a:srgbClr val="114488"/>
                </a:solidFill>
                <a:latin typeface="inherit"/>
                <a:hlinkClick r:id="rId2"/>
              </a:rPr>
              <a:t>https://openconnectivityfoundation.github.io/devicemodels/docs/index.html</a:t>
            </a:r>
            <a:br>
              <a:rPr lang="en-US" dirty="0">
                <a:solidFill>
                  <a:srgbClr val="555555"/>
                </a:solidFill>
                <a:latin typeface="Helvetica Neue" panose="02000503000000020004" pitchFamily="2" charset="0"/>
              </a:rPr>
            </a:br>
            <a:endParaRPr lang="en-US" dirty="0">
              <a:solidFill>
                <a:srgbClr val="555555"/>
              </a:solidFill>
              <a:latin typeface="Helvetica Neue" panose="02000503000000020004" pitchFamily="2" charset="0"/>
            </a:endParaRPr>
          </a:p>
          <a:p>
            <a:pPr fontAlgn="base"/>
            <a:r>
              <a:rPr lang="en-US" dirty="0" err="1">
                <a:solidFill>
                  <a:srgbClr val="555555"/>
                </a:solidFill>
                <a:latin typeface="Helvetica Neue" panose="02000503000000020004" pitchFamily="2" charset="0"/>
              </a:rPr>
              <a:t>oic.d.dishwasher</a:t>
            </a:r>
            <a:r>
              <a:rPr lang="en-US" dirty="0">
                <a:solidFill>
                  <a:srgbClr val="555555"/>
                </a:solidFill>
                <a:latin typeface="Helvetica Neue" panose="02000503000000020004" pitchFamily="2" charset="0"/>
              </a:rPr>
              <a:t> contains the mandatory resources:</a:t>
            </a:r>
            <a:br>
              <a:rPr lang="en-US" dirty="0">
                <a:solidFill>
                  <a:srgbClr val="555555"/>
                </a:solidFill>
                <a:latin typeface="Helvetica Neue" panose="02000503000000020004" pitchFamily="2" charset="0"/>
              </a:rPr>
            </a:br>
            <a:r>
              <a:rPr lang="en-US" dirty="0" err="1">
                <a:solidFill>
                  <a:srgbClr val="212529"/>
                </a:solidFill>
                <a:latin typeface="inherit"/>
              </a:rPr>
              <a:t>oic.r.switch.binary</a:t>
            </a:r>
            <a:r>
              <a:rPr lang="en-US" dirty="0">
                <a:solidFill>
                  <a:srgbClr val="212529"/>
                </a:solidFill>
                <a:latin typeface="inherit"/>
              </a:rPr>
              <a:t>, </a:t>
            </a:r>
            <a:r>
              <a:rPr lang="en-US" dirty="0" err="1">
                <a:solidFill>
                  <a:srgbClr val="212529"/>
                </a:solidFill>
                <a:latin typeface="inherit"/>
              </a:rPr>
              <a:t>oic.r.mode</a:t>
            </a:r>
            <a:endParaRPr lang="en-US" dirty="0">
              <a:solidFill>
                <a:srgbClr val="555555"/>
              </a:solidFill>
              <a:latin typeface="Helvetica Neue" panose="02000503000000020004" pitchFamily="2" charset="0"/>
            </a:endParaRPr>
          </a:p>
          <a:p>
            <a:pPr fontAlgn="base"/>
            <a:endParaRPr lang="en-US" dirty="0">
              <a:solidFill>
                <a:srgbClr val="555555"/>
              </a:solidFill>
              <a:latin typeface="Helvetica Neue" panose="02000503000000020004" pitchFamily="2" charset="0"/>
            </a:endParaRPr>
          </a:p>
          <a:p>
            <a:pPr fontAlgn="base"/>
            <a:r>
              <a:rPr lang="en-US" dirty="0" err="1">
                <a:solidFill>
                  <a:srgbClr val="555555"/>
                </a:solidFill>
                <a:latin typeface="Helvetica Neue" panose="02000503000000020004" pitchFamily="2" charset="0"/>
              </a:rPr>
              <a:t>oic.d.dryer</a:t>
            </a:r>
            <a:r>
              <a:rPr lang="en-US" dirty="0">
                <a:solidFill>
                  <a:srgbClr val="555555"/>
                </a:solidFill>
                <a:latin typeface="Helvetica Neue" panose="02000503000000020004" pitchFamily="2" charset="0"/>
              </a:rPr>
              <a:t> contains the mandatory resources</a:t>
            </a:r>
          </a:p>
          <a:p>
            <a:pPr fontAlgn="base"/>
            <a:r>
              <a:rPr lang="en-US" dirty="0" err="1">
                <a:solidFill>
                  <a:srgbClr val="212529"/>
                </a:solidFill>
                <a:latin typeface="inherit"/>
              </a:rPr>
              <a:t>oic.r.switch.binary</a:t>
            </a:r>
            <a:r>
              <a:rPr lang="en-US" dirty="0">
                <a:solidFill>
                  <a:srgbClr val="212529"/>
                </a:solidFill>
                <a:latin typeface="inherit"/>
              </a:rPr>
              <a:t>, </a:t>
            </a:r>
            <a:r>
              <a:rPr lang="en-US" dirty="0" err="1">
                <a:solidFill>
                  <a:srgbClr val="212529"/>
                </a:solidFill>
                <a:latin typeface="inherit"/>
              </a:rPr>
              <a:t>oic.r.operational.state</a:t>
            </a:r>
            <a:endParaRPr lang="en-US" dirty="0">
              <a:solidFill>
                <a:srgbClr val="555555"/>
              </a:solidFill>
              <a:latin typeface="Helvetica Neue" panose="02000503000000020004" pitchFamily="2" charset="0"/>
            </a:endParaRPr>
          </a:p>
          <a:p>
            <a:pPr fontAlgn="base"/>
            <a:endParaRPr lang="en-US" dirty="0">
              <a:solidFill>
                <a:srgbClr val="555555"/>
              </a:solidFill>
              <a:latin typeface="Helvetica Neue" panose="02000503000000020004" pitchFamily="2" charset="0"/>
            </a:endParaRPr>
          </a:p>
          <a:p>
            <a:pPr fontAlgn="base"/>
            <a:r>
              <a:rPr lang="en-US" dirty="0">
                <a:solidFill>
                  <a:srgbClr val="555555"/>
                </a:solidFill>
                <a:latin typeface="Helvetica Neue" panose="02000503000000020004" pitchFamily="2" charset="0"/>
              </a:rPr>
              <a:t>These 3 resources are already as SDF in the playground:</a:t>
            </a:r>
          </a:p>
          <a:p>
            <a:pPr fontAlgn="base"/>
            <a:r>
              <a:rPr lang="en-US" dirty="0">
                <a:solidFill>
                  <a:srgbClr val="114488"/>
                </a:solidFill>
                <a:latin typeface="inherit"/>
                <a:hlinkClick r:id="rId3"/>
              </a:rPr>
              <a:t>https://github.com/one-data-model/playground/blob/master/sdfObject/sdfobject-switch_binary.sdf.json</a:t>
            </a:r>
            <a:endParaRPr lang="en-US" dirty="0">
              <a:solidFill>
                <a:srgbClr val="114488"/>
              </a:solidFill>
              <a:latin typeface="inherit"/>
            </a:endParaRPr>
          </a:p>
          <a:p>
            <a:pPr fontAlgn="base"/>
            <a:endParaRPr lang="en-US" dirty="0">
              <a:solidFill>
                <a:srgbClr val="555555"/>
              </a:solidFill>
              <a:latin typeface="Helvetica Neue" panose="02000503000000020004" pitchFamily="2" charset="0"/>
            </a:endParaRPr>
          </a:p>
          <a:p>
            <a:pPr fontAlgn="base"/>
            <a:r>
              <a:rPr lang="en-US" dirty="0">
                <a:solidFill>
                  <a:srgbClr val="114488"/>
                </a:solidFill>
                <a:latin typeface="inherit"/>
                <a:hlinkClick r:id="rId4"/>
              </a:rPr>
              <a:t>https://github.com/one-data-model/playground/blob/master/sdfObject/sdfobject-mode.sdf.json</a:t>
            </a:r>
            <a:endParaRPr lang="en-US" dirty="0">
              <a:solidFill>
                <a:srgbClr val="114488"/>
              </a:solidFill>
              <a:latin typeface="inherit"/>
            </a:endParaRPr>
          </a:p>
          <a:p>
            <a:pPr fontAlgn="base"/>
            <a:endParaRPr lang="en-US" dirty="0">
              <a:solidFill>
                <a:srgbClr val="555555"/>
              </a:solidFill>
              <a:latin typeface="Helvetica Neue" panose="02000503000000020004" pitchFamily="2" charset="0"/>
            </a:endParaRPr>
          </a:p>
          <a:p>
            <a:pPr fontAlgn="base"/>
            <a:r>
              <a:rPr lang="en-US" dirty="0">
                <a:solidFill>
                  <a:srgbClr val="114488"/>
                </a:solidFill>
                <a:latin typeface="inherit"/>
                <a:hlinkClick r:id="rId5"/>
              </a:rPr>
              <a:t>https://github.com/one-data-model/playground/blob/master/sdfObject/sdfobject-operational_state.sdf.json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3018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EC9EB-E633-974A-B25D-CF6C2175E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73443-A395-BD45-8D9F-54F65F349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Quantities and Units</a:t>
            </a:r>
          </a:p>
          <a:p>
            <a:pPr lvl="1"/>
            <a:r>
              <a:rPr lang="en-US" dirty="0"/>
              <a:t>Binding of units to sensor type</a:t>
            </a:r>
          </a:p>
          <a:p>
            <a:r>
              <a:rPr lang="en-US" dirty="0"/>
              <a:t>Common pattern, specialized by what is sensed</a:t>
            </a:r>
          </a:p>
          <a:p>
            <a:pPr lvl="1"/>
            <a:r>
              <a:rPr lang="en-US" dirty="0"/>
              <a:t>Temperature, Voltage, Current, Flowrate</a:t>
            </a:r>
          </a:p>
          <a:p>
            <a:pPr lvl="1"/>
            <a:r>
              <a:rPr lang="en-US" dirty="0" err="1"/>
              <a:t>sdfData</a:t>
            </a:r>
            <a:r>
              <a:rPr lang="en-US" dirty="0"/>
              <a:t> can be specialized for Quantity and Unit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TemperatureData</a:t>
            </a:r>
            <a:r>
              <a:rPr lang="en-US" dirty="0"/>
              <a:t> in Degrees K</a:t>
            </a:r>
          </a:p>
          <a:p>
            <a:pPr lvl="1"/>
            <a:r>
              <a:rPr lang="en-US" dirty="0" err="1"/>
              <a:t>TemperatureSensor</a:t>
            </a:r>
            <a:r>
              <a:rPr lang="en-US" dirty="0"/>
              <a:t> object, </a:t>
            </a:r>
            <a:r>
              <a:rPr lang="en-US" dirty="0" err="1"/>
              <a:t>CurrentValue</a:t>
            </a:r>
            <a:r>
              <a:rPr lang="en-US" dirty="0"/>
              <a:t> property, </a:t>
            </a:r>
            <a:r>
              <a:rPr lang="en-US" dirty="0" err="1"/>
              <a:t>TemperatureData</a:t>
            </a:r>
            <a:r>
              <a:rPr lang="en-US" dirty="0"/>
              <a:t> data type</a:t>
            </a:r>
          </a:p>
          <a:p>
            <a:r>
              <a:rPr lang="en-US" dirty="0"/>
              <a:t>Multiple sensed quantities == multiple sensors</a:t>
            </a:r>
          </a:p>
          <a:p>
            <a:r>
              <a:rPr lang="en-US" dirty="0"/>
              <a:t>What about combining data e.g. in columns?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4202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9A47A-F1E7-F54E-8D5E-E6E94AC4B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Pending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DF734-826A-E146-B3AF-E89392368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91408"/>
            <a:ext cx="8104384" cy="4585555"/>
          </a:xfrm>
        </p:spPr>
        <p:txBody>
          <a:bodyPr/>
          <a:lstStyle/>
          <a:p>
            <a:r>
              <a:rPr lang="en-US" dirty="0"/>
              <a:t>Draft a statement to explain the IPR non-policy and update the </a:t>
            </a:r>
            <a:r>
              <a:rPr lang="en-US" dirty="0" err="1"/>
              <a:t>OneDM</a:t>
            </a:r>
            <a:r>
              <a:rPr lang="en-US" dirty="0"/>
              <a:t> website (MK)</a:t>
            </a:r>
          </a:p>
          <a:p>
            <a:r>
              <a:rPr lang="en-US" dirty="0"/>
              <a:t>Develop contacts for OPC-UA, Azure IoT, etc. (All) </a:t>
            </a:r>
          </a:p>
          <a:p>
            <a:r>
              <a:rPr lang="en-US" dirty="0"/>
              <a:t>Outreach to Zigbee org (MK, Alan?) </a:t>
            </a:r>
          </a:p>
          <a:p>
            <a:r>
              <a:rPr lang="en-US" dirty="0"/>
              <a:t>Develop strawman for Bluetooth Mesh Sensor (MK, </a:t>
            </a:r>
            <a:r>
              <a:rPr lang="en-US" dirty="0" err="1"/>
              <a:t>Szymon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237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2677B-C75A-C44E-B035-9EEA76EC6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OneDM</a:t>
            </a:r>
            <a:r>
              <a:rPr lang="en-US" dirty="0"/>
              <a:t>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4EDC0-143D-E24A-B464-07989CB47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SDF is almost done and on a track for evolution</a:t>
            </a:r>
          </a:p>
          <a:p>
            <a:r>
              <a:rPr lang="en-US" dirty="0" err="1"/>
              <a:t>OneDM</a:t>
            </a:r>
            <a:r>
              <a:rPr lang="en-US" dirty="0"/>
              <a:t> has developed SDF tools and a governance regime, playground and examples, and a good start on best practices</a:t>
            </a:r>
          </a:p>
          <a:p>
            <a:r>
              <a:rPr lang="en-US" dirty="0"/>
              <a:t>Other JSON Schema based data models are proliferating in both single- and multi-domain groups</a:t>
            </a:r>
          </a:p>
          <a:p>
            <a:r>
              <a:rPr lang="en-US" dirty="0" err="1"/>
              <a:t>iotschema.org</a:t>
            </a:r>
            <a:r>
              <a:rPr lang="en-US" dirty="0"/>
              <a:t> is not active</a:t>
            </a:r>
          </a:p>
          <a:p>
            <a:r>
              <a:rPr lang="en-US" dirty="0"/>
              <a:t>W3C Web of Things needs a semantic annotation system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474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B8F0B-73ED-4008-8CB1-A21230E0E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2618626"/>
            <a:ext cx="7486650" cy="1146572"/>
          </a:xfrm>
        </p:spPr>
        <p:txBody>
          <a:bodyPr>
            <a:normAutofit/>
          </a:bodyPr>
          <a:lstStyle/>
          <a:p>
            <a:r>
              <a:rPr lang="en-US" sz="4050" dirty="0"/>
              <a:t>Back up</a:t>
            </a:r>
          </a:p>
        </p:txBody>
      </p:sp>
    </p:spTree>
    <p:extLst>
      <p:ext uri="{BB962C8B-B14F-4D97-AF65-F5344CB8AC3E}">
        <p14:creationId xmlns:p14="http://schemas.microsoft.com/office/powerpoint/2010/main" val="3711102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D118F-7EB5-4140-9725-D87A86048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AADF1-8936-CC4A-A89F-335A4F98A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what kind of models are needed</a:t>
            </a:r>
          </a:p>
          <a:p>
            <a:r>
              <a:rPr lang="en-US" dirty="0"/>
              <a:t>Keep the model discussion at the high level </a:t>
            </a:r>
          </a:p>
          <a:p>
            <a:r>
              <a:rPr lang="en-US" dirty="0"/>
              <a:t>Use cases vs. requirements and scenarios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219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D4445-BF6D-C44B-A1D5-95EAB80F4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design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38750-13C3-9C46-8F6A-A02623C3D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the quantity from the sensing</a:t>
            </a:r>
          </a:p>
          <a:p>
            <a:r>
              <a:rPr lang="en-US" dirty="0"/>
              <a:t>"Temperature Sensor" vs "Sensor" that measures "Temperature"</a:t>
            </a:r>
          </a:p>
          <a:p>
            <a:r>
              <a:rPr lang="en-US" dirty="0"/>
              <a:t>Make it easy for many embodiments to be constructed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443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90C44-1CFB-F542-BFAE-D438957F1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207472"/>
            <a:ext cx="7293219" cy="1006474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20442-D9A6-B846-B856-ADB7335CD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87518"/>
            <a:ext cx="7886700" cy="4861944"/>
          </a:xfrm>
        </p:spPr>
        <p:txBody>
          <a:bodyPr/>
          <a:lstStyle/>
          <a:p>
            <a:r>
              <a:rPr lang="en-US" dirty="0"/>
              <a:t>Fundamental types</a:t>
            </a:r>
          </a:p>
          <a:p>
            <a:r>
              <a:rPr lang="en-US" dirty="0"/>
              <a:t>Quantity and Units</a:t>
            </a:r>
          </a:p>
          <a:p>
            <a:r>
              <a:rPr lang="en-US" dirty="0"/>
              <a:t>Characteristics (i.e. averages, quartiles, etc.)</a:t>
            </a:r>
          </a:p>
          <a:p>
            <a:r>
              <a:rPr lang="en-US" dirty="0"/>
              <a:t>Range and Scale</a:t>
            </a:r>
          </a:p>
          <a:p>
            <a:r>
              <a:rPr lang="en-US" dirty="0"/>
              <a:t>Reusability of these definitions</a:t>
            </a:r>
          </a:p>
          <a:p>
            <a:r>
              <a:rPr lang="en-US" dirty="0"/>
              <a:t>Data type (</a:t>
            </a:r>
            <a:r>
              <a:rPr lang="en-US" dirty="0" err="1"/>
              <a:t>sdfData</a:t>
            </a:r>
            <a:r>
              <a:rPr lang="en-US" dirty="0"/>
              <a:t>) vs </a:t>
            </a:r>
            <a:r>
              <a:rPr lang="en-US" dirty="0" err="1"/>
              <a:t>sdfProperty</a:t>
            </a:r>
            <a:r>
              <a:rPr lang="en-US" dirty="0"/>
              <a:t>, where do the application semantics like quantity and units go?</a:t>
            </a:r>
          </a:p>
          <a:p>
            <a:r>
              <a:rPr lang="en-US" dirty="0"/>
              <a:t>Examples of different styles, use common quantities temperature (pressure is differential, gauge vs. absolute) how do we differentiate?</a:t>
            </a:r>
          </a:p>
          <a:p>
            <a:r>
              <a:rPr lang="en-US" dirty="0"/>
              <a:t>Data should be standalone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53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4E35-1503-FA44-B084-EB9BC5C4B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BDF92-9467-2B48-A912-F237B3657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71601"/>
            <a:ext cx="7886700" cy="5018689"/>
          </a:xfrm>
        </p:spPr>
        <p:txBody>
          <a:bodyPr/>
          <a:lstStyle/>
          <a:p>
            <a:r>
              <a:rPr lang="en-US" dirty="0"/>
              <a:t>Functional modularity</a:t>
            </a:r>
          </a:p>
          <a:p>
            <a:r>
              <a:rPr lang="en-US" dirty="0"/>
              <a:t>Actions and Events could be optional and bespoke for certain protocols</a:t>
            </a:r>
          </a:p>
          <a:p>
            <a:r>
              <a:rPr lang="en-US" dirty="0"/>
              <a:t>The base model could be very simple with well categorized extension points e.g. Min/Max observed</a:t>
            </a:r>
          </a:p>
          <a:p>
            <a:r>
              <a:rPr lang="en-US" dirty="0"/>
              <a:t>Sensors are separate from generic Properties, sensor definitions use property definitions and add behaviors like conditional reporting</a:t>
            </a:r>
          </a:p>
          <a:p>
            <a:r>
              <a:rPr lang="en-US" dirty="0"/>
              <a:t>Properties can be used for static or dynamic</a:t>
            </a:r>
          </a:p>
          <a:p>
            <a:r>
              <a:rPr lang="en-US" dirty="0"/>
              <a:t>Features? Modular composition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276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345078</TotalTime>
  <Words>2833</Words>
  <Application>Microsoft Macintosh PowerPoint</Application>
  <PresentationFormat>Letter Paper (8.5x11 in)</PresentationFormat>
  <Paragraphs>303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Calibri Light</vt:lpstr>
      <vt:lpstr>Helvetica Neue</vt:lpstr>
      <vt:lpstr>inherit</vt:lpstr>
      <vt:lpstr>Menlo</vt:lpstr>
      <vt:lpstr>Office Theme</vt:lpstr>
      <vt:lpstr>Custom Design</vt:lpstr>
      <vt:lpstr>One Data Model Weekly Teleconference Agenda and Content</vt:lpstr>
      <vt:lpstr>Agenda</vt:lpstr>
      <vt:lpstr>SDF Interim summary</vt:lpstr>
      <vt:lpstr>OneDM Roadmap</vt:lpstr>
      <vt:lpstr>Back up</vt:lpstr>
      <vt:lpstr>How to make Progress</vt:lpstr>
      <vt:lpstr>Sensor design pattern</vt:lpstr>
      <vt:lpstr>Data</vt:lpstr>
      <vt:lpstr>Interactions</vt:lpstr>
      <vt:lpstr>Semantic Composability</vt:lpstr>
      <vt:lpstr>Protocol dependencies mapping</vt:lpstr>
      <vt:lpstr>PowerPoint Presentation</vt:lpstr>
      <vt:lpstr>Updates?</vt:lpstr>
      <vt:lpstr>Conclusion</vt:lpstr>
      <vt:lpstr>Discussion on ASDF Interim</vt:lpstr>
      <vt:lpstr>Review Board </vt:lpstr>
      <vt:lpstr>Next Steps</vt:lpstr>
      <vt:lpstr>ASDF planning</vt:lpstr>
      <vt:lpstr>Review Board Discussion 10/4</vt:lpstr>
      <vt:lpstr>Chat log 10/4</vt:lpstr>
      <vt:lpstr>Review Board</vt:lpstr>
      <vt:lpstr>OneDM/SDF Differences</vt:lpstr>
      <vt:lpstr>ASDF Requirements</vt:lpstr>
      <vt:lpstr>Example Application Link with Relational Constraint  </vt:lpstr>
      <vt:lpstr>Sensor Design Patterns</vt:lpstr>
      <vt:lpstr>Sensor Design Patterns</vt:lpstr>
      <vt:lpstr>External SDF models?</vt:lpstr>
      <vt:lpstr>Review Board</vt:lpstr>
      <vt:lpstr>OneDM Adoption Process </vt:lpstr>
      <vt:lpstr>Conclusion from August 23rd </vt:lpstr>
      <vt:lpstr>OneDM Adoption Process </vt:lpstr>
      <vt:lpstr>Provisional Models</vt:lpstr>
      <vt:lpstr>OCF dishwasher and dryer </vt:lpstr>
      <vt:lpstr>Sensor Modeling</vt:lpstr>
      <vt:lpstr>Pending work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Data Model Semantic Definitions for Connected Things</dc:title>
  <dc:creator>Wouter van der Beek (wovander)</dc:creator>
  <cp:lastModifiedBy>Michael Koster</cp:lastModifiedBy>
  <cp:revision>705</cp:revision>
  <cp:lastPrinted>2021-03-29T08:35:39Z</cp:lastPrinted>
  <dcterms:created xsi:type="dcterms:W3CDTF">2020-07-17T12:11:39Z</dcterms:created>
  <dcterms:modified xsi:type="dcterms:W3CDTF">2022-01-17T17:35:58Z</dcterms:modified>
</cp:coreProperties>
</file>