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6"/>
  </p:notesMasterIdLst>
  <p:sldIdLst>
    <p:sldId id="256" r:id="rId3"/>
    <p:sldId id="354" r:id="rId4"/>
    <p:sldId id="463" r:id="rId5"/>
    <p:sldId id="466" r:id="rId6"/>
    <p:sldId id="465" r:id="rId7"/>
    <p:sldId id="288" r:id="rId8"/>
    <p:sldId id="464" r:id="rId9"/>
    <p:sldId id="459" r:id="rId10"/>
    <p:sldId id="460" r:id="rId11"/>
    <p:sldId id="461" r:id="rId12"/>
    <p:sldId id="462" r:id="rId13"/>
    <p:sldId id="435" r:id="rId14"/>
    <p:sldId id="447" r:id="rId15"/>
    <p:sldId id="445" r:id="rId16"/>
    <p:sldId id="457" r:id="rId17"/>
    <p:sldId id="458" r:id="rId18"/>
    <p:sldId id="455" r:id="rId19"/>
    <p:sldId id="450" r:id="rId20"/>
    <p:sldId id="451" r:id="rId21"/>
    <p:sldId id="452" r:id="rId22"/>
    <p:sldId id="453" r:id="rId23"/>
    <p:sldId id="454" r:id="rId24"/>
    <p:sldId id="456" r:id="rId25"/>
    <p:sldId id="428" r:id="rId26"/>
    <p:sldId id="434" r:id="rId27"/>
    <p:sldId id="449" r:id="rId28"/>
    <p:sldId id="446" r:id="rId29"/>
    <p:sldId id="443" r:id="rId30"/>
    <p:sldId id="444" r:id="rId31"/>
    <p:sldId id="442" r:id="rId32"/>
    <p:sldId id="437" r:id="rId33"/>
    <p:sldId id="439" r:id="rId34"/>
    <p:sldId id="438" r:id="rId35"/>
    <p:sldId id="440" r:id="rId36"/>
    <p:sldId id="436" r:id="rId37"/>
    <p:sldId id="433" r:id="rId38"/>
    <p:sldId id="432" r:id="rId39"/>
    <p:sldId id="319" r:id="rId40"/>
    <p:sldId id="431" r:id="rId41"/>
    <p:sldId id="422" r:id="rId42"/>
    <p:sldId id="424" r:id="rId43"/>
    <p:sldId id="425" r:id="rId44"/>
    <p:sldId id="357" r:id="rId4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opendigitaltwins-dtdl/blob/master/DTDL/v2/dtdlv2.md#semantic-types" TargetMode="External"/><Relationship Id="rId2" Type="http://schemas.openxmlformats.org/officeDocument/2006/relationships/hyperlink" Target="https://github.com/t2trg/wishi/wiki/Agenda-items#wishi-online-me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ketplace/auto-add-label" TargetMode="External"/><Relationship Id="rId4" Type="http://schemas.openxmlformats.org/officeDocument/2006/relationships/hyperlink" Target="https://github.com/t2trg/wishi/blob/master/examples/sdf-dtdl/sdf-dtdl-unitmap.js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rocesses/blob/master/review-board.md" TargetMode="External"/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e-data-model/processes/wiki/Review-Board-Nomination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onedm.org/playground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/blob/master/sdfObject/sdfobject-switch_binary.sdf.json" TargetMode="External"/><Relationship Id="rId2" Type="http://schemas.openxmlformats.org/officeDocument/2006/relationships/hyperlink" Target="https://openconnectivityfoundation.github.io/devicemodels/doc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ne-data-model/playground/blob/master/sdfObject/sdfobject-operational_state.sdf.json" TargetMode="External"/><Relationship Id="rId4" Type="http://schemas.openxmlformats.org/officeDocument/2006/relationships/hyperlink" Target="https://github.com/one-data-model/playground/blob/master/sdfObject/sdfobject-mode.sdf.json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February 7,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830181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r>
              <a:rPr lang="en-GB" sz="3300" dirty="0"/>
              <a:t>AOB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  <a:p>
            <a:r>
              <a:rPr lang="en-US" dirty="0"/>
              <a:t>Announce</a:t>
            </a:r>
          </a:p>
        </p:txBody>
      </p:sp>
    </p:spTree>
    <p:extLst>
      <p:ext uri="{BB962C8B-B14F-4D97-AF65-F5344CB8AC3E}">
        <p14:creationId xmlns:p14="http://schemas.microsoft.com/office/powerpoint/2010/main" val="2630365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DD41-E4CA-8647-9ECF-9A42C4E8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D6C4-C3B4-0241-9A53-4F119D6E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date: January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71630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000C-911E-D544-9620-58CE970E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49514"/>
            <a:ext cx="7293219" cy="1006474"/>
          </a:xfrm>
        </p:spPr>
        <p:txBody>
          <a:bodyPr/>
          <a:lstStyle/>
          <a:p>
            <a:r>
              <a:rPr lang="en-US" dirty="0"/>
              <a:t>Discussion on ASDF Interim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4D54-2ED2-5D42-8819-E47D913F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13643"/>
            <a:ext cx="7886700" cy="4903074"/>
          </a:xfrm>
        </p:spPr>
        <p:txBody>
          <a:bodyPr>
            <a:noAutofit/>
          </a:bodyPr>
          <a:lstStyle/>
          <a:p>
            <a:r>
              <a:rPr lang="en-US" sz="2400" dirty="0"/>
              <a:t>Design Team meeting 1 Dec (Wednesday at the </a:t>
            </a:r>
            <a:r>
              <a:rPr lang="en-US" sz="2400" dirty="0" err="1"/>
              <a:t>OneDM</a:t>
            </a:r>
            <a:r>
              <a:rPr lang="en-US" sz="2400" dirty="0"/>
              <a:t> alt slot)</a:t>
            </a:r>
          </a:p>
          <a:p>
            <a:r>
              <a:rPr lang="en-US" sz="2400" dirty="0"/>
              <a:t>Topics to cover before committing to 1.x</a:t>
            </a:r>
          </a:p>
          <a:p>
            <a:pPr lvl="1"/>
            <a:r>
              <a:rPr lang="en-US" sz="2000" dirty="0"/>
              <a:t>SDF beyond simple object translation – system level modeling</a:t>
            </a:r>
          </a:p>
          <a:p>
            <a:pPr lvl="1"/>
            <a:r>
              <a:rPr lang="en-US" sz="2000" dirty="0"/>
              <a:t>What's an instance – Unique ID, Set of refinements, </a:t>
            </a:r>
            <a:r>
              <a:rPr lang="en-US" sz="2000" dirty="0" err="1"/>
              <a:t>InstanceGraph</a:t>
            </a:r>
            <a:r>
              <a:rPr lang="en-US" sz="2000" dirty="0"/>
              <a:t> (</a:t>
            </a:r>
            <a:r>
              <a:rPr lang="en-US" sz="2000" dirty="0" err="1"/>
              <a:t>mjk</a:t>
            </a:r>
            <a:r>
              <a:rPr lang="en-US" sz="2000" dirty="0"/>
              <a:t>) what differentiates an SDF definition from other artifacts</a:t>
            </a:r>
          </a:p>
          <a:p>
            <a:pPr lvl="1"/>
            <a:r>
              <a:rPr lang="en-US" sz="2000" dirty="0"/>
              <a:t>Relations – semantic links</a:t>
            </a:r>
          </a:p>
          <a:p>
            <a:pPr lvl="1"/>
            <a:r>
              <a:rPr lang="en-US" sz="2000" dirty="0"/>
              <a:t>Internal extensions for mapping and binding</a:t>
            </a:r>
          </a:p>
          <a:p>
            <a:r>
              <a:rPr lang="en-US" sz="2400" dirty="0"/>
              <a:t>Requirements driven from use cases – write this stuff down</a:t>
            </a:r>
          </a:p>
          <a:p>
            <a:pPr lvl="1"/>
            <a:r>
              <a:rPr lang="en-US" sz="2000" dirty="0"/>
              <a:t>DTDL (Ari)</a:t>
            </a:r>
          </a:p>
          <a:p>
            <a:pPr lvl="1"/>
            <a:r>
              <a:rPr lang="en-US" sz="2000" dirty="0" err="1"/>
              <a:t>InstanceGraph</a:t>
            </a:r>
            <a:r>
              <a:rPr lang="en-US" sz="2000" dirty="0"/>
              <a:t> (MJK)</a:t>
            </a:r>
          </a:p>
          <a:p>
            <a:pPr lvl="1"/>
            <a:r>
              <a:rPr lang="en-US" sz="2000" dirty="0"/>
              <a:t>BACnet example – BACnet Object + Property, then </a:t>
            </a:r>
            <a:r>
              <a:rPr lang="en-US" sz="2000" dirty="0" err="1"/>
              <a:t>AnalogInput</a:t>
            </a:r>
            <a:r>
              <a:rPr lang="en-US" sz="2000" dirty="0"/>
              <a:t>, </a:t>
            </a:r>
            <a:r>
              <a:rPr lang="en-US" sz="2000" dirty="0" err="1"/>
              <a:t>PresentValue</a:t>
            </a:r>
            <a:r>
              <a:rPr lang="en-US" sz="2000" dirty="0"/>
              <a:t>, then reusable definitions e.g. PID control, then unit/quantity constraints, then an </a:t>
            </a:r>
            <a:r>
              <a:rPr lang="en-US" sz="2000" dirty="0" err="1"/>
              <a:t>InstanceGraph</a:t>
            </a:r>
            <a:r>
              <a:rPr lang="en-US" sz="2000" dirty="0"/>
              <a:t>, then IP addresses</a:t>
            </a:r>
          </a:p>
        </p:txBody>
      </p:sp>
    </p:spTree>
    <p:extLst>
      <p:ext uri="{BB962C8B-B14F-4D97-AF65-F5344CB8AC3E}">
        <p14:creationId xmlns:p14="http://schemas.microsoft.com/office/powerpoint/2010/main" val="2565190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4A5E-4E76-FA4A-8ED1-E68C1CD9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22479"/>
            <a:ext cx="7293219" cy="1006474"/>
          </a:xfrm>
        </p:spPr>
        <p:txBody>
          <a:bodyPr/>
          <a:lstStyle/>
          <a:p>
            <a:r>
              <a:rPr lang="en-US" dirty="0"/>
              <a:t>ASDF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1BFB-91C7-EC4D-AD9D-6BAAF40C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77" y="1559877"/>
            <a:ext cx="7886700" cy="4585555"/>
          </a:xfrm>
        </p:spPr>
        <p:txBody>
          <a:bodyPr/>
          <a:lstStyle/>
          <a:p>
            <a:r>
              <a:rPr lang="en-US" sz="1800" dirty="0"/>
              <a:t>Agenda items for </a:t>
            </a:r>
            <a:r>
              <a:rPr lang="en-US" sz="1800" dirty="0" err="1"/>
              <a:t>asdf</a:t>
            </a:r>
            <a:r>
              <a:rPr lang="en-US" sz="1800" dirty="0"/>
              <a:t> </a:t>
            </a:r>
          </a:p>
          <a:p>
            <a:r>
              <a:rPr lang="en-US" sz="1800" dirty="0"/>
              <a:t>What is the remaining work to get to RFC - use a hackathon slot to discuss?</a:t>
            </a:r>
          </a:p>
          <a:p>
            <a:pPr lvl="1"/>
            <a:r>
              <a:rPr lang="en-US" sz="1600" dirty="0"/>
              <a:t>Ref to JSO draft fixed in the new appendix C which is now explicit per keyword – please review carefully</a:t>
            </a:r>
          </a:p>
          <a:p>
            <a:pPr lvl="1"/>
            <a:r>
              <a:rPr lang="en-US" sz="1600" dirty="0"/>
              <a:t>More editorial work needed but content may be complete for this version – close to end of year target</a:t>
            </a:r>
          </a:p>
          <a:p>
            <a:pPr lvl="1"/>
            <a:r>
              <a:rPr lang="en-US" sz="1600" dirty="0"/>
              <a:t>Alternatively we could </a:t>
            </a:r>
            <a:r>
              <a:rPr lang="en-US" sz="1600" dirty="0" err="1"/>
              <a:t>interrupt+extend</a:t>
            </a:r>
            <a:r>
              <a:rPr lang="en-US" sz="1600" dirty="0"/>
              <a:t> timeline this if absolutely necessary</a:t>
            </a:r>
          </a:p>
          <a:p>
            <a:pPr lvl="1"/>
            <a:r>
              <a:rPr lang="en-US" sz="1600" dirty="0"/>
              <a:t>We should look at where we are and make sure we can proceed with </a:t>
            </a:r>
            <a:r>
              <a:rPr lang="en-US" sz="1600" dirty="0" err="1"/>
              <a:t>OneDM</a:t>
            </a:r>
            <a:r>
              <a:rPr lang="en-US" sz="1600" dirty="0"/>
              <a:t> with what we have</a:t>
            </a:r>
          </a:p>
          <a:p>
            <a:pPr lvl="2"/>
            <a:r>
              <a:rPr lang="en-US" sz="1400" dirty="0"/>
              <a:t>Input/output parameter names – Ari will make a PR</a:t>
            </a:r>
          </a:p>
          <a:p>
            <a:pPr lvl="2"/>
            <a:r>
              <a:rPr lang="en-US" sz="1400" dirty="0" err="1"/>
              <a:t>DefaultNamespace</a:t>
            </a:r>
            <a:r>
              <a:rPr lang="en-US" sz="1400" dirty="0"/>
              <a:t> – rename?</a:t>
            </a:r>
          </a:p>
          <a:p>
            <a:pPr lvl="2"/>
            <a:r>
              <a:rPr lang="en-US" sz="1400" dirty="0"/>
              <a:t>Ref/</a:t>
            </a:r>
            <a:r>
              <a:rPr lang="en-US" sz="1400" dirty="0" err="1"/>
              <a:t>refFrom</a:t>
            </a:r>
            <a:r>
              <a:rPr lang="en-US" sz="1400" dirty="0"/>
              <a:t> question – extends?</a:t>
            </a:r>
          </a:p>
          <a:p>
            <a:pPr lvl="1"/>
            <a:r>
              <a:rPr lang="en-US" sz="1600" dirty="0"/>
              <a:t>Then we look at why/what might be in v2 and an extended charter</a:t>
            </a:r>
          </a:p>
          <a:p>
            <a:pPr lvl="1"/>
            <a:r>
              <a:rPr lang="en-US" sz="1600" dirty="0"/>
              <a:t>Need some formative example contributions to explicitly scope and guide the future work</a:t>
            </a:r>
          </a:p>
          <a:p>
            <a:pPr lvl="1"/>
            <a:r>
              <a:rPr lang="en-US" sz="1600" dirty="0"/>
              <a:t>Some issues in the </a:t>
            </a:r>
            <a:r>
              <a:rPr lang="en-US" sz="1600" dirty="0" err="1"/>
              <a:t>asdf</a:t>
            </a:r>
            <a:r>
              <a:rPr lang="en-US" sz="1600" dirty="0"/>
              <a:t> repo; will anyone take these up to drive in the current draft?</a:t>
            </a:r>
          </a:p>
          <a:p>
            <a:pPr lvl="1"/>
            <a:r>
              <a:rPr lang="en-US" sz="1600" dirty="0"/>
              <a:t>Mappings, Instance, Relationships (Koster and Ari make a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08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 Discussion 10/4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Continue to work on Binary Switch as a good test case</a:t>
            </a:r>
          </a:p>
          <a:p>
            <a:r>
              <a:rPr lang="en-US" sz="2400" dirty="0"/>
              <a:t>Understand our first output is provisional</a:t>
            </a:r>
          </a:p>
          <a:p>
            <a:r>
              <a:rPr lang="en-US" sz="2400" dirty="0"/>
              <a:t>What we adopt can be simple to start with</a:t>
            </a:r>
          </a:p>
          <a:p>
            <a:r>
              <a:rPr lang="en-US" sz="2400" dirty="0"/>
              <a:t>Make the features modular so objects can be constructed</a:t>
            </a:r>
          </a:p>
          <a:p>
            <a:r>
              <a:rPr lang="en-US" sz="2400" dirty="0"/>
              <a:t>Make provisional models that are easy to use in ecosystems</a:t>
            </a:r>
          </a:p>
          <a:p>
            <a:r>
              <a:rPr lang="en-US" sz="2400" dirty="0"/>
              <a:t>Add sensor models into the provisional cycle, work on more than one set at a time</a:t>
            </a:r>
          </a:p>
          <a:p>
            <a:r>
              <a:rPr lang="en-US" sz="2400" dirty="0"/>
              <a:t>KANBAN vs. PRs and labels for state tracking</a:t>
            </a:r>
          </a:p>
          <a:p>
            <a:pPr lvl="1"/>
            <a:r>
              <a:rPr lang="en-US" sz="2000" dirty="0"/>
              <a:t>Experiment to evaluate the state tracking using projects/</a:t>
            </a:r>
            <a:r>
              <a:rPr lang="en-US" sz="2000" dirty="0" err="1"/>
              <a:t>kanban</a:t>
            </a:r>
            <a:endParaRPr lang="en-US" sz="2000" dirty="0"/>
          </a:p>
          <a:p>
            <a:pPr lvl="1"/>
            <a:r>
              <a:rPr lang="en-US" sz="2000" dirty="0"/>
              <a:t>There is a </a:t>
            </a:r>
            <a:r>
              <a:rPr lang="en-US" sz="2000" dirty="0" err="1"/>
              <a:t>github</a:t>
            </a:r>
            <a:r>
              <a:rPr lang="en-US" sz="2000" dirty="0"/>
              <a:t> marketplace entry "add-label"</a:t>
            </a:r>
          </a:p>
          <a:p>
            <a:pPr lvl="1"/>
            <a:r>
              <a:rPr lang="en-US" sz="2000" dirty="0"/>
              <a:t>Meeting Friday pm and resolution on Monday</a:t>
            </a:r>
          </a:p>
        </p:txBody>
      </p:sp>
    </p:spTree>
    <p:extLst>
      <p:ext uri="{BB962C8B-B14F-4D97-AF65-F5344CB8AC3E}">
        <p14:creationId xmlns:p14="http://schemas.microsoft.com/office/powerpoint/2010/main" val="3371818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C77-3BB8-2A4D-A5A2-FD6BC9F5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log 10/4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1CA-8052-A741-8F43-8D25C422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8:05  AM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https://github.com/t2trg/wishi/wiki/Agenda-items#wishi-online-meeting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8:19  AM</a:t>
            </a:r>
          </a:p>
          <a:p>
            <a:pPr marL="0" indent="0">
              <a:buNone/>
            </a:pPr>
            <a:r>
              <a:rPr lang="en-US" sz="1200" dirty="0"/>
              <a:t>DTDL has semantic types: </a:t>
            </a:r>
            <a:r>
              <a:rPr lang="en-US" sz="1200" dirty="0">
                <a:hlinkClick r:id="rId3"/>
              </a:rPr>
              <a:t>https://github.com/Azure/opendigitaltwins-dtdl/blob/master/DTDL/v2/dtdlv2.md#semantic-types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Klaus Hartke to Everyone:    8:20  AM</a:t>
            </a:r>
          </a:p>
          <a:p>
            <a:pPr marL="0" indent="0">
              <a:buNone/>
            </a:pPr>
            <a:r>
              <a:rPr lang="en-US" sz="1200" dirty="0"/>
              <a:t>Thanks, Ari! That's exactly what I had in mind.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8:27  AM</a:t>
            </a:r>
          </a:p>
          <a:p>
            <a:pPr marL="0" indent="0">
              <a:buNone/>
            </a:pPr>
            <a:r>
              <a:rPr lang="en-US" sz="1200" dirty="0"/>
              <a:t>And here's partial mapping from </a:t>
            </a:r>
            <a:r>
              <a:rPr lang="en-US" sz="1200" dirty="0" err="1"/>
              <a:t>SenML</a:t>
            </a:r>
            <a:r>
              <a:rPr lang="en-US" sz="1200" dirty="0"/>
              <a:t> units to DTDL units and semantic types: </a:t>
            </a:r>
            <a:r>
              <a:rPr lang="en-US" sz="1200" dirty="0">
                <a:hlinkClick r:id="rId4"/>
              </a:rPr>
              <a:t>https://github.com/t2trg/wishi/blob/master/examples/sdf-dtdl/sdf-dtdl-unitmap.json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8:37  AM</a:t>
            </a:r>
          </a:p>
          <a:p>
            <a:pPr marL="0" indent="0">
              <a:buNone/>
            </a:pPr>
            <a:r>
              <a:rPr lang="en-US" sz="1200" dirty="0"/>
              <a:t>Summary: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8:38  AM</a:t>
            </a:r>
          </a:p>
          <a:p>
            <a:pPr marL="0" indent="0">
              <a:buNone/>
            </a:pPr>
            <a:r>
              <a:rPr lang="en-US" sz="1200" dirty="0"/>
              <a:t>Could remove: promoter, branch created. SDF verification and License check could be handled by CI. Submission date when same as PR date could be omitted. Board could have just "Board conclusions".</a:t>
            </a:r>
          </a:p>
          <a:p>
            <a:pPr marL="0" indent="0">
              <a:buNone/>
            </a:pPr>
            <a:r>
              <a:rPr lang="en-US" sz="1200" dirty="0"/>
              <a:t>from OCF Staff to Everyone:    9:00  AM</a:t>
            </a:r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https://github.com/marketplace/auto-add-label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09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AAFA-F94B-9248-857E-358AAA0F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23" y="81347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/SDF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112C-303D-6B47-BD7F-C48CBBD9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46" y="1177159"/>
            <a:ext cx="7886700" cy="5103682"/>
          </a:xfrm>
        </p:spPr>
        <p:txBody>
          <a:bodyPr/>
          <a:lstStyle/>
          <a:p>
            <a:r>
              <a:rPr lang="en-US" dirty="0"/>
              <a:t>Information models for the application layer</a:t>
            </a:r>
          </a:p>
          <a:p>
            <a:pPr lvl="1"/>
            <a:r>
              <a:rPr lang="en-US" dirty="0"/>
              <a:t>Semantically defined interaction affordances</a:t>
            </a:r>
          </a:p>
          <a:p>
            <a:r>
              <a:rPr lang="en-US" dirty="0"/>
              <a:t>SDF is Designed for models vs. instances</a:t>
            </a:r>
          </a:p>
          <a:p>
            <a:pPr lvl="1"/>
            <a:r>
              <a:rPr lang="en-US" dirty="0"/>
              <a:t>Managed URIs point to concepts vs. entry points</a:t>
            </a:r>
          </a:p>
          <a:p>
            <a:pPr lvl="1"/>
            <a:r>
              <a:rPr lang="en-US" dirty="0"/>
              <a:t>Schema driven with object-property style ontology</a:t>
            </a:r>
          </a:p>
          <a:p>
            <a:pPr lvl="1"/>
            <a:r>
              <a:rPr lang="en-US" dirty="0"/>
              <a:t>Uses external protocol binding</a:t>
            </a:r>
          </a:p>
          <a:p>
            <a:pPr lvl="1"/>
            <a:r>
              <a:rPr lang="en-US" dirty="0"/>
              <a:t>Data item constraints vs. fixed data schemas</a:t>
            </a:r>
          </a:p>
          <a:p>
            <a:r>
              <a:rPr lang="en-US" dirty="0" err="1"/>
              <a:t>OneDM</a:t>
            </a:r>
            <a:r>
              <a:rPr lang="en-US" dirty="0"/>
              <a:t> is a Multi-standard collaboration</a:t>
            </a:r>
          </a:p>
          <a:p>
            <a:pPr lvl="1"/>
            <a:r>
              <a:rPr lang="en-US" dirty="0"/>
              <a:t>Common best practices</a:t>
            </a:r>
          </a:p>
          <a:p>
            <a:pPr lvl="1"/>
            <a:r>
              <a:rPr lang="en-US" dirty="0"/>
              <a:t>Use case categorization</a:t>
            </a:r>
          </a:p>
          <a:p>
            <a:pPr lvl="1"/>
            <a:r>
              <a:rPr lang="en-US" dirty="0"/>
              <a:t>Multi-source content</a:t>
            </a:r>
          </a:p>
          <a:p>
            <a:pPr lvl="1"/>
            <a:r>
              <a:rPr lang="en-US" dirty="0"/>
              <a:t>Managed namespaces </a:t>
            </a:r>
          </a:p>
        </p:txBody>
      </p:sp>
    </p:spTree>
    <p:extLst>
      <p:ext uri="{BB962C8B-B14F-4D97-AF65-F5344CB8AC3E}">
        <p14:creationId xmlns:p14="http://schemas.microsoft.com/office/powerpoint/2010/main" val="1389393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2BB1-C4E0-8042-8DA5-CC94AB8F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20" y="186451"/>
            <a:ext cx="7293219" cy="1006474"/>
          </a:xfrm>
        </p:spPr>
        <p:txBody>
          <a:bodyPr/>
          <a:lstStyle/>
          <a:p>
            <a:r>
              <a:rPr lang="en-US" dirty="0"/>
              <a:t>ASDF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2A16-DF50-4E4A-A136-16EC823D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16" y="1192925"/>
            <a:ext cx="8179020" cy="4585555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RFC content for usable specification – current draft plus editorial work (2d+)</a:t>
            </a:r>
          </a:p>
          <a:p>
            <a:pPr lvl="1"/>
            <a:r>
              <a:rPr lang="en-US" dirty="0"/>
              <a:t>Meeting at IETF 112 </a:t>
            </a:r>
          </a:p>
          <a:p>
            <a:pPr lvl="1"/>
            <a:r>
              <a:rPr lang="en-US" dirty="0"/>
              <a:t>Design team meeting before, to review current ID and structure the new document work – reuse </a:t>
            </a:r>
            <a:r>
              <a:rPr lang="en-US" dirty="0" err="1"/>
              <a:t>OneDM</a:t>
            </a:r>
            <a:r>
              <a:rPr lang="en-US" dirty="0"/>
              <a:t> slot early October</a:t>
            </a:r>
          </a:p>
          <a:p>
            <a:r>
              <a:rPr lang="en-US" dirty="0"/>
              <a:t>Document: Mapping file, mapping patterns, custom vocabulary</a:t>
            </a:r>
          </a:p>
          <a:p>
            <a:pPr lvl="1"/>
            <a:r>
              <a:rPr lang="en-US" dirty="0"/>
              <a:t>Value transform, range and offset, units, categorical equivalence </a:t>
            </a:r>
          </a:p>
          <a:p>
            <a:r>
              <a:rPr lang="en-US" dirty="0"/>
              <a:t>Relational typed links as qualities of an element</a:t>
            </a:r>
          </a:p>
          <a:p>
            <a:pPr lvl="1"/>
            <a:r>
              <a:rPr lang="en-US" dirty="0"/>
              <a:t>Any URI target + relation type + target attributes</a:t>
            </a:r>
          </a:p>
          <a:p>
            <a:r>
              <a:rPr lang="en-US" dirty="0"/>
              <a:t>Application Link: pointer data type as property or I/O</a:t>
            </a:r>
          </a:p>
          <a:p>
            <a:pPr lvl="1"/>
            <a:r>
              <a:rPr lang="en-US" dirty="0" err="1"/>
              <a:t>sdfPointer</a:t>
            </a:r>
            <a:r>
              <a:rPr lang="en-US" dirty="0"/>
              <a:t> can be a place holder for protocol specific links</a:t>
            </a:r>
          </a:p>
          <a:p>
            <a:pPr lvl="1"/>
            <a:r>
              <a:rPr lang="en-US" dirty="0"/>
              <a:t>Application link with additional relations, to specialize an application link using typed links, e.g. to constrain what an application link can point to</a:t>
            </a:r>
          </a:p>
        </p:txBody>
      </p:sp>
    </p:spTree>
    <p:extLst>
      <p:ext uri="{BB962C8B-B14F-4D97-AF65-F5344CB8AC3E}">
        <p14:creationId xmlns:p14="http://schemas.microsoft.com/office/powerpoint/2010/main" val="2917907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6315-C1C9-4949-9CFF-61E343C5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Application Link with Relational Constraint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B5CEC-3F40-F04C-B006-57CFB72E9E04}"/>
              </a:ext>
            </a:extLst>
          </p:cNvPr>
          <p:cNvSpPr/>
          <p:nvPr/>
        </p:nvSpPr>
        <p:spPr>
          <a:xfrm>
            <a:off x="1096006" y="2060901"/>
            <a:ext cx="70705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sdfProperty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InputLink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Input object 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AnalogInputObject</a:t>
            </a:r>
            <a:endParaRPr lang="en-US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SetpointLink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Setpoint object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AnalogValueObject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3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Generic Sensor object with quantity type specialization via property or data type</a:t>
            </a:r>
          </a:p>
          <a:p>
            <a:pPr lvl="1"/>
            <a:r>
              <a:rPr lang="en-US" sz="2000" dirty="0"/>
              <a:t>Bluetooth Mesh, BACnet, IPSO </a:t>
            </a:r>
          </a:p>
          <a:p>
            <a:r>
              <a:rPr lang="en-US" sz="2400" dirty="0"/>
              <a:t>Specialized object types for the quantity type being sensed</a:t>
            </a:r>
          </a:p>
          <a:p>
            <a:pPr lvl="1"/>
            <a:r>
              <a:rPr lang="en-US" sz="2000" dirty="0"/>
              <a:t>OCF, ZCL, IPSO</a:t>
            </a:r>
          </a:p>
          <a:p>
            <a:pPr lvl="1"/>
            <a:r>
              <a:rPr lang="en-US" sz="2000" dirty="0"/>
              <a:t>Common design pattern with specialized object names</a:t>
            </a:r>
          </a:p>
          <a:p>
            <a:pPr lvl="1"/>
            <a:r>
              <a:rPr lang="en-US" sz="2000" dirty="0"/>
              <a:t>Units, value range as properties (could add quantity type)</a:t>
            </a:r>
          </a:p>
          <a:p>
            <a:r>
              <a:rPr lang="en-US" sz="2400" dirty="0"/>
              <a:t>Multi-sensors are common, with composite data and shared settings properties</a:t>
            </a:r>
          </a:p>
          <a:p>
            <a:r>
              <a:rPr lang="en-US" sz="2400" dirty="0"/>
              <a:t>There could be a large number of types to cover concentration sensors as separate types</a:t>
            </a:r>
          </a:p>
          <a:p>
            <a:pPr lvl="1"/>
            <a:r>
              <a:rPr lang="en-US" sz="2000" dirty="0"/>
              <a:t>There is no material difference between "A CO2 concentration sensor" and "A sensor that measures CO2 concentration"</a:t>
            </a:r>
          </a:p>
          <a:p>
            <a:pPr lvl="1"/>
            <a:r>
              <a:rPr lang="en-US" sz="2000" dirty="0"/>
              <a:t>Is there a modular design that would enable redundant  descriptive styles with alternate names? </a:t>
            </a:r>
          </a:p>
          <a:p>
            <a:pPr lvl="1"/>
            <a:r>
              <a:rPr lang="en-US" sz="2000" dirty="0"/>
              <a:t>What are the use case differentiators?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664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Guideline topic</a:t>
            </a:r>
          </a:p>
          <a:p>
            <a:r>
              <a:rPr lang="en-US" sz="2400" dirty="0"/>
              <a:t>Ecosystem survey – pros and cons</a:t>
            </a:r>
          </a:p>
          <a:p>
            <a:r>
              <a:rPr lang="en-US" sz="2400" dirty="0"/>
              <a:t>Review Board venue + experts</a:t>
            </a:r>
          </a:p>
          <a:p>
            <a:r>
              <a:rPr lang="en-US" sz="2400" dirty="0"/>
              <a:t>Keep programmatic translation feature – minimum effort</a:t>
            </a:r>
          </a:p>
          <a:p>
            <a:r>
              <a:rPr lang="en-US" sz="2400" dirty="0"/>
              <a:t>Bluetooth Mesh models as interesting design point for expressive capability</a:t>
            </a:r>
          </a:p>
          <a:p>
            <a:r>
              <a:rPr lang="en-US" sz="2400" dirty="0"/>
              <a:t>Agenda of topics – start 9/29 (WISHI with DTDL 1hr before)</a:t>
            </a:r>
          </a:p>
          <a:p>
            <a:pPr lvl="1"/>
            <a:r>
              <a:rPr lang="en-US" sz="1600" dirty="0"/>
              <a:t>Units</a:t>
            </a:r>
          </a:p>
          <a:p>
            <a:pPr lvl="1"/>
            <a:r>
              <a:rPr lang="en-US" sz="1600" dirty="0"/>
              <a:t>Review isomorphism in existing models, what are the common elements and what is a common set of design patterns (inheritance, </a:t>
            </a:r>
            <a:r>
              <a:rPr lang="en-US" sz="1600" dirty="0" err="1"/>
              <a:t>mixins</a:t>
            </a:r>
            <a:r>
              <a:rPr lang="en-US" sz="1600" dirty="0"/>
              <a:t>, modularity) – common factors, leverage someone's IPSO background - </a:t>
            </a:r>
            <a:r>
              <a:rPr lang="en-US" sz="1600" dirty="0" err="1"/>
              <a:t>sdfRef</a:t>
            </a:r>
            <a:r>
              <a:rPr lang="en-US" sz="1600" dirty="0"/>
              <a:t> with multiple sources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670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SDF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ASHRAE 223p ? External organization, work with ASDF</a:t>
            </a:r>
          </a:p>
          <a:p>
            <a:pPr lvl="1"/>
            <a:r>
              <a:rPr lang="en-US" dirty="0"/>
              <a:t>Should this be discussed further as a thing? Central place for external repo consolidation? These can be checked in </a:t>
            </a:r>
            <a:r>
              <a:rPr lang="en-US" dirty="0" err="1"/>
              <a:t>OneDM</a:t>
            </a:r>
            <a:endParaRPr lang="en-US" dirty="0"/>
          </a:p>
          <a:p>
            <a:pPr lvl="1"/>
            <a:r>
              <a:rPr lang="en-US" dirty="0"/>
              <a:t>Need a pilot example to point to</a:t>
            </a:r>
          </a:p>
        </p:txBody>
      </p:sp>
    </p:spTree>
    <p:extLst>
      <p:ext uri="{BB962C8B-B14F-4D97-AF65-F5344CB8AC3E}">
        <p14:creationId xmlns:p14="http://schemas.microsoft.com/office/powerpoint/2010/main" val="1033181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0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8670AF-C243-574F-99EE-6314F3F4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03237"/>
            <a:ext cx="7886700" cy="5030109"/>
          </a:xfrm>
        </p:spPr>
        <p:txBody>
          <a:bodyPr/>
          <a:lstStyle/>
          <a:p>
            <a:r>
              <a:rPr lang="en-US" dirty="0"/>
              <a:t>Discussion from 9/8 on naming conventions </a:t>
            </a:r>
          </a:p>
          <a:p>
            <a:pPr lvl="1"/>
            <a:r>
              <a:rPr lang="en-US" dirty="0"/>
              <a:t>Objects and Properties </a:t>
            </a:r>
          </a:p>
          <a:p>
            <a:r>
              <a:rPr lang="en-US" dirty="0"/>
              <a:t>Review examples from ecosystems</a:t>
            </a:r>
          </a:p>
          <a:p>
            <a:pPr lvl="1"/>
            <a:r>
              <a:rPr lang="en-US" dirty="0"/>
              <a:t>OCF</a:t>
            </a:r>
          </a:p>
          <a:p>
            <a:pPr lvl="1"/>
            <a:r>
              <a:rPr lang="en-US" dirty="0"/>
              <a:t>OMA</a:t>
            </a:r>
          </a:p>
          <a:p>
            <a:pPr lvl="1"/>
            <a:r>
              <a:rPr lang="en-US" dirty="0"/>
              <a:t>Zigbee</a:t>
            </a:r>
          </a:p>
          <a:p>
            <a:pPr lvl="1"/>
            <a:r>
              <a:rPr lang="en-US" dirty="0"/>
              <a:t>Bluetooth Mesh</a:t>
            </a:r>
          </a:p>
          <a:p>
            <a:pPr lvl="1"/>
            <a:r>
              <a:rPr lang="en-US" dirty="0"/>
              <a:t>Other? </a:t>
            </a:r>
          </a:p>
          <a:p>
            <a:r>
              <a:rPr lang="en-US" dirty="0"/>
              <a:t>Besides naming (naming is a symptom)</a:t>
            </a:r>
          </a:p>
          <a:p>
            <a:pPr lvl="1"/>
            <a:r>
              <a:rPr lang="en-US" dirty="0"/>
              <a:t>What is the bigger problem?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Composability – OCF model</a:t>
            </a:r>
          </a:p>
          <a:p>
            <a:pPr lvl="1"/>
            <a:r>
              <a:rPr lang="en-US" dirty="0"/>
              <a:t>Need to work from a vision of all the possible derivations and uses across </a:t>
            </a:r>
          </a:p>
          <a:p>
            <a:pPr lvl="1"/>
            <a:r>
              <a:rPr lang="en-US" dirty="0"/>
              <a:t>Do we need to look at other examples? Mode vs. state</a:t>
            </a:r>
          </a:p>
          <a:p>
            <a:pPr lvl="1"/>
            <a:r>
              <a:rPr lang="en-US" dirty="0"/>
              <a:t>What about sensors? Many issues to drive </a:t>
            </a:r>
          </a:p>
          <a:p>
            <a:pPr lvl="1"/>
            <a:r>
              <a:rPr lang="en-US" dirty="0"/>
              <a:t>There may be a shape transform pattern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0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5431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71905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r>
              <a:rPr lang="en-US" sz="1800" dirty="0">
                <a:hlinkClick r:id="rId3"/>
              </a:rPr>
              <a:t>https://github.com/one-data-model/processes/blob/master/review-board.md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https://github.com/one-data-model/processes/wiki/Review-Board-Nomination</a:t>
            </a:r>
            <a:endParaRPr lang="en-US" sz="1800" dirty="0"/>
          </a:p>
          <a:p>
            <a:pPr marL="457200" lvl="1" indent="0">
              <a:buNone/>
            </a:pPr>
            <a:r>
              <a:rPr lang="en-US" sz="2000" dirty="0"/>
              <a:t>7 nominations and 2</a:t>
            </a:r>
            <a:r>
              <a:rPr lang="en-US" sz="2000" baseline="30000" dirty="0"/>
              <a:t>nd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Length of term: 1</a:t>
            </a:r>
            <a:r>
              <a:rPr lang="en-US" sz="2000" baseline="30000" dirty="0"/>
              <a:t>st</a:t>
            </a:r>
            <a:r>
              <a:rPr lang="en-US" sz="2000" dirty="0"/>
              <a:t> RB Provisional for 6 months to re-evaluate</a:t>
            </a:r>
          </a:p>
          <a:p>
            <a:pPr marL="457200" lvl="1" indent="0">
              <a:buNone/>
            </a:pPr>
            <a:r>
              <a:rPr lang="en-US" sz="2000" dirty="0"/>
              <a:t>RB can co-opt anyone at any time</a:t>
            </a:r>
          </a:p>
          <a:p>
            <a:pPr marL="457200" lvl="1" indent="0">
              <a:buNone/>
            </a:pPr>
            <a:r>
              <a:rPr lang="en-US" sz="2000" dirty="0"/>
              <a:t>Resolved Aug 23</a:t>
            </a:r>
            <a:r>
              <a:rPr lang="en-US" sz="2000" baseline="30000" dirty="0"/>
              <a:t>rd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Date for 1</a:t>
            </a:r>
            <a:r>
              <a:rPr lang="en-US" sz="2000" baseline="30000" dirty="0"/>
              <a:t>st</a:t>
            </a:r>
            <a:r>
              <a:rPr lang="en-US" sz="2000" dirty="0"/>
              <a:t> review board kickoff meeting – secretary role (</a:t>
            </a:r>
            <a:r>
              <a:rPr lang="en-US" sz="2000" dirty="0" err="1"/>
              <a:t>Niklas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11 days notice required 2 weeks from now – doodle Aug. 30 for dry run and discuss contributions</a:t>
            </a:r>
          </a:p>
          <a:p>
            <a:pPr marL="457200" lvl="1" indent="0">
              <a:buNone/>
            </a:pPr>
            <a:r>
              <a:rPr lang="en-US" sz="2000" dirty="0" err="1"/>
              <a:t>Niklas</a:t>
            </a:r>
            <a:r>
              <a:rPr lang="en-US" sz="2000" dirty="0"/>
              <a:t> will send out a notice on Wiki or </a:t>
            </a:r>
            <a:r>
              <a:rPr lang="en-US" sz="2000" dirty="0" err="1"/>
              <a:t>github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Need an </a:t>
            </a:r>
            <a:r>
              <a:rPr lang="en-US" sz="2000" dirty="0" err="1"/>
              <a:t>async</a:t>
            </a:r>
            <a:r>
              <a:rPr lang="en-US" sz="2000" dirty="0"/>
              <a:t>. option to participate</a:t>
            </a:r>
          </a:p>
          <a:p>
            <a:pPr marL="457200" lvl="1" indent="0">
              <a:buNone/>
            </a:pPr>
            <a:r>
              <a:rPr lang="en-US" sz="2000" dirty="0"/>
              <a:t>Sept 8</a:t>
            </a:r>
            <a:r>
              <a:rPr lang="en-US" sz="2000" baseline="30000" dirty="0"/>
              <a:t>th</a:t>
            </a:r>
            <a:r>
              <a:rPr lang="en-US" sz="2000" dirty="0"/>
              <a:t> next available slot meets notice requirements</a:t>
            </a:r>
          </a:p>
          <a:p>
            <a:pPr marL="457200" lvl="1" indent="0">
              <a:buNone/>
            </a:pPr>
            <a:r>
              <a:rPr lang="en-US" sz="2000" dirty="0"/>
              <a:t>------------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SDF &amp; Best Practices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Ecosystems represented – conversion tools, technical review, fit for purpose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Harmonize across industry (don't create another level of approval in the process) (escalation process e.g. discuss process) set of individuals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2224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44A5-50CC-B140-A00E-8CC90FE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from August 23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B5F4-0D67-0B4F-9DD5-49954B86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August 30, 0800 Pacific Time</a:t>
            </a:r>
          </a:p>
          <a:p>
            <a:r>
              <a:rPr lang="en-US" dirty="0"/>
              <a:t>AOB </a:t>
            </a:r>
          </a:p>
          <a:p>
            <a:pPr lvl="1"/>
            <a:r>
              <a:rPr lang="en-US" dirty="0"/>
              <a:t>Another round of outreach when we have the review board to report</a:t>
            </a:r>
          </a:p>
          <a:p>
            <a:pPr lvl="1"/>
            <a:r>
              <a:rPr lang="en-US" dirty="0"/>
              <a:t>Approach CSA again – Alan Soloway?</a:t>
            </a:r>
          </a:p>
          <a:p>
            <a:pPr lvl="1"/>
            <a:r>
              <a:rPr lang="en-US" dirty="0"/>
              <a:t>Offer a seminar/workshop/</a:t>
            </a:r>
            <a:r>
              <a:rPr lang="en-US" dirty="0" err="1"/>
              <a:t>q&amp;a</a:t>
            </a:r>
            <a:r>
              <a:rPr lang="en-US" dirty="0"/>
              <a:t> – follow on from hive</a:t>
            </a:r>
          </a:p>
          <a:p>
            <a:pPr lvl="1"/>
            <a:r>
              <a:rPr lang="en-US" dirty="0"/>
              <a:t>Get a BSD-licensed version of ZCL </a:t>
            </a:r>
          </a:p>
          <a:p>
            <a:pPr lvl="1"/>
            <a:r>
              <a:rPr lang="en-US" dirty="0"/>
              <a:t>Communicate with CSA on converter and experimental use</a:t>
            </a:r>
          </a:p>
          <a:p>
            <a:pPr lvl="1"/>
            <a:r>
              <a:rPr lang="en-US" dirty="0"/>
              <a:t>Bluetooth Mesh models</a:t>
            </a:r>
          </a:p>
          <a:p>
            <a:pPr lvl="1"/>
            <a:r>
              <a:rPr lang="en-US" dirty="0"/>
              <a:t>Start with the sensor model? Too much complexity at once but very attractive – where is a pointer?</a:t>
            </a:r>
          </a:p>
          <a:p>
            <a:pPr lvl="1"/>
            <a:r>
              <a:rPr lang="en-US" dirty="0"/>
              <a:t>Binary switch, level, luminary to compare with OCF, Zigbee, OMA</a:t>
            </a:r>
          </a:p>
          <a:p>
            <a:pPr lvl="1"/>
            <a:r>
              <a:rPr lang="en-US" dirty="0"/>
              <a:t>Decompose vertically starting with characteristic and property models, layering the data presentation model separately</a:t>
            </a:r>
          </a:p>
          <a:p>
            <a:r>
              <a:rPr lang="en-US" dirty="0"/>
              <a:t>Adjourn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CD67-528E-E94B-B5CF-F45B2455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C1BC-5028-4D6D-9D11-35ECB2EE66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04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Any comments or questions?</a:t>
            </a:r>
          </a:p>
          <a:p>
            <a:r>
              <a:rPr lang="en-US" sz="2400" dirty="0"/>
              <a:t>Ready to adopt the process?</a:t>
            </a:r>
          </a:p>
          <a:p>
            <a:r>
              <a:rPr lang="en-US" sz="2400" dirty="0"/>
              <a:t>Schedule a review cycle for the initial models</a:t>
            </a:r>
          </a:p>
          <a:p>
            <a:r>
              <a:rPr lang="en-US" sz="2400" dirty="0"/>
              <a:t>Invitations and outreach to subject/domain experts</a:t>
            </a:r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1. SDF &amp; Best Practices 2. ecosystems represented – conversion tools, technical review, fit for purpose 3. harmonize across industry (don't create another level of approval in the process) (escalation process e.g. discuss process) set of individuals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109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61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96AB-4CCF-9A4D-8283-4BF0D81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51C6-993F-3449-B619-FB951463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OCF contribution list sent by </a:t>
            </a:r>
            <a:r>
              <a:rPr lang="en-US" dirty="0" err="1"/>
              <a:t>Wouter</a:t>
            </a:r>
            <a:r>
              <a:rPr lang="en-US" dirty="0"/>
              <a:t> </a:t>
            </a:r>
          </a:p>
          <a:p>
            <a:r>
              <a:rPr lang="en-US" dirty="0"/>
              <a:t>Question on namespace syntax required</a:t>
            </a:r>
          </a:p>
          <a:p>
            <a:pPr lvl="1"/>
            <a:r>
              <a:rPr lang="en-US" dirty="0">
                <a:hlinkClick r:id="rId2"/>
              </a:rPr>
              <a:t>https://onedm.org/playground/</a:t>
            </a:r>
            <a:endParaRPr lang="en-US" dirty="0"/>
          </a:p>
          <a:p>
            <a:r>
              <a:rPr lang="en-US" dirty="0"/>
              <a:t>OCF-style process based on constructive feedback</a:t>
            </a:r>
          </a:p>
          <a:p>
            <a:pPr lvl="1"/>
            <a:r>
              <a:rPr lang="en-US" dirty="0"/>
              <a:t>Make concrete proposals to make it better</a:t>
            </a:r>
          </a:p>
          <a:p>
            <a:pPr lvl="1"/>
            <a:r>
              <a:rPr lang="en-US" dirty="0"/>
              <a:t>Chairs drive consensus and help break deadlocks</a:t>
            </a:r>
          </a:p>
          <a:p>
            <a:pPr lvl="1"/>
            <a:r>
              <a:rPr lang="en-US" dirty="0"/>
              <a:t>RFC 2418 defined WG chair role </a:t>
            </a:r>
          </a:p>
          <a:p>
            <a:r>
              <a:rPr lang="en-US" dirty="0"/>
              <a:t>OMA model contribution strawman voltage and current sensor – discussion around how to handle quantities and units being measured</a:t>
            </a:r>
          </a:p>
        </p:txBody>
      </p:sp>
    </p:spTree>
    <p:extLst>
      <p:ext uri="{BB962C8B-B14F-4D97-AF65-F5344CB8AC3E}">
        <p14:creationId xmlns:p14="http://schemas.microsoft.com/office/powerpoint/2010/main" val="3244528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6E3F-11C2-AF46-9DA2-BF0E63F7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175" y="226231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OCF dishwasher and dryer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ECD5B-85AD-4E48-B004-71967FB1D779}"/>
              </a:ext>
            </a:extLst>
          </p:cNvPr>
          <p:cNvSpPr/>
          <p:nvPr/>
        </p:nvSpPr>
        <p:spPr>
          <a:xfrm>
            <a:off x="509286" y="1394751"/>
            <a:ext cx="84726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2"/>
              </a:rPr>
              <a:t>https://openconnectivityfoundation.github.io/devicemodels/docs/index.html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oic.d.dishwasher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resources: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oic.r.mode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oic.d.dryer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</a:t>
            </a:r>
          </a:p>
          <a:p>
            <a:pPr fontAlgn="base"/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oic.r.operational.state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These 3 resources are already as SDF in the playground:</a:t>
            </a: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3"/>
              </a:rPr>
              <a:t>https://github.com/one-data-model/playground/blob/master/sdfObject/sdfobject-switch_binary.sdf.json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4"/>
              </a:rPr>
              <a:t>https://github.com/one-data-model/playground/blob/master/sdfObject/sdfobject-mode.sdf.json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5"/>
              </a:rPr>
              <a:t>https://github.com/one-data-model/playground/blob/master/sdfObject/sdfobject-operational_state.sdf.json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1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C9EB-E633-974A-B25D-CF6C2175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3443-A395-BD45-8D9F-54F65F34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Quantities and Units</a:t>
            </a:r>
          </a:p>
          <a:p>
            <a:pPr lvl="1"/>
            <a:r>
              <a:rPr lang="en-US" dirty="0"/>
              <a:t>Binding of units to sensor type</a:t>
            </a:r>
          </a:p>
          <a:p>
            <a:r>
              <a:rPr lang="en-US" dirty="0"/>
              <a:t>Common pattern, specialized by what is sensed</a:t>
            </a:r>
          </a:p>
          <a:p>
            <a:pPr lvl="1"/>
            <a:r>
              <a:rPr lang="en-US" dirty="0"/>
              <a:t>Temperature, Voltage, Current, Flowrate</a:t>
            </a:r>
          </a:p>
          <a:p>
            <a:pPr lvl="1"/>
            <a:r>
              <a:rPr lang="en-US" dirty="0" err="1"/>
              <a:t>sdfData</a:t>
            </a:r>
            <a:r>
              <a:rPr lang="en-US" dirty="0"/>
              <a:t> can be specialized for Quantity and Unit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TemperatureData</a:t>
            </a:r>
            <a:r>
              <a:rPr lang="en-US" dirty="0"/>
              <a:t> in Degrees K</a:t>
            </a:r>
          </a:p>
          <a:p>
            <a:pPr lvl="1"/>
            <a:r>
              <a:rPr lang="en-US" dirty="0" err="1"/>
              <a:t>TemperatureSensor</a:t>
            </a:r>
            <a:r>
              <a:rPr lang="en-US" dirty="0"/>
              <a:t> object, </a:t>
            </a:r>
            <a:r>
              <a:rPr lang="en-US" dirty="0" err="1"/>
              <a:t>CurrentValue</a:t>
            </a:r>
            <a:r>
              <a:rPr lang="en-US" dirty="0"/>
              <a:t> property, </a:t>
            </a:r>
            <a:r>
              <a:rPr lang="en-US" dirty="0" err="1"/>
              <a:t>TemperatureData</a:t>
            </a:r>
            <a:r>
              <a:rPr lang="en-US" dirty="0"/>
              <a:t> data type</a:t>
            </a:r>
          </a:p>
          <a:p>
            <a:r>
              <a:rPr lang="en-US" dirty="0"/>
              <a:t>Multiple sensed quantities == multiple sensors</a:t>
            </a:r>
          </a:p>
          <a:p>
            <a:r>
              <a:rPr lang="en-US" dirty="0"/>
              <a:t>What about combining data e.g. in columns?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20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A47A-F1E7-F54E-8D5E-E6E94AC4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F734-826A-E146-B3AF-E8939236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408"/>
            <a:ext cx="8104384" cy="4585555"/>
          </a:xfrm>
        </p:spPr>
        <p:txBody>
          <a:bodyPr/>
          <a:lstStyle/>
          <a:p>
            <a:r>
              <a:rPr lang="en-US" dirty="0"/>
              <a:t>Draft a statement to explain the IPR non-policy and update the </a:t>
            </a:r>
            <a:r>
              <a:rPr lang="en-US" dirty="0" err="1"/>
              <a:t>OneDM</a:t>
            </a:r>
            <a:r>
              <a:rPr lang="en-US" dirty="0"/>
              <a:t> website (MK)</a:t>
            </a:r>
          </a:p>
          <a:p>
            <a:r>
              <a:rPr lang="en-US" dirty="0"/>
              <a:t>Develop contacts for OPC-UA, Azure IoT, etc. (All) </a:t>
            </a:r>
          </a:p>
          <a:p>
            <a:r>
              <a:rPr lang="en-US" dirty="0"/>
              <a:t>Outreach to Zigbee org (MK, Alan?) </a:t>
            </a:r>
          </a:p>
          <a:p>
            <a:r>
              <a:rPr lang="en-US" dirty="0"/>
              <a:t>Develop strawman for Bluetooth Mesh Sensor (MK, </a:t>
            </a:r>
            <a:r>
              <a:rPr lang="en-US" dirty="0" err="1"/>
              <a:t>Szymon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365209</TotalTime>
  <Words>3384</Words>
  <Application>Microsoft Macintosh PowerPoint</Application>
  <PresentationFormat>Letter Paper (8.5x11 in)</PresentationFormat>
  <Paragraphs>376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Helvetica Neue</vt:lpstr>
      <vt:lpstr>inherit</vt:lpstr>
      <vt:lpstr>Menlo</vt:lpstr>
      <vt:lpstr>Office Theme</vt:lpstr>
      <vt:lpstr>Custom Design</vt:lpstr>
      <vt:lpstr>One Data Model Weekly Teleconference Agenda and Content</vt:lpstr>
      <vt:lpstr>Agenda</vt:lpstr>
      <vt:lpstr>Announcements</vt:lpstr>
      <vt:lpstr>Venue shift</vt:lpstr>
      <vt:lpstr>2022-01-31 conclusions</vt:lpstr>
      <vt:lpstr>Back up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  <vt:lpstr>Updates?</vt:lpstr>
      <vt:lpstr>Conclusion</vt:lpstr>
      <vt:lpstr>Discussion on ASDF Interim</vt:lpstr>
      <vt:lpstr>ASDF planning</vt:lpstr>
      <vt:lpstr>Review Board Discussion 10/4</vt:lpstr>
      <vt:lpstr>Chat log 10/4</vt:lpstr>
      <vt:lpstr>OneDM/SDF Differences</vt:lpstr>
      <vt:lpstr>ASDF Requirements</vt:lpstr>
      <vt:lpstr>Example Application Link with Relational Constraint  </vt:lpstr>
      <vt:lpstr>Sensor Design Patterns</vt:lpstr>
      <vt:lpstr>Sensor Design Patterns</vt:lpstr>
      <vt:lpstr>External SDF models?</vt:lpstr>
      <vt:lpstr>Review Board</vt:lpstr>
      <vt:lpstr>OneDM Adoption Process </vt:lpstr>
      <vt:lpstr>Conclusion from August 23rd </vt:lpstr>
      <vt:lpstr>OneDM Adoption Process </vt:lpstr>
      <vt:lpstr>Provisional Models</vt:lpstr>
      <vt:lpstr>OCF dishwasher and dryer </vt:lpstr>
      <vt:lpstr>Sensor Modeling</vt:lpstr>
      <vt:lpstr>Pending 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726</cp:revision>
  <cp:lastPrinted>2021-03-29T08:35:39Z</cp:lastPrinted>
  <dcterms:created xsi:type="dcterms:W3CDTF">2020-07-17T12:11:39Z</dcterms:created>
  <dcterms:modified xsi:type="dcterms:W3CDTF">2022-02-07T15:33:24Z</dcterms:modified>
</cp:coreProperties>
</file>