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472" r:id="rId4"/>
    <p:sldId id="477" r:id="rId5"/>
    <p:sldId id="482" r:id="rId6"/>
    <p:sldId id="484" r:id="rId7"/>
    <p:sldId id="483" r:id="rId8"/>
    <p:sldId id="486" r:id="rId9"/>
    <p:sldId id="485" r:id="rId10"/>
    <p:sldId id="470" r:id="rId11"/>
    <p:sldId id="288" r:id="rId12"/>
    <p:sldId id="473" r:id="rId13"/>
    <p:sldId id="479" r:id="rId14"/>
    <p:sldId id="480" r:id="rId15"/>
    <p:sldId id="481" r:id="rId16"/>
    <p:sldId id="474" r:id="rId17"/>
    <p:sldId id="476" r:id="rId18"/>
    <p:sldId id="475" r:id="rId19"/>
    <p:sldId id="469" r:id="rId20"/>
    <p:sldId id="471" r:id="rId21"/>
    <p:sldId id="354" r:id="rId22"/>
    <p:sldId id="467" r:id="rId23"/>
    <p:sldId id="468" r:id="rId24"/>
    <p:sldId id="463" r:id="rId25"/>
    <p:sldId id="466" r:id="rId26"/>
    <p:sldId id="465" r:id="rId27"/>
    <p:sldId id="464" r:id="rId28"/>
    <p:sldId id="459" r:id="rId29"/>
    <p:sldId id="460" r:id="rId30"/>
    <p:sldId id="461" r:id="rId31"/>
    <p:sldId id="462" r:id="rId32"/>
    <p:sldId id="435" r:id="rId33"/>
    <p:sldId id="447" r:id="rId34"/>
    <p:sldId id="445" r:id="rId35"/>
    <p:sldId id="457" r:id="rId36"/>
    <p:sldId id="458" r:id="rId37"/>
    <p:sldId id="455" r:id="rId38"/>
    <p:sldId id="450" r:id="rId39"/>
    <p:sldId id="451" r:id="rId40"/>
    <p:sldId id="452" r:id="rId41"/>
    <p:sldId id="453" r:id="rId42"/>
    <p:sldId id="454" r:id="rId43"/>
    <p:sldId id="456" r:id="rId4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9,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Adopted model progress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T2TRG working meeting May 18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32D-1540-A34A-AC3A-92DD49AE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0"/>
            <a:ext cx="7293219" cy="1006474"/>
          </a:xfrm>
        </p:spPr>
        <p:txBody>
          <a:bodyPr/>
          <a:lstStyle/>
          <a:p>
            <a:r>
              <a:rPr lang="en-US" dirty="0"/>
              <a:t>Strawman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C302-CDCD-6142-B222-EA80564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3" y="1434662"/>
            <a:ext cx="7886700" cy="4585555"/>
          </a:xfrm>
        </p:spPr>
        <p:txBody>
          <a:bodyPr>
            <a:noAutofit/>
          </a:bodyPr>
          <a:lstStyle/>
          <a:p>
            <a:r>
              <a:rPr lang="en-US" sz="2000" dirty="0"/>
              <a:t>Goal: 20-30 useful models without composition</a:t>
            </a:r>
          </a:p>
          <a:p>
            <a:r>
              <a:rPr lang="en-US" sz="2000" dirty="0"/>
              <a:t>OCF Models </a:t>
            </a:r>
          </a:p>
          <a:p>
            <a:pPr lvl="1"/>
            <a:r>
              <a:rPr lang="en-US" sz="1800" dirty="0"/>
              <a:t>Component models (mode, foaming, brewing, grinder…)</a:t>
            </a:r>
          </a:p>
          <a:p>
            <a:pPr lvl="1"/>
            <a:r>
              <a:rPr lang="en-US" sz="1800" dirty="0"/>
              <a:t>Model groups (e.g. Medical devices, Media, Lighting)</a:t>
            </a:r>
          </a:p>
          <a:p>
            <a:pPr lvl="1"/>
            <a:r>
              <a:rPr lang="en-US" sz="1800" dirty="0"/>
              <a:t>Common Pattern Sensors (most useful models)</a:t>
            </a:r>
          </a:p>
          <a:p>
            <a:pPr lvl="1"/>
            <a:r>
              <a:rPr lang="en-US" sz="1800" dirty="0"/>
              <a:t>A few standalone models (</a:t>
            </a:r>
            <a:r>
              <a:rPr lang="en-US" sz="1800" dirty="0" err="1"/>
              <a:t>windowcovering</a:t>
            </a:r>
            <a:r>
              <a:rPr lang="en-US" sz="1800" dirty="0"/>
              <a:t>, TTS, PTZ, </a:t>
            </a:r>
            <a:r>
              <a:rPr lang="en-US" sz="1800" dirty="0" err="1"/>
              <a:t>airquality</a:t>
            </a:r>
            <a:r>
              <a:rPr lang="en-US" sz="1800" dirty="0"/>
              <a:t>)</a:t>
            </a:r>
          </a:p>
          <a:p>
            <a:r>
              <a:rPr lang="en-US" sz="2000" dirty="0"/>
              <a:t>OMA Models</a:t>
            </a:r>
          </a:p>
          <a:p>
            <a:pPr lvl="1"/>
            <a:r>
              <a:rPr lang="en-US" sz="1800" dirty="0"/>
              <a:t>Common Pattern Sensors </a:t>
            </a:r>
          </a:p>
          <a:p>
            <a:pPr lvl="1"/>
            <a:r>
              <a:rPr lang="en-US" sz="1800" dirty="0"/>
              <a:t>Standalone (Buzzer, </a:t>
            </a:r>
            <a:r>
              <a:rPr lang="en-US" sz="1800" dirty="0" err="1"/>
              <a:t>textdisplay</a:t>
            </a:r>
            <a:r>
              <a:rPr lang="en-US" sz="1800" dirty="0"/>
              <a:t>, </a:t>
            </a:r>
            <a:r>
              <a:rPr lang="en-US" sz="1800" dirty="0" err="1"/>
              <a:t>audioclip</a:t>
            </a:r>
            <a:r>
              <a:rPr lang="en-US" sz="1800" dirty="0"/>
              <a:t>)</a:t>
            </a:r>
          </a:p>
          <a:p>
            <a:r>
              <a:rPr lang="en-US" sz="2000" dirty="0"/>
              <a:t>BT Models</a:t>
            </a:r>
          </a:p>
          <a:p>
            <a:pPr lvl="1"/>
            <a:r>
              <a:rPr lang="en-US" sz="1800" dirty="0"/>
              <a:t>Generic, Lighting, Sensor, Scene, Time models</a:t>
            </a:r>
          </a:p>
          <a:p>
            <a:pPr lvl="1"/>
            <a:r>
              <a:rPr lang="en-US" sz="1800" dirty="0"/>
              <a:t>Servers, States and Properties, Characteristics (quantity/unit/size)</a:t>
            </a:r>
          </a:p>
          <a:p>
            <a:r>
              <a:rPr lang="en-US" sz="2000" dirty="0"/>
              <a:t>Zigbee Models</a:t>
            </a:r>
          </a:p>
          <a:p>
            <a:pPr lvl="1"/>
            <a:r>
              <a:rPr lang="en-US" sz="1800" dirty="0"/>
              <a:t>Similar to OMA and OCF in scope of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6087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(mode, grinding, brewing, foaming)</a:t>
            </a:r>
          </a:p>
          <a:p>
            <a:r>
              <a:rPr lang="en-US" sz="2400" dirty="0"/>
              <a:t>Domain purpose (lighting, medical, media, closure, energy, IAS, HVAC)</a:t>
            </a:r>
          </a:p>
          <a:p>
            <a:r>
              <a:rPr lang="en-US" sz="2400" dirty="0"/>
              <a:t>Highly abstract appliance (Icemaker, Printer queue), usually named status elements and standalone affordances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577-721F-2C47-9358-2EF9C13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4520"/>
            <a:ext cx="7293219" cy="100647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425F-8B89-3F4D-9134-112B62FD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1170994"/>
            <a:ext cx="7886700" cy="5482054"/>
          </a:xfrm>
        </p:spPr>
        <p:txBody>
          <a:bodyPr>
            <a:noAutofit/>
          </a:bodyPr>
          <a:lstStyle/>
          <a:p>
            <a:r>
              <a:rPr lang="en-US" sz="2000" dirty="0"/>
              <a:t>OMA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data item semantic definitions</a:t>
            </a:r>
          </a:p>
          <a:p>
            <a:pPr lvl="1"/>
            <a:r>
              <a:rPr lang="en-US" sz="1800" dirty="0"/>
              <a:t>Min/Max + operational Min/Max</a:t>
            </a:r>
          </a:p>
          <a:p>
            <a:r>
              <a:rPr lang="en-US" sz="2000" dirty="0"/>
              <a:t>OCF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sensor data items (some named values)</a:t>
            </a:r>
          </a:p>
          <a:p>
            <a:pPr lvl="1"/>
            <a:r>
              <a:rPr lang="en-US" sz="1800" dirty="0"/>
              <a:t>Range/step/precision</a:t>
            </a:r>
          </a:p>
          <a:p>
            <a:r>
              <a:rPr lang="en-US" sz="2000" dirty="0"/>
              <a:t>Zigbee</a:t>
            </a:r>
          </a:p>
          <a:p>
            <a:pPr lvl="1"/>
            <a:r>
              <a:rPr lang="en-US" sz="1800" dirty="0"/>
              <a:t>Named objects for sensed types, composed devices</a:t>
            </a:r>
          </a:p>
          <a:p>
            <a:pPr lvl="1"/>
            <a:r>
              <a:rPr lang="en-US" sz="1800" dirty="0"/>
              <a:t>RPC based with fancy reads and writes and binary types</a:t>
            </a:r>
          </a:p>
          <a:p>
            <a:r>
              <a:rPr lang="en-US" sz="2000" dirty="0"/>
              <a:t>Bluetooth Mesh</a:t>
            </a:r>
          </a:p>
          <a:p>
            <a:pPr lvl="1"/>
            <a:r>
              <a:rPr lang="en-US" sz="1800" dirty="0"/>
              <a:t>Semantic data model with Device Property specialization</a:t>
            </a:r>
          </a:p>
          <a:p>
            <a:pPr lvl="1"/>
            <a:r>
              <a:rPr lang="en-US" sz="1800" dirty="0"/>
              <a:t>"States" for control actions with own semantics level vs. power</a:t>
            </a:r>
          </a:p>
          <a:p>
            <a:pPr lvl="1"/>
            <a:r>
              <a:rPr lang="en-US" sz="1800" dirty="0"/>
              <a:t>Function groups and aggregate data reporting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FCF-27E3-9142-B87B-78CAED2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86451"/>
            <a:ext cx="7293219" cy="10064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CB2-4B9D-1F47-9A5A-F74BC35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2925"/>
            <a:ext cx="7886700" cy="5113282"/>
          </a:xfrm>
        </p:spPr>
        <p:txBody>
          <a:bodyPr>
            <a:normAutofit/>
          </a:bodyPr>
          <a:lstStyle/>
          <a:p>
            <a:r>
              <a:rPr lang="en-US" sz="2000" dirty="0"/>
              <a:t>Common patterns and practices are needed, and are not </a:t>
            </a:r>
            <a:r>
              <a:rPr lang="en-US" sz="2000"/>
              <a:t>embodied in </a:t>
            </a:r>
            <a:r>
              <a:rPr lang="en-US" sz="2000" dirty="0"/>
              <a:t>the contributed or </a:t>
            </a:r>
            <a:r>
              <a:rPr lang="en-US" sz="2000"/>
              <a:t>potential models</a:t>
            </a:r>
          </a:p>
          <a:p>
            <a:r>
              <a:rPr lang="en-US" sz="2000" dirty="0"/>
              <a:t>Sensors, Actuators, and standalone abstract models are interesting as useful models to harmonize</a:t>
            </a:r>
          </a:p>
          <a:p>
            <a:r>
              <a:rPr lang="en-US" sz="2000" dirty="0"/>
              <a:t>Sensor harmonization</a:t>
            </a:r>
          </a:p>
          <a:p>
            <a:pPr lvl="1"/>
            <a:r>
              <a:rPr lang="en-US" sz="1800" dirty="0"/>
              <a:t>Taxonomy for what is sensed and unit</a:t>
            </a:r>
          </a:p>
          <a:p>
            <a:pPr lvl="1"/>
            <a:r>
              <a:rPr lang="en-US" sz="1800" dirty="0"/>
              <a:t>Abstraction that includes use categories on one unit (</a:t>
            </a:r>
            <a:r>
              <a:rPr lang="en-US" sz="1800" dirty="0" err="1"/>
              <a:t>presentValue</a:t>
            </a:r>
            <a:r>
              <a:rPr lang="en-US" sz="1800" dirty="0"/>
              <a:t>, range, min/max, step, precision…)</a:t>
            </a:r>
          </a:p>
          <a:p>
            <a:pPr lvl="1"/>
            <a:r>
              <a:rPr lang="en-US" sz="1800" dirty="0"/>
              <a:t>Data type consistent with the physical embodiment</a:t>
            </a:r>
          </a:p>
          <a:p>
            <a:pPr lvl="1"/>
            <a:r>
              <a:rPr lang="en-US" sz="1800" dirty="0"/>
              <a:t>Wire formats as bindings and mappings</a:t>
            </a:r>
          </a:p>
          <a:p>
            <a:r>
              <a:rPr lang="en-US" sz="2000" dirty="0"/>
              <a:t>Actuation harmonization</a:t>
            </a:r>
          </a:p>
          <a:p>
            <a:pPr lvl="1"/>
            <a:r>
              <a:rPr lang="en-US" sz="1800" dirty="0"/>
              <a:t>Simple actuation and HMI can be defined with common options</a:t>
            </a:r>
          </a:p>
          <a:p>
            <a:pPr lvl="1"/>
            <a:r>
              <a:rPr lang="en-US" sz="1800" dirty="0"/>
              <a:t>Complex actuation had domain dependencies</a:t>
            </a:r>
          </a:p>
          <a:p>
            <a:r>
              <a:rPr lang="en-US" sz="2000" dirty="0"/>
              <a:t>Standalone models e.g. air quality just need to be vetted</a:t>
            </a:r>
          </a:p>
          <a:p>
            <a:r>
              <a:rPr lang="en-US" sz="2000" dirty="0"/>
              <a:t>Domain models may be more difficult to harmonize</a:t>
            </a:r>
          </a:p>
        </p:txBody>
      </p:sp>
    </p:spTree>
    <p:extLst>
      <p:ext uri="{BB962C8B-B14F-4D97-AF65-F5344CB8AC3E}">
        <p14:creationId xmlns:p14="http://schemas.microsoft.com/office/powerpoint/2010/main" val="34053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2CB-3B54-5244-B9DA-5F17127D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227-0A36-6E47-9EA7-B7ED67C6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MJK - PG models seem good, pointers check</a:t>
            </a:r>
          </a:p>
          <a:p>
            <a:r>
              <a:rPr lang="en-US" dirty="0"/>
              <a:t>MJK - Model selection progress and issues</a:t>
            </a:r>
          </a:p>
        </p:txBody>
      </p:sp>
    </p:spTree>
    <p:extLst>
      <p:ext uri="{BB962C8B-B14F-4D97-AF65-F5344CB8AC3E}">
        <p14:creationId xmlns:p14="http://schemas.microsoft.com/office/powerpoint/2010/main" val="31309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May 16, 2022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437287</TotalTime>
  <Words>2717</Words>
  <Application>Microsoft Macintosh PowerPoint</Application>
  <PresentationFormat>Letter Paper (8.5x11 in)</PresentationFormat>
  <Paragraphs>346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Strawman Model Selection</vt:lpstr>
      <vt:lpstr>Types of Models</vt:lpstr>
      <vt:lpstr>Unique features</vt:lpstr>
      <vt:lpstr>Summary</vt:lpstr>
      <vt:lpstr>Action status</vt:lpstr>
      <vt:lpstr>Closing</vt:lpstr>
      <vt:lpstr>Back up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829</cp:revision>
  <cp:lastPrinted>2022-04-11T14:13:57Z</cp:lastPrinted>
  <dcterms:created xsi:type="dcterms:W3CDTF">2020-07-17T12:11:39Z</dcterms:created>
  <dcterms:modified xsi:type="dcterms:W3CDTF">2022-05-09T13:37:32Z</dcterms:modified>
</cp:coreProperties>
</file>