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30"/>
  </p:notesMasterIdLst>
  <p:sldIdLst>
    <p:sldId id="256" r:id="rId3"/>
    <p:sldId id="469" r:id="rId4"/>
    <p:sldId id="470" r:id="rId5"/>
    <p:sldId id="288" r:id="rId6"/>
    <p:sldId id="354" r:id="rId7"/>
    <p:sldId id="467" r:id="rId8"/>
    <p:sldId id="468" r:id="rId9"/>
    <p:sldId id="463" r:id="rId10"/>
    <p:sldId id="466" r:id="rId11"/>
    <p:sldId id="465" r:id="rId12"/>
    <p:sldId id="464" r:id="rId13"/>
    <p:sldId id="459" r:id="rId14"/>
    <p:sldId id="460" r:id="rId15"/>
    <p:sldId id="461" r:id="rId16"/>
    <p:sldId id="462" r:id="rId17"/>
    <p:sldId id="435" r:id="rId18"/>
    <p:sldId id="447" r:id="rId19"/>
    <p:sldId id="445" r:id="rId20"/>
    <p:sldId id="457" r:id="rId21"/>
    <p:sldId id="458" r:id="rId22"/>
    <p:sldId id="455" r:id="rId23"/>
    <p:sldId id="450" r:id="rId24"/>
    <p:sldId id="451" r:id="rId25"/>
    <p:sldId id="452" r:id="rId26"/>
    <p:sldId id="453" r:id="rId27"/>
    <p:sldId id="454" r:id="rId28"/>
    <p:sldId id="456" r:id="rId29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58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C132-66A2-E345-8EBB-CCDD2AA78407}" type="datetimeFigureOut">
              <a:rPr lang="en-US" smtClean="0"/>
              <a:t>2/13/22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56EE-4C0F-274B-AA79-136B1CD9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D3C2DB0-F65A-AE47-8C18-506598404B8A}"/>
              </a:ext>
            </a:extLst>
          </p:cNvPr>
          <p:cNvSpPr/>
          <p:nvPr userDrawn="1"/>
        </p:nvSpPr>
        <p:spPr>
          <a:xfrm>
            <a:off x="228600" y="207963"/>
            <a:ext cx="1828800" cy="1828800"/>
          </a:xfrm>
          <a:custGeom>
            <a:avLst/>
            <a:gdLst>
              <a:gd name="connsiteX0" fmla="*/ 497566 w 1828800"/>
              <a:gd name="connsiteY0" fmla="*/ 943486 h 1828800"/>
              <a:gd name="connsiteX1" fmla="*/ 530890 w 1828800"/>
              <a:gd name="connsiteY1" fmla="*/ 943486 h 1828800"/>
              <a:gd name="connsiteX2" fmla="*/ 663837 w 1828800"/>
              <a:gd name="connsiteY2" fmla="*/ 984220 h 1828800"/>
              <a:gd name="connsiteX3" fmla="*/ 709789 w 1828800"/>
              <a:gd name="connsiteY3" fmla="*/ 1111691 h 1828800"/>
              <a:gd name="connsiteX4" fmla="*/ 690495 w 1828800"/>
              <a:gd name="connsiteY4" fmla="*/ 1201589 h 1828800"/>
              <a:gd name="connsiteX5" fmla="*/ 640860 w 1828800"/>
              <a:gd name="connsiteY5" fmla="*/ 1253560 h 1828800"/>
              <a:gd name="connsiteX6" fmla="*/ 543168 w 1828800"/>
              <a:gd name="connsiteY6" fmla="*/ 1269010 h 1828800"/>
              <a:gd name="connsiteX7" fmla="*/ 497566 w 1828800"/>
              <a:gd name="connsiteY7" fmla="*/ 1269010 h 1828800"/>
              <a:gd name="connsiteX8" fmla="*/ 948638 w 1828800"/>
              <a:gd name="connsiteY8" fmla="*/ 848775 h 1828800"/>
              <a:gd name="connsiteX9" fmla="*/ 859299 w 1828800"/>
              <a:gd name="connsiteY9" fmla="*/ 1364773 h 1828800"/>
              <a:gd name="connsiteX10" fmla="*/ 955062 w 1828800"/>
              <a:gd name="connsiteY10" fmla="*/ 1364773 h 1828800"/>
              <a:gd name="connsiteX11" fmla="*/ 1011713 w 1828800"/>
              <a:gd name="connsiteY11" fmla="*/ 1038898 h 1828800"/>
              <a:gd name="connsiteX12" fmla="*/ 1120362 w 1828800"/>
              <a:gd name="connsiteY12" fmla="*/ 1364773 h 1828800"/>
              <a:gd name="connsiteX13" fmla="*/ 1206922 w 1828800"/>
              <a:gd name="connsiteY13" fmla="*/ 1364773 h 1828800"/>
              <a:gd name="connsiteX14" fmla="*/ 1316541 w 1828800"/>
              <a:gd name="connsiteY14" fmla="*/ 1038898 h 1828800"/>
              <a:gd name="connsiteX15" fmla="*/ 1371871 w 1828800"/>
              <a:gd name="connsiteY15" fmla="*/ 1364773 h 1828800"/>
              <a:gd name="connsiteX16" fmla="*/ 1466850 w 1828800"/>
              <a:gd name="connsiteY16" fmla="*/ 1364773 h 1828800"/>
              <a:gd name="connsiteX17" fmla="*/ 1380289 w 1828800"/>
              <a:gd name="connsiteY17" fmla="*/ 848775 h 1828800"/>
              <a:gd name="connsiteX18" fmla="*/ 1284653 w 1828800"/>
              <a:gd name="connsiteY18" fmla="*/ 848775 h 1828800"/>
              <a:gd name="connsiteX19" fmla="*/ 1163952 w 1828800"/>
              <a:gd name="connsiteY19" fmla="*/ 1208676 h 1828800"/>
              <a:gd name="connsiteX20" fmla="*/ 1044335 w 1828800"/>
              <a:gd name="connsiteY20" fmla="*/ 848775 h 1828800"/>
              <a:gd name="connsiteX21" fmla="*/ 400050 w 1828800"/>
              <a:gd name="connsiteY21" fmla="*/ 848775 h 1828800"/>
              <a:gd name="connsiteX22" fmla="*/ 400050 w 1828800"/>
              <a:gd name="connsiteY22" fmla="*/ 1364773 h 1828800"/>
              <a:gd name="connsiteX23" fmla="*/ 518164 w 1828800"/>
              <a:gd name="connsiteY23" fmla="*/ 1364773 h 1828800"/>
              <a:gd name="connsiteX24" fmla="*/ 659054 w 1828800"/>
              <a:gd name="connsiteY24" fmla="*/ 1352145 h 1828800"/>
              <a:gd name="connsiteX25" fmla="*/ 734582 w 1828800"/>
              <a:gd name="connsiteY25" fmla="*/ 1306544 h 1828800"/>
              <a:gd name="connsiteX26" fmla="*/ 789257 w 1828800"/>
              <a:gd name="connsiteY26" fmla="*/ 1223585 h 1828800"/>
              <a:gd name="connsiteX27" fmla="*/ 809059 w 1828800"/>
              <a:gd name="connsiteY27" fmla="*/ 1113965 h 1828800"/>
              <a:gd name="connsiteX28" fmla="*/ 773661 w 1828800"/>
              <a:gd name="connsiteY28" fmla="*/ 967339 h 1828800"/>
              <a:gd name="connsiteX29" fmla="*/ 683587 w 1828800"/>
              <a:gd name="connsiteY29" fmla="*/ 876662 h 1828800"/>
              <a:gd name="connsiteX30" fmla="*/ 516410 w 1828800"/>
              <a:gd name="connsiteY30" fmla="*/ 848775 h 1828800"/>
              <a:gd name="connsiteX31" fmla="*/ 566115 w 1828800"/>
              <a:gd name="connsiteY31" fmla="*/ 519904 h 1828800"/>
              <a:gd name="connsiteX32" fmla="*/ 654958 w 1828800"/>
              <a:gd name="connsiteY32" fmla="*/ 557553 h 1828800"/>
              <a:gd name="connsiteX33" fmla="*/ 691480 w 1828800"/>
              <a:gd name="connsiteY33" fmla="*/ 649538 h 1828800"/>
              <a:gd name="connsiteX34" fmla="*/ 655216 w 1828800"/>
              <a:gd name="connsiteY34" fmla="*/ 741394 h 1828800"/>
              <a:gd name="connsiteX35" fmla="*/ 567409 w 1828800"/>
              <a:gd name="connsiteY35" fmla="*/ 778654 h 1828800"/>
              <a:gd name="connsiteX36" fmla="*/ 486598 w 1828800"/>
              <a:gd name="connsiteY36" fmla="*/ 749933 h 1828800"/>
              <a:gd name="connsiteX37" fmla="*/ 441268 w 1828800"/>
              <a:gd name="connsiteY37" fmla="*/ 650055 h 1828800"/>
              <a:gd name="connsiteX38" fmla="*/ 477271 w 1828800"/>
              <a:gd name="connsiteY38" fmla="*/ 556647 h 1828800"/>
              <a:gd name="connsiteX39" fmla="*/ 566115 w 1828800"/>
              <a:gd name="connsiteY39" fmla="*/ 519904 h 1828800"/>
              <a:gd name="connsiteX40" fmla="*/ 1227323 w 1828800"/>
              <a:gd name="connsiteY40" fmla="*/ 458580 h 1828800"/>
              <a:gd name="connsiteX41" fmla="*/ 1227323 w 1828800"/>
              <a:gd name="connsiteY41" fmla="*/ 839202 h 1828800"/>
              <a:gd name="connsiteX42" fmla="*/ 1435100 w 1828800"/>
              <a:gd name="connsiteY42" fmla="*/ 839202 h 1828800"/>
              <a:gd name="connsiteX43" fmla="*/ 1435100 w 1828800"/>
              <a:gd name="connsiteY43" fmla="*/ 768046 h 1828800"/>
              <a:gd name="connsiteX44" fmla="*/ 1299256 w 1828800"/>
              <a:gd name="connsiteY44" fmla="*/ 768046 h 1828800"/>
              <a:gd name="connsiteX45" fmla="*/ 1299256 w 1828800"/>
              <a:gd name="connsiteY45" fmla="*/ 667909 h 1828800"/>
              <a:gd name="connsiteX46" fmla="*/ 1435100 w 1828800"/>
              <a:gd name="connsiteY46" fmla="*/ 667909 h 1828800"/>
              <a:gd name="connsiteX47" fmla="*/ 1435100 w 1828800"/>
              <a:gd name="connsiteY47" fmla="*/ 598305 h 1828800"/>
              <a:gd name="connsiteX48" fmla="*/ 1299256 w 1828800"/>
              <a:gd name="connsiteY48" fmla="*/ 598305 h 1828800"/>
              <a:gd name="connsiteX49" fmla="*/ 1299256 w 1828800"/>
              <a:gd name="connsiteY49" fmla="*/ 529478 h 1828800"/>
              <a:gd name="connsiteX50" fmla="*/ 1435100 w 1828800"/>
              <a:gd name="connsiteY50" fmla="*/ 529478 h 1828800"/>
              <a:gd name="connsiteX51" fmla="*/ 1435100 w 1828800"/>
              <a:gd name="connsiteY51" fmla="*/ 458580 h 1828800"/>
              <a:gd name="connsiteX52" fmla="*/ 837381 w 1828800"/>
              <a:gd name="connsiteY52" fmla="*/ 458580 h 1828800"/>
              <a:gd name="connsiteX53" fmla="*/ 837381 w 1828800"/>
              <a:gd name="connsiteY53" fmla="*/ 839202 h 1828800"/>
              <a:gd name="connsiteX54" fmla="*/ 909831 w 1828800"/>
              <a:gd name="connsiteY54" fmla="*/ 839202 h 1828800"/>
              <a:gd name="connsiteX55" fmla="*/ 909831 w 1828800"/>
              <a:gd name="connsiteY55" fmla="*/ 589508 h 1828800"/>
              <a:gd name="connsiteX56" fmla="*/ 1072493 w 1828800"/>
              <a:gd name="connsiteY56" fmla="*/ 839202 h 1828800"/>
              <a:gd name="connsiteX57" fmla="*/ 1142189 w 1828800"/>
              <a:gd name="connsiteY57" fmla="*/ 839202 h 1828800"/>
              <a:gd name="connsiteX58" fmla="*/ 1142189 w 1828800"/>
              <a:gd name="connsiteY58" fmla="*/ 458580 h 1828800"/>
              <a:gd name="connsiteX59" fmla="*/ 1069739 w 1828800"/>
              <a:gd name="connsiteY59" fmla="*/ 458580 h 1828800"/>
              <a:gd name="connsiteX60" fmla="*/ 1069739 w 1828800"/>
              <a:gd name="connsiteY60" fmla="*/ 709050 h 1828800"/>
              <a:gd name="connsiteX61" fmla="*/ 906880 w 1828800"/>
              <a:gd name="connsiteY61" fmla="*/ 458580 h 1828800"/>
              <a:gd name="connsiteX62" fmla="*/ 566891 w 1828800"/>
              <a:gd name="connsiteY62" fmla="*/ 449006 h 1828800"/>
              <a:gd name="connsiteX63" fmla="*/ 467337 w 1828800"/>
              <a:gd name="connsiteY63" fmla="*/ 475787 h 1828800"/>
              <a:gd name="connsiteX64" fmla="*/ 394711 w 1828800"/>
              <a:gd name="connsiteY64" fmla="*/ 548367 h 1828800"/>
              <a:gd name="connsiteX65" fmla="*/ 368300 w 1828800"/>
              <a:gd name="connsiteY65" fmla="*/ 648762 h 1828800"/>
              <a:gd name="connsiteX66" fmla="*/ 425004 w 1828800"/>
              <a:gd name="connsiteY66" fmla="*/ 789522 h 1828800"/>
              <a:gd name="connsiteX67" fmla="*/ 567409 w 1828800"/>
              <a:gd name="connsiteY67" fmla="*/ 848775 h 1828800"/>
              <a:gd name="connsiteX68" fmla="*/ 706579 w 1828800"/>
              <a:gd name="connsiteY68" fmla="*/ 791075 h 1828800"/>
              <a:gd name="connsiteX69" fmla="*/ 763930 w 1828800"/>
              <a:gd name="connsiteY69" fmla="*/ 650055 h 1828800"/>
              <a:gd name="connsiteX70" fmla="*/ 705802 w 1828800"/>
              <a:gd name="connsiteY70" fmla="*/ 507483 h 1828800"/>
              <a:gd name="connsiteX71" fmla="*/ 566891 w 1828800"/>
              <a:gd name="connsiteY71" fmla="*/ 449006 h 1828800"/>
              <a:gd name="connsiteX72" fmla="*/ 914400 w 1828800"/>
              <a:gd name="connsiteY72" fmla="*/ 0 h 1828800"/>
              <a:gd name="connsiteX73" fmla="*/ 1828800 w 1828800"/>
              <a:gd name="connsiteY73" fmla="*/ 914400 h 1828800"/>
              <a:gd name="connsiteX74" fmla="*/ 914400 w 1828800"/>
              <a:gd name="connsiteY74" fmla="*/ 1828800 h 1828800"/>
              <a:gd name="connsiteX75" fmla="*/ 0 w 1828800"/>
              <a:gd name="connsiteY75" fmla="*/ 914400 h 1828800"/>
              <a:gd name="connsiteX76" fmla="*/ 914400 w 1828800"/>
              <a:gd name="connsiteY7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28800" h="1828800">
                <a:moveTo>
                  <a:pt x="497566" y="943486"/>
                </a:moveTo>
                <a:lnTo>
                  <a:pt x="530890" y="943486"/>
                </a:lnTo>
                <a:cubicBezTo>
                  <a:pt x="591927" y="943486"/>
                  <a:pt x="636242" y="957064"/>
                  <a:pt x="663837" y="984220"/>
                </a:cubicBezTo>
                <a:cubicBezTo>
                  <a:pt x="694471" y="1014420"/>
                  <a:pt x="709789" y="1056911"/>
                  <a:pt x="709789" y="1111691"/>
                </a:cubicBezTo>
                <a:cubicBezTo>
                  <a:pt x="709789" y="1147277"/>
                  <a:pt x="703357" y="1177243"/>
                  <a:pt x="690495" y="1201589"/>
                </a:cubicBezTo>
                <a:cubicBezTo>
                  <a:pt x="677634" y="1225935"/>
                  <a:pt x="661089" y="1243259"/>
                  <a:pt x="640860" y="1253560"/>
                </a:cubicBezTo>
                <a:cubicBezTo>
                  <a:pt x="620632" y="1263860"/>
                  <a:pt x="588068" y="1269010"/>
                  <a:pt x="543168" y="1269010"/>
                </a:cubicBezTo>
                <a:lnTo>
                  <a:pt x="497566" y="1269010"/>
                </a:lnTo>
                <a:close/>
                <a:moveTo>
                  <a:pt x="948638" y="848775"/>
                </a:moveTo>
                <a:lnTo>
                  <a:pt x="859299" y="1364773"/>
                </a:lnTo>
                <a:lnTo>
                  <a:pt x="955062" y="1364773"/>
                </a:lnTo>
                <a:lnTo>
                  <a:pt x="1011713" y="1038898"/>
                </a:lnTo>
                <a:lnTo>
                  <a:pt x="1120362" y="1364773"/>
                </a:lnTo>
                <a:lnTo>
                  <a:pt x="1206922" y="1364773"/>
                </a:lnTo>
                <a:lnTo>
                  <a:pt x="1316541" y="1038898"/>
                </a:lnTo>
                <a:lnTo>
                  <a:pt x="1371871" y="1364773"/>
                </a:lnTo>
                <a:lnTo>
                  <a:pt x="1466850" y="1364773"/>
                </a:lnTo>
                <a:lnTo>
                  <a:pt x="1380289" y="848775"/>
                </a:lnTo>
                <a:lnTo>
                  <a:pt x="1284653" y="848775"/>
                </a:lnTo>
                <a:lnTo>
                  <a:pt x="1163952" y="1208676"/>
                </a:lnTo>
                <a:lnTo>
                  <a:pt x="1044335" y="848775"/>
                </a:lnTo>
                <a:close/>
                <a:moveTo>
                  <a:pt x="400050" y="848775"/>
                </a:moveTo>
                <a:lnTo>
                  <a:pt x="400050" y="1364773"/>
                </a:lnTo>
                <a:lnTo>
                  <a:pt x="518164" y="1364773"/>
                </a:lnTo>
                <a:cubicBezTo>
                  <a:pt x="584988" y="1364773"/>
                  <a:pt x="631951" y="1360564"/>
                  <a:pt x="659054" y="1352145"/>
                </a:cubicBezTo>
                <a:cubicBezTo>
                  <a:pt x="686158" y="1343726"/>
                  <a:pt x="711333" y="1328526"/>
                  <a:pt x="734582" y="1306544"/>
                </a:cubicBezTo>
                <a:cubicBezTo>
                  <a:pt x="757830" y="1284561"/>
                  <a:pt x="776055" y="1256909"/>
                  <a:pt x="789257" y="1223585"/>
                </a:cubicBezTo>
                <a:cubicBezTo>
                  <a:pt x="802459" y="1190260"/>
                  <a:pt x="809059" y="1153720"/>
                  <a:pt x="809059" y="1113965"/>
                </a:cubicBezTo>
                <a:cubicBezTo>
                  <a:pt x="809059" y="1058074"/>
                  <a:pt x="797260" y="1009199"/>
                  <a:pt x="773661" y="967339"/>
                </a:cubicBezTo>
                <a:cubicBezTo>
                  <a:pt x="750061" y="925480"/>
                  <a:pt x="720037" y="895254"/>
                  <a:pt x="683587" y="876662"/>
                </a:cubicBezTo>
                <a:cubicBezTo>
                  <a:pt x="647137" y="858071"/>
                  <a:pt x="591411" y="848775"/>
                  <a:pt x="516410" y="848775"/>
                </a:cubicBezTo>
                <a:close/>
                <a:moveTo>
                  <a:pt x="566115" y="519904"/>
                </a:moveTo>
                <a:cubicBezTo>
                  <a:pt x="600995" y="519904"/>
                  <a:pt x="630610" y="532453"/>
                  <a:pt x="654958" y="557553"/>
                </a:cubicBezTo>
                <a:cubicBezTo>
                  <a:pt x="679306" y="582651"/>
                  <a:pt x="691480" y="613313"/>
                  <a:pt x="691480" y="649538"/>
                </a:cubicBezTo>
                <a:cubicBezTo>
                  <a:pt x="691480" y="685935"/>
                  <a:pt x="679392" y="716554"/>
                  <a:pt x="655216" y="741394"/>
                </a:cubicBezTo>
                <a:cubicBezTo>
                  <a:pt x="631041" y="766234"/>
                  <a:pt x="601772" y="778654"/>
                  <a:pt x="567409" y="778654"/>
                </a:cubicBezTo>
                <a:cubicBezTo>
                  <a:pt x="537020" y="778654"/>
                  <a:pt x="510083" y="769081"/>
                  <a:pt x="486598" y="749933"/>
                </a:cubicBezTo>
                <a:cubicBezTo>
                  <a:pt x="456378" y="725438"/>
                  <a:pt x="441268" y="692146"/>
                  <a:pt x="441268" y="650055"/>
                </a:cubicBezTo>
                <a:cubicBezTo>
                  <a:pt x="441268" y="612278"/>
                  <a:pt x="453269" y="581142"/>
                  <a:pt x="477271" y="556647"/>
                </a:cubicBezTo>
                <a:cubicBezTo>
                  <a:pt x="501273" y="532152"/>
                  <a:pt x="530887" y="519904"/>
                  <a:pt x="566115" y="519904"/>
                </a:cubicBezTo>
                <a:close/>
                <a:moveTo>
                  <a:pt x="1227323" y="458580"/>
                </a:moveTo>
                <a:lnTo>
                  <a:pt x="1227323" y="839202"/>
                </a:lnTo>
                <a:lnTo>
                  <a:pt x="1435100" y="839202"/>
                </a:lnTo>
                <a:lnTo>
                  <a:pt x="1435100" y="768046"/>
                </a:lnTo>
                <a:lnTo>
                  <a:pt x="1299256" y="768046"/>
                </a:lnTo>
                <a:lnTo>
                  <a:pt x="1299256" y="667909"/>
                </a:lnTo>
                <a:lnTo>
                  <a:pt x="1435100" y="667909"/>
                </a:lnTo>
                <a:lnTo>
                  <a:pt x="1435100" y="598305"/>
                </a:lnTo>
                <a:lnTo>
                  <a:pt x="1299256" y="598305"/>
                </a:lnTo>
                <a:lnTo>
                  <a:pt x="1299256" y="529478"/>
                </a:lnTo>
                <a:lnTo>
                  <a:pt x="1435100" y="529478"/>
                </a:lnTo>
                <a:lnTo>
                  <a:pt x="1435100" y="458580"/>
                </a:lnTo>
                <a:close/>
                <a:moveTo>
                  <a:pt x="837381" y="458580"/>
                </a:moveTo>
                <a:lnTo>
                  <a:pt x="837381" y="839202"/>
                </a:lnTo>
                <a:lnTo>
                  <a:pt x="909831" y="839202"/>
                </a:lnTo>
                <a:lnTo>
                  <a:pt x="909831" y="589508"/>
                </a:lnTo>
                <a:lnTo>
                  <a:pt x="1072493" y="839202"/>
                </a:lnTo>
                <a:lnTo>
                  <a:pt x="1142189" y="839202"/>
                </a:lnTo>
                <a:lnTo>
                  <a:pt x="1142189" y="458580"/>
                </a:lnTo>
                <a:lnTo>
                  <a:pt x="1069739" y="458580"/>
                </a:lnTo>
                <a:lnTo>
                  <a:pt x="1069739" y="709050"/>
                </a:lnTo>
                <a:lnTo>
                  <a:pt x="906880" y="458580"/>
                </a:lnTo>
                <a:close/>
                <a:moveTo>
                  <a:pt x="566891" y="449006"/>
                </a:moveTo>
                <a:cubicBezTo>
                  <a:pt x="531332" y="449006"/>
                  <a:pt x="498148" y="457933"/>
                  <a:pt x="467337" y="475787"/>
                </a:cubicBezTo>
                <a:cubicBezTo>
                  <a:pt x="436527" y="493641"/>
                  <a:pt x="412319" y="517834"/>
                  <a:pt x="394711" y="548367"/>
                </a:cubicBezTo>
                <a:cubicBezTo>
                  <a:pt x="377104" y="578899"/>
                  <a:pt x="368300" y="612364"/>
                  <a:pt x="368300" y="648762"/>
                </a:cubicBezTo>
                <a:cubicBezTo>
                  <a:pt x="368300" y="703099"/>
                  <a:pt x="387201" y="750019"/>
                  <a:pt x="425004" y="789522"/>
                </a:cubicBezTo>
                <a:cubicBezTo>
                  <a:pt x="462805" y="829025"/>
                  <a:pt x="510274" y="848775"/>
                  <a:pt x="567409" y="848775"/>
                </a:cubicBezTo>
                <a:cubicBezTo>
                  <a:pt x="621954" y="848775"/>
                  <a:pt x="668344" y="829542"/>
                  <a:pt x="706579" y="791075"/>
                </a:cubicBezTo>
                <a:cubicBezTo>
                  <a:pt x="744813" y="752607"/>
                  <a:pt x="763930" y="705601"/>
                  <a:pt x="763930" y="650055"/>
                </a:cubicBezTo>
                <a:cubicBezTo>
                  <a:pt x="763930" y="593992"/>
                  <a:pt x="744554" y="546469"/>
                  <a:pt x="705802" y="507483"/>
                </a:cubicBezTo>
                <a:cubicBezTo>
                  <a:pt x="667051" y="468499"/>
                  <a:pt x="620747" y="449006"/>
                  <a:pt x="566891" y="449006"/>
                </a:cubicBezTo>
                <a:close/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857A-7538-467B-8D77-A97F5C38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AD2B4-BFB5-4185-9CE8-EA7F7F36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72E1-2851-4D9D-9A76-501E9238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E5636-4872-4CCC-80FF-72F1208B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95A2-522F-4406-9633-9D5FA806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58DA-EE94-47B5-ADA7-FF637FC9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4980-8760-4578-96FC-4CA21460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A1F0-656B-4D4D-89B0-68C7143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C0A4-5168-4907-87BA-1C185801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AB7E-FF25-4A0B-9959-49E2E98F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5318-B9D0-4B4C-8FC1-4BD4CD1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5080-1360-4EEE-85BA-716E1615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CEBB-F5CD-4210-891D-66C7EBEF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772B-76DA-48D6-888D-94674EC7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07A4-0B58-40E9-9337-F6341B39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6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921-AD3F-48FC-9335-559622B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4093-AB05-4B17-B41F-0179D94B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D9F1-11C3-4BBD-8CDD-23FDC007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BA5D-48DD-4341-9B7A-7F46153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675C-9246-42EB-8FE3-F4A3553C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C365-172A-4BAC-B52E-63BDC366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AB29-2825-4DF1-8420-F3F52CC9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5121-8E23-42F2-B4DF-4399817D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414F-A15D-410B-A449-B5C102AA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0A672-2702-40FF-8D5D-6AE1F6D2B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E6-DBE6-47FF-90DA-9E155F71D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16AA-7455-468D-ADAA-946164ED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F849B-D18F-4897-B56C-4AE0A3F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D0A07-8664-4AE3-B109-B34F5E0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8BBF-A46D-4E38-A4A6-A58D596C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350B4-CF0C-466B-9871-B261490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30575-F640-4F16-9665-AD13D06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24703-0435-4E32-9053-9C0496A1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DD42-75D5-44FC-8587-DA40ADC1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EDC0-7550-4DEB-A6E0-8A0993D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9ACDD-B32B-4831-8440-3DA5F2F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EA0-AC9C-4682-A9A8-13677C3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C07C-3134-4D51-926E-B9F36F14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C4F30-5FE2-4764-87B7-5B1C01A6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0AF6-4051-4F08-841C-A917C35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D1213-9350-4E11-B5ED-B1BEC230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EA2B-193E-44D2-8EB7-6B9790B3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365127"/>
            <a:ext cx="7293219" cy="10064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408"/>
            <a:ext cx="7886700" cy="4585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F952B3D-8C5C-48FD-81C7-457930D99F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10" y="136524"/>
            <a:ext cx="914479" cy="9144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6F1-E4CB-403D-A8FC-25E2FA3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C89F2-C213-48D5-8142-1255743E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2921-CDCD-4F9E-B6A7-C8CFE4FF0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8677-EBB0-44C2-B643-98A1EDF9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1290-DF73-42D6-8689-81A36EFA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DBAA-21B2-4C40-A8C5-7EE58B7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1F60-A200-4FE5-A3FC-DCEC6FD4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25A58-62D8-4783-A88B-79A8A1080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1D1F-9D00-4E30-9E1C-66D5549C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4433-5F88-4099-A89F-A44FE6D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5273-7C3E-44C4-AB88-4F2D0B98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5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9B889-0E3A-41C2-803F-46507A3C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2BAF5-1DDE-4C78-A0D4-FCBDA1C4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44DF-6691-482F-84BF-2EE185B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55FE-4A0B-49C0-B336-BF7256E7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D8B2-A752-4B9E-9A3B-486FEFF4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8D345-269C-4D59-8011-F420B18F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9B82-E50C-416D-A452-985F12C0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23D6-B852-4AB4-B156-92EC2BF9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779F-8F42-4393-AF9F-89DFA4BAC58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715E-80D1-44ED-BED2-507ECCCB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288F-5EE9-43D3-9964-C30885AF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ithub/site-policy/github-terms-of-service#6-contributions-under-repository-licens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icssonResearch/ipso-odm/tree/sdf-dtdl#onedm-sdf-to-dtdl-convert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943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Weekly Teleconference</a:t>
            </a:r>
            <a:br>
              <a:rPr lang="en-US" dirty="0"/>
            </a:br>
            <a:r>
              <a:rPr lang="en-US" dirty="0"/>
              <a:t>Agenda and Content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39499"/>
            <a:ext cx="6858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February 14, 2022</a:t>
            </a:r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076E-CCD5-EF4D-BB56-8AE86421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2022-01-31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838F5-4463-2E40-8211-021BCA819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board will not push for adoptions</a:t>
            </a:r>
          </a:p>
          <a:p>
            <a:r>
              <a:rPr lang="en-US" dirty="0"/>
              <a:t>(Best practices evolve)</a:t>
            </a:r>
          </a:p>
          <a:p>
            <a:r>
              <a:rPr lang="en-US" dirty="0"/>
              <a:t>Sensor design by a dedicated team – breakouts vs. agenda working time</a:t>
            </a:r>
          </a:p>
          <a:p>
            <a:r>
              <a:rPr lang="en-US" dirty="0"/>
              <a:t>Ecosystem repo tracking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81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B619-B998-F54C-B57B-DCC3A8E2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619" y="0"/>
            <a:ext cx="7293219" cy="1006474"/>
          </a:xfrm>
        </p:spPr>
        <p:txBody>
          <a:bodyPr/>
          <a:lstStyle/>
          <a:p>
            <a:r>
              <a:rPr lang="en-US" dirty="0"/>
              <a:t>Review, Adoption, Publication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CE3C-04F8-914F-B2C1-C4E40AEA5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15" y="846083"/>
            <a:ext cx="7886700" cy="5460124"/>
          </a:xfrm>
        </p:spPr>
        <p:txBody>
          <a:bodyPr>
            <a:noAutofit/>
          </a:bodyPr>
          <a:lstStyle/>
          <a:p>
            <a:r>
              <a:rPr lang="en-US" sz="1600" dirty="0"/>
              <a:t>Review from last meeting</a:t>
            </a:r>
          </a:p>
          <a:p>
            <a:r>
              <a:rPr lang="en-US" sz="1600" dirty="0"/>
              <a:t>Alignment as a background process</a:t>
            </a:r>
          </a:p>
          <a:p>
            <a:r>
              <a:rPr lang="en-US" sz="1600" dirty="0"/>
              <a:t>Toolchain</a:t>
            </a:r>
          </a:p>
          <a:p>
            <a:r>
              <a:rPr lang="en-US" sz="1600" dirty="0"/>
              <a:t>Next steps, going forward</a:t>
            </a:r>
          </a:p>
          <a:p>
            <a:pPr lvl="1"/>
            <a:r>
              <a:rPr lang="en-US" sz="1400" dirty="0"/>
              <a:t>Get multiple spaces going as a priority</a:t>
            </a:r>
          </a:p>
          <a:p>
            <a:pPr lvl="1"/>
            <a:r>
              <a:rPr lang="en-US" sz="1400" dirty="0"/>
              <a:t>Announce this on a blog article </a:t>
            </a:r>
            <a:r>
              <a:rPr lang="en-US" sz="1400" dirty="0" err="1"/>
              <a:t>onedm</a:t>
            </a:r>
            <a:r>
              <a:rPr lang="en-US" sz="1400" dirty="0"/>
              <a:t> website</a:t>
            </a:r>
          </a:p>
          <a:p>
            <a:pPr lvl="1"/>
            <a:r>
              <a:rPr lang="en-US" sz="1400" dirty="0"/>
              <a:t>Monthly publications, news and updates</a:t>
            </a:r>
          </a:p>
          <a:p>
            <a:r>
              <a:rPr lang="en-US" sz="1600" dirty="0"/>
              <a:t>People can run private repos on their own account with </a:t>
            </a:r>
            <a:r>
              <a:rPr lang="en-US" sz="1600" dirty="0" err="1"/>
              <a:t>onedm</a:t>
            </a:r>
            <a:r>
              <a:rPr lang="en-US" sz="1600" dirty="0"/>
              <a:t> CI as </a:t>
            </a:r>
            <a:r>
              <a:rPr lang="en-US" sz="1600" dirty="0" err="1"/>
              <a:t>github</a:t>
            </a:r>
            <a:r>
              <a:rPr lang="en-US" sz="1600" dirty="0"/>
              <a:t> actions</a:t>
            </a:r>
          </a:p>
          <a:p>
            <a:r>
              <a:rPr lang="en-US" sz="1600" dirty="0"/>
              <a:t>Public models on </a:t>
            </a:r>
            <a:r>
              <a:rPr lang="en-US" sz="1600" dirty="0" err="1"/>
              <a:t>onedm.org</a:t>
            </a:r>
            <a:endParaRPr lang="en-US" sz="1600" dirty="0"/>
          </a:p>
          <a:p>
            <a:pPr lvl="1"/>
            <a:r>
              <a:rPr lang="en-US" sz="1400" dirty="0"/>
              <a:t>Template work task</a:t>
            </a:r>
          </a:p>
          <a:p>
            <a:pPr lvl="1"/>
            <a:r>
              <a:rPr lang="en-US" sz="1400" dirty="0" err="1"/>
              <a:t>Wouter</a:t>
            </a:r>
            <a:r>
              <a:rPr lang="en-US" sz="1400" dirty="0"/>
              <a:t> and Carsten can work from a script (</a:t>
            </a:r>
            <a:r>
              <a:rPr lang="en-US" sz="1400" dirty="0" err="1"/>
              <a:t>run.sh</a:t>
            </a:r>
            <a:r>
              <a:rPr lang="en-US" sz="1400" dirty="0"/>
              <a:t> in the </a:t>
            </a:r>
            <a:r>
              <a:rPr lang="en-US" sz="1400" dirty="0" err="1"/>
              <a:t>pg</a:t>
            </a:r>
            <a:r>
              <a:rPr lang="en-US" sz="1400" dirty="0"/>
              <a:t>)</a:t>
            </a:r>
          </a:p>
          <a:p>
            <a:pPr lvl="1"/>
            <a:r>
              <a:rPr lang="en-US" sz="1400" dirty="0" err="1"/>
              <a:t>Githup</a:t>
            </a:r>
            <a:r>
              <a:rPr lang="en-US" sz="1400" dirty="0"/>
              <a:t> platform installed packages can easily be resolved</a:t>
            </a:r>
          </a:p>
          <a:p>
            <a:pPr lvl="1"/>
            <a:r>
              <a:rPr lang="en-US" sz="1400" dirty="0" err="1"/>
              <a:t>Orgname</a:t>
            </a:r>
            <a:r>
              <a:rPr lang="en-US" sz="1400" dirty="0"/>
              <a:t> in the repo naming e.g. ipso-models </a:t>
            </a:r>
            <a:r>
              <a:rPr lang="en-US" sz="1400" dirty="0" err="1"/>
              <a:t>ocf</a:t>
            </a:r>
            <a:r>
              <a:rPr lang="en-US" sz="1400" dirty="0"/>
              <a:t>-models </a:t>
            </a:r>
            <a:r>
              <a:rPr lang="en-US" sz="1400" dirty="0" err="1"/>
              <a:t>sunspec</a:t>
            </a:r>
            <a:r>
              <a:rPr lang="en-US" sz="1400" dirty="0"/>
              <a:t>-models</a:t>
            </a:r>
          </a:p>
          <a:p>
            <a:r>
              <a:rPr lang="en-US" sz="1600" dirty="0"/>
              <a:t>Start with (ipso or </a:t>
            </a:r>
            <a:r>
              <a:rPr lang="en-US" sz="1600" dirty="0" err="1"/>
              <a:t>oma</a:t>
            </a:r>
            <a:r>
              <a:rPr lang="en-US" sz="1600" dirty="0"/>
              <a:t>) –models</a:t>
            </a:r>
          </a:p>
          <a:p>
            <a:r>
              <a:rPr lang="en-US" sz="1600" dirty="0"/>
              <a:t>Bluetooth mesh? Practical considerations need characteristics and data types, need a converter – need URI for the source so translations can be automated – start by working with Simon on publishing the underlying dictionaries</a:t>
            </a:r>
          </a:p>
        </p:txBody>
      </p:sp>
    </p:spTree>
    <p:extLst>
      <p:ext uri="{BB962C8B-B14F-4D97-AF65-F5344CB8AC3E}">
        <p14:creationId xmlns:p14="http://schemas.microsoft.com/office/powerpoint/2010/main" val="2660491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239003"/>
            <a:ext cx="7293219" cy="1006474"/>
          </a:xfrm>
        </p:spPr>
        <p:txBody>
          <a:bodyPr/>
          <a:lstStyle/>
          <a:p>
            <a:r>
              <a:rPr lang="en-US" dirty="0"/>
              <a:t>Venue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470" y="1464302"/>
            <a:ext cx="7105413" cy="4531488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Teleconferences</a:t>
            </a:r>
          </a:p>
          <a:p>
            <a:pPr lvl="1"/>
            <a:r>
              <a:rPr lang="en-GB" sz="2900" dirty="0"/>
              <a:t>TBA new teleconference venue</a:t>
            </a:r>
          </a:p>
          <a:p>
            <a:pPr lvl="1"/>
            <a:r>
              <a:rPr lang="en-GB" sz="2900" dirty="0"/>
              <a:t>Same schedule</a:t>
            </a:r>
          </a:p>
          <a:p>
            <a:r>
              <a:rPr lang="en-GB" sz="3300" dirty="0"/>
              <a:t>Mailing list</a:t>
            </a:r>
          </a:p>
          <a:p>
            <a:pPr lvl="1"/>
            <a:r>
              <a:rPr lang="en-GB" sz="2900" dirty="0"/>
              <a:t>Planning to move to </a:t>
            </a:r>
            <a:r>
              <a:rPr lang="en-GB" sz="2900" dirty="0" err="1"/>
              <a:t>groups.io</a:t>
            </a:r>
            <a:endParaRPr lang="en-GB" sz="2900" dirty="0"/>
          </a:p>
          <a:p>
            <a:r>
              <a:rPr lang="en-GB" sz="3300" dirty="0" err="1"/>
              <a:t>Github</a:t>
            </a:r>
            <a:r>
              <a:rPr lang="en-GB" sz="3300" dirty="0"/>
              <a:t> for everything else</a:t>
            </a:r>
          </a:p>
          <a:p>
            <a:pPr lvl="1"/>
            <a:r>
              <a:rPr lang="en-GB" dirty="0"/>
              <a:t>Calendar</a:t>
            </a:r>
          </a:p>
          <a:p>
            <a:pPr lvl="1"/>
            <a:r>
              <a:rPr lang="en-GB" dirty="0"/>
              <a:t>Work planning</a:t>
            </a:r>
          </a:p>
          <a:p>
            <a:pPr lvl="1"/>
            <a:r>
              <a:rPr lang="en-GB" dirty="0" err="1"/>
              <a:t>OneDM</a:t>
            </a:r>
            <a:r>
              <a:rPr lang="en-GB" dirty="0"/>
              <a:t> Causeway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468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C960-A066-7D4E-B9EB-5BEA29E3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81348"/>
            <a:ext cx="7293219" cy="1006474"/>
          </a:xfrm>
        </p:spPr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F948F-4982-2D49-A540-563825BBF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931" y="1087822"/>
            <a:ext cx="7356763" cy="5323489"/>
          </a:xfrm>
        </p:spPr>
        <p:txBody>
          <a:bodyPr/>
          <a:lstStyle/>
          <a:p>
            <a:r>
              <a:rPr lang="en-US" sz="2000" dirty="0"/>
              <a:t>First pass – names, SDF usage</a:t>
            </a:r>
          </a:p>
          <a:p>
            <a:r>
              <a:rPr lang="en-US" sz="2000" dirty="0"/>
              <a:t>Who needs to change what and why</a:t>
            </a:r>
          </a:p>
          <a:p>
            <a:r>
              <a:rPr lang="en-US" sz="2000" dirty="0"/>
              <a:t>2 levels of bridge</a:t>
            </a:r>
          </a:p>
          <a:p>
            <a:pPr lvl="1"/>
            <a:r>
              <a:rPr lang="en-US" sz="1800" dirty="0"/>
              <a:t>Same meta-model – SDF + structural isomorphism</a:t>
            </a:r>
          </a:p>
          <a:p>
            <a:pPr lvl="1"/>
            <a:r>
              <a:rPr lang="en-US" sz="1800" dirty="0"/>
              <a:t>Same information model – </a:t>
            </a:r>
            <a:r>
              <a:rPr lang="en-US" sz="1800" dirty="0" err="1"/>
              <a:t>OneDM</a:t>
            </a:r>
            <a:r>
              <a:rPr lang="en-US" sz="1800" dirty="0"/>
              <a:t> Adopted per function</a:t>
            </a:r>
          </a:p>
          <a:p>
            <a:r>
              <a:rPr lang="en-US" sz="2000" dirty="0"/>
              <a:t>Translation across ecosystems using 1:1 translators without SDF is required if there are no SDF models</a:t>
            </a:r>
          </a:p>
          <a:p>
            <a:r>
              <a:rPr lang="en-US" sz="2000" dirty="0"/>
              <a:t>Benefit is in adopting SDF models from other ecosystems</a:t>
            </a:r>
          </a:p>
          <a:p>
            <a:r>
              <a:rPr lang="en-US" sz="2000" dirty="0"/>
              <a:t>Benefit in having models published under ecosystem "banner" to facilitate cross-enrichment </a:t>
            </a:r>
          </a:p>
          <a:p>
            <a:r>
              <a:rPr lang="en-US" sz="2000" dirty="0"/>
              <a:t>Minimal alignment opportunities?</a:t>
            </a:r>
          </a:p>
          <a:p>
            <a:r>
              <a:rPr lang="en-US" sz="2000" dirty="0"/>
              <a:t>OCF has collections – how do we model this in SDF? SDF Thing</a:t>
            </a:r>
          </a:p>
          <a:p>
            <a:r>
              <a:rPr lang="en-US" sz="2000" dirty="0"/>
              <a:t>IPSO models compose differently – Object links with SDF Thing</a:t>
            </a:r>
            <a:endParaRPr lang="en-US" sz="2400" dirty="0"/>
          </a:p>
          <a:p>
            <a:r>
              <a:rPr lang="en-US" sz="2000" dirty="0"/>
              <a:t>Atomic collections need one read for multiple objects + required composite read in OMA LWM2M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3910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FE4F-85B6-1B4B-9207-68BC1CE0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640" y="196962"/>
            <a:ext cx="7293219" cy="1006474"/>
          </a:xfrm>
        </p:spPr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133EE-CC64-2C4C-837D-2A79F6472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05" y="1297119"/>
            <a:ext cx="7886700" cy="4585555"/>
          </a:xfrm>
        </p:spPr>
        <p:txBody>
          <a:bodyPr/>
          <a:lstStyle/>
          <a:p>
            <a:r>
              <a:rPr lang="en-US" sz="2000" dirty="0"/>
              <a:t>Separate folder/repo for pre-alignment </a:t>
            </a:r>
          </a:p>
          <a:p>
            <a:r>
              <a:rPr lang="en-US" sz="2000" dirty="0"/>
              <a:t>No name conflicts due to prefix – same as separate repo</a:t>
            </a:r>
          </a:p>
          <a:p>
            <a:r>
              <a:rPr lang="en-US" sz="2000" dirty="0"/>
              <a:t>What are common improvements that can be carried forward for alignment?</a:t>
            </a:r>
          </a:p>
          <a:p>
            <a:r>
              <a:rPr lang="en-US" sz="2000" dirty="0"/>
              <a:t>Quick win in what we can currently translate in our own repos and how to use them – how to translate identifiers to </a:t>
            </a:r>
            <a:r>
              <a:rPr lang="en-US" sz="2000" dirty="0" err="1"/>
              <a:t>rt</a:t>
            </a:r>
            <a:r>
              <a:rPr lang="en-US" sz="2000" dirty="0"/>
              <a:t>, how to combine OCF interfaces, etc.</a:t>
            </a:r>
          </a:p>
          <a:p>
            <a:pPr lvl="1"/>
            <a:r>
              <a:rPr lang="en-US" sz="1600" dirty="0"/>
              <a:t>What if each OCF interface is a combine-able object that can be used in runtime systems?</a:t>
            </a:r>
          </a:p>
          <a:p>
            <a:r>
              <a:rPr lang="en-US" sz="2000" dirty="0"/>
              <a:t>Can use prefixes in addition to separate governance as a quick win?</a:t>
            </a:r>
          </a:p>
          <a:p>
            <a:r>
              <a:rPr lang="en-US" sz="2000" dirty="0"/>
              <a:t>Can use URN naming to identify which model ecosystem the models come from</a:t>
            </a:r>
          </a:p>
          <a:p>
            <a:r>
              <a:rPr lang="en-US" sz="2000" dirty="0"/>
              <a:t>Building a bigger ecosystem of models</a:t>
            </a:r>
          </a:p>
          <a:p>
            <a:r>
              <a:rPr lang="en-US" dirty="0"/>
              <a:t>Can do the unifying thing as a separate thread</a:t>
            </a:r>
          </a:p>
        </p:txBody>
      </p:sp>
    </p:spTree>
    <p:extLst>
      <p:ext uri="{BB962C8B-B14F-4D97-AF65-F5344CB8AC3E}">
        <p14:creationId xmlns:p14="http://schemas.microsoft.com/office/powerpoint/2010/main" val="2219569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F962-8B2D-D148-935E-BCAF73D1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Toolchain issue for creating new 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0B5C-6322-FB48-AA0B-98774146B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as simple as creating more repos in 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Tooling needs to work across repos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Github</a:t>
            </a:r>
            <a:r>
              <a:rPr lang="en-US" dirty="0">
                <a:solidFill>
                  <a:srgbClr val="FF0000"/>
                </a:solidFill>
              </a:rPr>
              <a:t> actions integration</a:t>
            </a:r>
          </a:p>
          <a:p>
            <a:r>
              <a:rPr lang="en-US" dirty="0"/>
              <a:t>Recipe for the existing tools</a:t>
            </a:r>
          </a:p>
          <a:p>
            <a:r>
              <a:rPr lang="en-US" dirty="0"/>
              <a:t>Clone a repo with a template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Going forward on multiple repos</a:t>
            </a:r>
          </a:p>
          <a:p>
            <a:r>
              <a:rPr lang="en-US" dirty="0"/>
              <a:t>Sketch out solution and sort out on mailing list</a:t>
            </a:r>
          </a:p>
          <a:p>
            <a:r>
              <a:rPr lang="en-US" dirty="0"/>
              <a:t>New mailing list – </a:t>
            </a:r>
            <a:r>
              <a:rPr lang="en-US" dirty="0" err="1"/>
              <a:t>gittr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5929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7999-96DA-F84B-9561-8A1A26AD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Review Board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073D96-BA84-A14F-ABB9-52C83536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46" y="1349670"/>
            <a:ext cx="7886700" cy="4585555"/>
          </a:xfrm>
        </p:spPr>
        <p:txBody>
          <a:bodyPr/>
          <a:lstStyle/>
          <a:p>
            <a:r>
              <a:rPr lang="en-US" sz="2400" dirty="0"/>
              <a:t>Review the discussion from the week of 9/13</a:t>
            </a:r>
          </a:p>
          <a:p>
            <a:pPr lvl="1"/>
            <a:r>
              <a:rPr lang="en-US" sz="2000" dirty="0"/>
              <a:t>We would rather focus on function and architecture and leave naming to later in the process</a:t>
            </a:r>
          </a:p>
          <a:p>
            <a:pPr lvl="1"/>
            <a:r>
              <a:rPr lang="en-US" sz="2000" dirty="0"/>
              <a:t>We should prioritize developing our way of working in the first models</a:t>
            </a:r>
          </a:p>
          <a:p>
            <a:pPr lvl="1"/>
            <a:r>
              <a:rPr lang="en-US" sz="2000" dirty="0"/>
              <a:t>On/off switch is not so simple due to the high degree of generality and reuse; this may be the case with many common affordance types</a:t>
            </a:r>
          </a:p>
          <a:p>
            <a:pPr lvl="1"/>
            <a:r>
              <a:rPr lang="en-US" sz="2000" dirty="0"/>
              <a:t>Look at a few more examples and continue to review the sensor patterns – start a discussion in wiki(</a:t>
            </a:r>
            <a:r>
              <a:rPr lang="en-US" sz="2000" dirty="0" err="1"/>
              <a:t>HackMD</a:t>
            </a:r>
            <a:r>
              <a:rPr lang="en-US" sz="2000" dirty="0"/>
              <a:t>) =&gt; issues =&gt; PR to track the discussion</a:t>
            </a:r>
          </a:p>
          <a:p>
            <a:pPr lvl="2"/>
            <a:r>
              <a:rPr lang="en-US" dirty="0"/>
              <a:t>Units</a:t>
            </a:r>
          </a:p>
          <a:p>
            <a:pPr lvl="2"/>
            <a:r>
              <a:rPr lang="en-US" dirty="0"/>
              <a:t>Review isomorphism in existing models, what are the common elements and what is a common set of design patterns (inheritance, </a:t>
            </a:r>
            <a:r>
              <a:rPr lang="en-US" dirty="0" err="1"/>
              <a:t>mixins</a:t>
            </a:r>
            <a:r>
              <a:rPr lang="en-US" dirty="0"/>
              <a:t>, modularity) – common factors, leverage someone's IPSO background - </a:t>
            </a:r>
            <a:r>
              <a:rPr lang="en-US" dirty="0" err="1"/>
              <a:t>sdfRef</a:t>
            </a:r>
            <a:r>
              <a:rPr lang="en-US" dirty="0"/>
              <a:t> with multiple sources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13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5236-9FFF-4F47-B15D-E3E570FB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52D26-8317-1544-AE6E-0DA8F63C7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have been reviewed – need to process the review comments and proceed with the discussion</a:t>
            </a:r>
          </a:p>
          <a:p>
            <a:pPr lvl="1"/>
            <a:r>
              <a:rPr lang="en-US" dirty="0"/>
              <a:t>Can these models be provisionally accepted with the expectation that they can be refactored as we gain more experience? </a:t>
            </a:r>
          </a:p>
          <a:p>
            <a:pPr lvl="1"/>
            <a:r>
              <a:rPr lang="en-US" dirty="0"/>
              <a:t>More guidelines may be needed, what about looking at a broader set of models to see if this is the case?</a:t>
            </a:r>
          </a:p>
          <a:p>
            <a:pPr lvl="1"/>
            <a:r>
              <a:rPr lang="en-US" dirty="0"/>
              <a:t>Monday review board to further progress the models we have </a:t>
            </a:r>
          </a:p>
          <a:p>
            <a:r>
              <a:rPr lang="en-US" dirty="0"/>
              <a:t>Ari has made a PR to the new repo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73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1EE1-EDD0-FE4C-BF13-B7C03FD5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12878"/>
            <a:ext cx="7293219" cy="1006474"/>
          </a:xfrm>
        </p:spPr>
        <p:txBody>
          <a:bodyPr/>
          <a:lstStyle/>
          <a:p>
            <a:r>
              <a:rPr lang="en-US" dirty="0"/>
              <a:t>Review Board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20980-E92A-544E-9396-3E329834B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25715"/>
            <a:ext cx="7886700" cy="5374782"/>
          </a:xfrm>
        </p:spPr>
        <p:txBody>
          <a:bodyPr/>
          <a:lstStyle/>
          <a:p>
            <a:r>
              <a:rPr lang="en-US" sz="2400" dirty="0"/>
              <a:t>Discussed versioning into the repo – semantic version is added when a contribution reaches a certain state</a:t>
            </a:r>
          </a:p>
          <a:p>
            <a:r>
              <a:rPr lang="en-US" sz="2400" dirty="0"/>
              <a:t>Discuss CLA signup in </a:t>
            </a:r>
            <a:r>
              <a:rPr lang="en-US" sz="2400" dirty="0" err="1"/>
              <a:t>github</a:t>
            </a:r>
            <a:r>
              <a:rPr lang="en-US" sz="2400" dirty="0"/>
              <a:t> – no legal org? agreement to use BSD3 is sufficient - where is this done? It is a step in submitting PR to check that the submitter has agreed to the CLA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policy is a blanket agreement where the repo carries a license:  </a:t>
            </a:r>
          </a:p>
          <a:p>
            <a:pPr lvl="1"/>
            <a:r>
              <a:rPr lang="en-US" sz="2000" dirty="0">
                <a:hlinkClick r:id="rId2"/>
              </a:rPr>
              <a:t>https://docs.github.com/en/github/site-policy/github-terms-of-service#6-contributions-under-repository-license</a:t>
            </a:r>
            <a:endParaRPr lang="en-US" sz="2000" dirty="0"/>
          </a:p>
          <a:p>
            <a:r>
              <a:rPr lang="en-US" sz="2400" dirty="0"/>
              <a:t>Not going to block contributions</a:t>
            </a:r>
          </a:p>
          <a:p>
            <a:r>
              <a:rPr lang="en-US" sz="2400" dirty="0"/>
              <a:t>Note on making a private development </a:t>
            </a:r>
            <a:r>
              <a:rPr lang="en-US" sz="2400" dirty="0" err="1"/>
              <a:t>fork+branch</a:t>
            </a:r>
            <a:r>
              <a:rPr lang="en-US" sz="2400" dirty="0"/>
              <a:t> for contributions, </a:t>
            </a:r>
            <a:r>
              <a:rPr lang="en-US" sz="2400" strike="sngStrike" dirty="0"/>
              <a:t>how to send notifications using an issue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has a draft PR process we can use, so we can make a PR in the 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80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7580-979C-3D45-881E-D4736E24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SDF Interim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88062-91E9-A549-B299-01C4B166C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new additions</a:t>
            </a:r>
          </a:p>
          <a:p>
            <a:pPr lvl="1"/>
            <a:r>
              <a:rPr lang="en-US" dirty="0"/>
              <a:t>not including </a:t>
            </a:r>
            <a:r>
              <a:rPr lang="en-US" dirty="0" err="1"/>
              <a:t>sdfProduct</a:t>
            </a:r>
            <a:endParaRPr lang="en-US" dirty="0"/>
          </a:p>
          <a:p>
            <a:r>
              <a:rPr lang="en-US" dirty="0"/>
              <a:t>Double check with </a:t>
            </a:r>
            <a:r>
              <a:rPr lang="en-US" dirty="0" err="1"/>
              <a:t>OneDM</a:t>
            </a:r>
            <a:r>
              <a:rPr lang="en-US" dirty="0"/>
              <a:t> users that SDF has the required features</a:t>
            </a:r>
          </a:p>
          <a:p>
            <a:pPr lvl="1"/>
            <a:r>
              <a:rPr lang="en-US" dirty="0"/>
              <a:t>Statements from organizations that will publish models, etc.</a:t>
            </a:r>
          </a:p>
          <a:p>
            <a:r>
              <a:rPr lang="en-US" dirty="0"/>
              <a:t>Please review the latest draft</a:t>
            </a:r>
          </a:p>
        </p:txBody>
      </p:sp>
    </p:spTree>
    <p:extLst>
      <p:ext uri="{BB962C8B-B14F-4D97-AF65-F5344CB8AC3E}">
        <p14:creationId xmlns:p14="http://schemas.microsoft.com/office/powerpoint/2010/main" val="415677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D493-8571-B74D-9696-CD191CB46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18D5-9815-9240-9069-C29BAB63E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Announcements &amp; Admin</a:t>
            </a:r>
          </a:p>
          <a:p>
            <a:r>
              <a:rPr lang="en-US" dirty="0" err="1"/>
              <a:t>OneDM</a:t>
            </a:r>
            <a:r>
              <a:rPr lang="en-US" dirty="0"/>
              <a:t> Update for T2TRG</a:t>
            </a:r>
          </a:p>
          <a:p>
            <a:pPr lvl="1"/>
            <a:r>
              <a:rPr lang="en-US" dirty="0"/>
              <a:t>March 10</a:t>
            </a:r>
          </a:p>
          <a:p>
            <a:pPr lvl="1"/>
            <a:r>
              <a:rPr lang="en-US" dirty="0"/>
              <a:t>10 minutes + Q&amp;A</a:t>
            </a:r>
          </a:p>
          <a:p>
            <a:r>
              <a:rPr lang="en-US" dirty="0"/>
              <a:t>Extending to include ecosystem models</a:t>
            </a:r>
          </a:p>
          <a:p>
            <a:pPr lvl="1"/>
            <a:r>
              <a:rPr lang="en-US" dirty="0"/>
              <a:t>CI process to convert new SDF models to ecosystem</a:t>
            </a:r>
          </a:p>
          <a:p>
            <a:pPr lvl="1"/>
            <a:r>
              <a:rPr lang="en-US" dirty="0"/>
              <a:t>Goal of making </a:t>
            </a:r>
            <a:r>
              <a:rPr lang="en-US" dirty="0" err="1"/>
              <a:t>OneDM</a:t>
            </a:r>
            <a:r>
              <a:rPr lang="en-US" dirty="0"/>
              <a:t> models work for everyone</a:t>
            </a:r>
          </a:p>
          <a:p>
            <a:r>
              <a:rPr lang="en-US" dirty="0"/>
              <a:t>Extend the playground to more ecosystems</a:t>
            </a:r>
          </a:p>
          <a:p>
            <a:pPr lvl="1"/>
            <a:r>
              <a:rPr lang="en-US" dirty="0"/>
              <a:t>Bluetooth Characteristics and data types</a:t>
            </a:r>
          </a:p>
          <a:p>
            <a:pPr lvl="1"/>
            <a:r>
              <a:rPr lang="en-US" dirty="0"/>
              <a:t>Other?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37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677B-C75A-C44E-B035-9EEA76EC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4EDC0-143D-E24A-B464-07989CB47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SDF is almost done and on a track for evolution</a:t>
            </a:r>
          </a:p>
          <a:p>
            <a:r>
              <a:rPr lang="en-US" dirty="0" err="1"/>
              <a:t>OneDM</a:t>
            </a:r>
            <a:r>
              <a:rPr lang="en-US" dirty="0"/>
              <a:t> has developed SDF tools and a governance regime, playground and examples, and a good start on best practices</a:t>
            </a:r>
          </a:p>
          <a:p>
            <a:r>
              <a:rPr lang="en-US" dirty="0"/>
              <a:t>Other JSON Schema based data models are proliferating in both single- and multi-domain groups</a:t>
            </a:r>
          </a:p>
          <a:p>
            <a:r>
              <a:rPr lang="en-US" dirty="0" err="1"/>
              <a:t>iotschema.org</a:t>
            </a:r>
            <a:r>
              <a:rPr lang="en-US" dirty="0"/>
              <a:t> is not active</a:t>
            </a:r>
          </a:p>
          <a:p>
            <a:r>
              <a:rPr lang="en-US" dirty="0"/>
              <a:t>W3C Web of Things needs a semantic annotation system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74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118F-7EB5-4140-9725-D87A8604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AADF1-8936-CC4A-A89F-335A4F98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what kind of models are needed</a:t>
            </a:r>
          </a:p>
          <a:p>
            <a:r>
              <a:rPr lang="en-US" dirty="0"/>
              <a:t>Keep the model discussion at the high level </a:t>
            </a:r>
          </a:p>
          <a:p>
            <a:r>
              <a:rPr lang="en-US" dirty="0"/>
              <a:t>Use cases vs. requirements and scenarios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19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4445-BF6D-C44B-A1D5-95EAB80F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8750-13C3-9C46-8F6A-A02623C3D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the quantity from the sensing</a:t>
            </a:r>
          </a:p>
          <a:p>
            <a:r>
              <a:rPr lang="en-US" dirty="0"/>
              <a:t>"Temperature Sensor" vs "Sensor" that measures "Temperature"</a:t>
            </a:r>
          </a:p>
          <a:p>
            <a:r>
              <a:rPr lang="en-US" dirty="0"/>
              <a:t>Make it easy for many embodiments to be constructed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43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0C44-1CFB-F542-BFAE-D438957F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0442-D9A6-B846-B856-ADB7335CD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87518"/>
            <a:ext cx="7886700" cy="4861944"/>
          </a:xfrm>
        </p:spPr>
        <p:txBody>
          <a:bodyPr/>
          <a:lstStyle/>
          <a:p>
            <a:r>
              <a:rPr lang="en-US" dirty="0"/>
              <a:t>Fundamental types</a:t>
            </a:r>
          </a:p>
          <a:p>
            <a:r>
              <a:rPr lang="en-US" dirty="0"/>
              <a:t>Quantity and Units</a:t>
            </a:r>
          </a:p>
          <a:p>
            <a:r>
              <a:rPr lang="en-US" dirty="0"/>
              <a:t>Characteristics (i.e. averages, quartiles, etc.)</a:t>
            </a:r>
          </a:p>
          <a:p>
            <a:r>
              <a:rPr lang="en-US" dirty="0"/>
              <a:t>Range and Scale</a:t>
            </a:r>
          </a:p>
          <a:p>
            <a:r>
              <a:rPr lang="en-US" dirty="0"/>
              <a:t>Reusability of these definitions</a:t>
            </a:r>
          </a:p>
          <a:p>
            <a:r>
              <a:rPr lang="en-US" dirty="0"/>
              <a:t>Data type (</a:t>
            </a:r>
            <a:r>
              <a:rPr lang="en-US" dirty="0" err="1"/>
              <a:t>sdfData</a:t>
            </a:r>
            <a:r>
              <a:rPr lang="en-US" dirty="0"/>
              <a:t>) vs </a:t>
            </a:r>
            <a:r>
              <a:rPr lang="en-US" dirty="0" err="1"/>
              <a:t>sdfProperty</a:t>
            </a:r>
            <a:r>
              <a:rPr lang="en-US" dirty="0"/>
              <a:t>, where do the application semantics like quantity and units go?</a:t>
            </a:r>
          </a:p>
          <a:p>
            <a:r>
              <a:rPr lang="en-US" dirty="0"/>
              <a:t>Examples of different styles, use common quantities temperature (pressure is differential, gauge vs. absolute) how do we differentiate?</a:t>
            </a:r>
          </a:p>
          <a:p>
            <a:r>
              <a:rPr lang="en-US" dirty="0"/>
              <a:t>Data should be standalone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53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4E35-1503-FA44-B084-EB9BC5C4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BDF92-9467-2B48-A912-F237B3657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5018689"/>
          </a:xfrm>
        </p:spPr>
        <p:txBody>
          <a:bodyPr/>
          <a:lstStyle/>
          <a:p>
            <a:r>
              <a:rPr lang="en-US" dirty="0"/>
              <a:t>Functional modularity</a:t>
            </a:r>
          </a:p>
          <a:p>
            <a:r>
              <a:rPr lang="en-US" dirty="0"/>
              <a:t>Actions and Events could be optional and bespoke for certain protocols</a:t>
            </a:r>
          </a:p>
          <a:p>
            <a:r>
              <a:rPr lang="en-US" dirty="0"/>
              <a:t>The base model could be very simple with well categorized extension points e.g. Min/Max observed</a:t>
            </a:r>
          </a:p>
          <a:p>
            <a:r>
              <a:rPr lang="en-US" dirty="0"/>
              <a:t>Sensors are separate from generic Properties, sensor definitions use property definitions and add behaviors like conditional reporting</a:t>
            </a:r>
          </a:p>
          <a:p>
            <a:r>
              <a:rPr lang="en-US" dirty="0"/>
              <a:t>Properties can be used for static or dynamic</a:t>
            </a:r>
          </a:p>
          <a:p>
            <a:r>
              <a:rPr lang="en-US" dirty="0"/>
              <a:t>Features? Modular composition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76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BF08-7174-EA47-8E58-1BE2C2CC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Composability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66F8A-CE98-C94E-BCC6-6773270BA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  <a:p>
            <a:r>
              <a:rPr lang="en-US" dirty="0"/>
              <a:t>Conceptual Layering</a:t>
            </a:r>
          </a:p>
          <a:p>
            <a:r>
              <a:rPr lang="en-US" dirty="0"/>
              <a:t>Composed Properties</a:t>
            </a:r>
          </a:p>
          <a:p>
            <a:r>
              <a:rPr lang="en-US" dirty="0"/>
              <a:t>Syntactic considerations and structural implications for models, e.g. </a:t>
            </a:r>
            <a:r>
              <a:rPr lang="en-US" dirty="0" err="1"/>
              <a:t>mixin</a:t>
            </a:r>
            <a:r>
              <a:rPr lang="en-US" dirty="0"/>
              <a:t> vs collections</a:t>
            </a:r>
          </a:p>
          <a:p>
            <a:r>
              <a:rPr lang="en-US" dirty="0" err="1"/>
              <a:t>Mixin</a:t>
            </a:r>
            <a:r>
              <a:rPr lang="en-US" dirty="0"/>
              <a:t> should have optionality and satisfy the LCS principle</a:t>
            </a:r>
          </a:p>
          <a:p>
            <a:r>
              <a:rPr lang="en-US" dirty="0"/>
              <a:t>Multiple "inheritance" requires conflict resolution</a:t>
            </a:r>
          </a:p>
          <a:p>
            <a:r>
              <a:rPr lang="en-US" dirty="0"/>
              <a:t>Ordering dependencies, need to prototype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5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4BA4-D961-BC44-8970-5EE3265D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Protocol dependencies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F4ADC-41DA-0E43-AB74-1A74F9526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reporting options including composed schemas, sequences, conditional notification</a:t>
            </a:r>
          </a:p>
          <a:p>
            <a:r>
              <a:rPr lang="en-US" dirty="0"/>
              <a:t>Read/write/observability</a:t>
            </a:r>
          </a:p>
          <a:p>
            <a:r>
              <a:rPr lang="en-US" dirty="0"/>
              <a:t>Late binding representations</a:t>
            </a:r>
          </a:p>
          <a:p>
            <a:r>
              <a:rPr lang="en-US" dirty="0"/>
              <a:t>Mapping files add information to the model where the information comes from external namespaces. Namespaces are part of the map key and want to become segments in the JSON pointer </a:t>
            </a:r>
          </a:p>
          <a:p>
            <a:r>
              <a:rPr lang="en-US" dirty="0"/>
              <a:t>Need to manage cross-namespace references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06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DA8B-4B6C-654E-ADFE-4DD6AE32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C487-3C3D-0D4E-B66F-01422DBE7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HackMD</a:t>
            </a:r>
            <a:r>
              <a:rPr lang="en-US" dirty="0"/>
              <a:t> examples </a:t>
            </a:r>
          </a:p>
          <a:p>
            <a:r>
              <a:rPr lang="en-US" dirty="0"/>
              <a:t>SDF examples also, test against the current specification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1DE0-5135-C545-8533-AF803784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CD25C-A13B-8E43-B2D9-43946B6E7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teleconference February 21, 2022</a:t>
            </a:r>
          </a:p>
          <a:p>
            <a:pPr lvl="1"/>
            <a:r>
              <a:rPr lang="en-US" dirty="0"/>
              <a:t>Agenda points?</a:t>
            </a:r>
          </a:p>
          <a:p>
            <a:r>
              <a:rPr lang="en-US" dirty="0"/>
              <a:t>AOB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4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8F0B-73ED-4008-8CB1-A21230E0E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2618626"/>
            <a:ext cx="7486650" cy="1146572"/>
          </a:xfrm>
        </p:spPr>
        <p:txBody>
          <a:bodyPr>
            <a:normAutofit/>
          </a:bodyPr>
          <a:lstStyle/>
          <a:p>
            <a:r>
              <a:rPr lang="en-US" sz="4050" dirty="0"/>
              <a:t>Back up</a:t>
            </a:r>
          </a:p>
        </p:txBody>
      </p:sp>
    </p:spTree>
    <p:extLst>
      <p:ext uri="{BB962C8B-B14F-4D97-AF65-F5344CB8AC3E}">
        <p14:creationId xmlns:p14="http://schemas.microsoft.com/office/powerpoint/2010/main" val="371110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68945"/>
            <a:ext cx="7293219" cy="100647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803" y="1075418"/>
            <a:ext cx="7830181" cy="4789353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Announcements</a:t>
            </a:r>
          </a:p>
          <a:p>
            <a:pPr lvl="1"/>
            <a:r>
              <a:rPr lang="en-GB" sz="2900" dirty="0"/>
              <a:t>T2TRG meeting – 15m on agenda</a:t>
            </a:r>
          </a:p>
          <a:p>
            <a:pPr lvl="1"/>
            <a:r>
              <a:rPr lang="en-GB" sz="2900" dirty="0"/>
              <a:t>DTDL conversion code is in the IPSO </a:t>
            </a:r>
            <a:r>
              <a:rPr lang="en-GB" sz="2900" dirty="0" err="1"/>
              <a:t>github</a:t>
            </a:r>
            <a:r>
              <a:rPr lang="en-GB" sz="2900" dirty="0"/>
              <a:t> </a:t>
            </a:r>
          </a:p>
          <a:p>
            <a:pPr lvl="1"/>
            <a:r>
              <a:rPr lang="en-US" dirty="0">
                <a:hlinkClick r:id="rId2"/>
              </a:rPr>
              <a:t>https://github.com/EricssonResearch/ipso-odm/tree/sdf-dtdl#onedm-sdf-to-dtdl-converter</a:t>
            </a:r>
            <a:endParaRPr lang="en-GB" sz="2900" dirty="0"/>
          </a:p>
          <a:p>
            <a:r>
              <a:rPr lang="en-GB" sz="3300" dirty="0"/>
              <a:t>Bespoke repositories, OMA model repo</a:t>
            </a:r>
          </a:p>
          <a:p>
            <a:r>
              <a:rPr lang="en-GB" sz="3300" dirty="0"/>
              <a:t>Adoption process</a:t>
            </a:r>
          </a:p>
          <a:p>
            <a:r>
              <a:rPr lang="en-GB" sz="3300" dirty="0" err="1"/>
              <a:t>OneDM</a:t>
            </a:r>
            <a:r>
              <a:rPr lang="en-GB" sz="3300" dirty="0"/>
              <a:t> new venue development</a:t>
            </a:r>
          </a:p>
          <a:p>
            <a:pPr lvl="1"/>
            <a:r>
              <a:rPr lang="en-GB" sz="2900" dirty="0"/>
              <a:t>Outreach on announcement of the next meeting</a:t>
            </a:r>
          </a:p>
          <a:p>
            <a:pPr lvl="1"/>
            <a:r>
              <a:rPr lang="en-GB" sz="2900" dirty="0" err="1"/>
              <a:t>Groups.io</a:t>
            </a:r>
            <a:r>
              <a:rPr lang="en-GB" sz="2900" dirty="0"/>
              <a:t> delivery options</a:t>
            </a:r>
          </a:p>
          <a:p>
            <a:r>
              <a:rPr lang="en-GB" sz="3300" dirty="0"/>
              <a:t>AOB</a:t>
            </a:r>
          </a:p>
          <a:p>
            <a:pPr lvl="1"/>
            <a:r>
              <a:rPr lang="en-GB" dirty="0"/>
              <a:t>Expanding the playground – BT models </a:t>
            </a:r>
          </a:p>
          <a:p>
            <a:pPr lvl="1"/>
            <a:r>
              <a:rPr lang="en-GB" dirty="0"/>
              <a:t>Ecosystem-specific source representations in the playground (e.g. XML)( Back-translations of all PG models to an ecosystem format)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389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D10C-9ECC-0440-85E8-9B497411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Bespoke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6A35-260E-2548-A8CD-67E43AF2D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4585555"/>
          </a:xfrm>
        </p:spPr>
        <p:txBody>
          <a:bodyPr/>
          <a:lstStyle/>
          <a:p>
            <a:r>
              <a:rPr lang="en-US" dirty="0"/>
              <a:t>IPSO and OCF repos created</a:t>
            </a:r>
          </a:p>
          <a:p>
            <a:pPr lvl="1"/>
            <a:r>
              <a:rPr lang="en-US" dirty="0"/>
              <a:t>Carsten get admin permission</a:t>
            </a:r>
          </a:p>
          <a:p>
            <a:r>
              <a:rPr lang="en-US" dirty="0"/>
              <a:t>Instantiate a repo from template for each?</a:t>
            </a:r>
          </a:p>
          <a:p>
            <a:pPr lvl="1"/>
            <a:r>
              <a:rPr lang="en-US" dirty="0"/>
              <a:t>Need to try this</a:t>
            </a:r>
          </a:p>
          <a:p>
            <a:r>
              <a:rPr lang="en-US" dirty="0"/>
              <a:t>Haven't designed the linker for separate namespaces – needs to be added – can be a simple file that is manually updated for now</a:t>
            </a:r>
          </a:p>
          <a:p>
            <a:r>
              <a:rPr lang="en-US" dirty="0"/>
              <a:t>Write up a document and update existing documents to reflect the addition of repos</a:t>
            </a:r>
          </a:p>
          <a:p>
            <a:r>
              <a:rPr lang="en-US" dirty="0"/>
              <a:t>Blog post introducing and announcing</a:t>
            </a:r>
          </a:p>
        </p:txBody>
      </p:sp>
    </p:spTree>
    <p:extLst>
      <p:ext uri="{BB962C8B-B14F-4D97-AF65-F5344CB8AC3E}">
        <p14:creationId xmlns:p14="http://schemas.microsoft.com/office/powerpoint/2010/main" val="330931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091C-DCE3-4546-A8D2-8290BE03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96962"/>
            <a:ext cx="7293219" cy="1006474"/>
          </a:xfrm>
        </p:spPr>
        <p:txBody>
          <a:bodyPr/>
          <a:lstStyle/>
          <a:p>
            <a:r>
              <a:rPr lang="en-US" dirty="0"/>
              <a:t>Adoption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E09A2-792C-0340-A08A-9D48FCB18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54774"/>
            <a:ext cx="7886700" cy="4809392"/>
          </a:xfrm>
        </p:spPr>
        <p:txBody>
          <a:bodyPr/>
          <a:lstStyle/>
          <a:p>
            <a:r>
              <a:rPr lang="en-US" dirty="0"/>
              <a:t>Status and plan</a:t>
            </a:r>
          </a:p>
          <a:p>
            <a:pPr lvl="1"/>
            <a:r>
              <a:rPr lang="en-US" dirty="0"/>
              <a:t>Original model proposal still needs closure on details</a:t>
            </a:r>
          </a:p>
          <a:p>
            <a:pPr lvl="1"/>
            <a:r>
              <a:rPr lang="en-US" dirty="0"/>
              <a:t>Updates will be needed - </a:t>
            </a:r>
          </a:p>
          <a:p>
            <a:pPr lvl="1"/>
            <a:r>
              <a:rPr lang="en-US" dirty="0"/>
              <a:t>Multiple drivers needed for models? OCF + IPSO</a:t>
            </a:r>
          </a:p>
          <a:p>
            <a:pPr lvl="1"/>
            <a:r>
              <a:rPr lang="en-US" dirty="0"/>
              <a:t>Adoption in 1+ steps with deferred convergence/alignment – less strict – phase</a:t>
            </a:r>
          </a:p>
          <a:p>
            <a:pPr lvl="2"/>
            <a:r>
              <a:rPr lang="en-US" dirty="0"/>
              <a:t>For example, ISO 8601 duration</a:t>
            </a:r>
          </a:p>
          <a:p>
            <a:pPr lvl="2"/>
            <a:r>
              <a:rPr lang="en-US" dirty="0"/>
              <a:t>Common abstraction with minimal constraints</a:t>
            </a:r>
          </a:p>
          <a:p>
            <a:pPr lvl="2"/>
            <a:r>
              <a:rPr lang="en-US" dirty="0"/>
              <a:t>DTDL example</a:t>
            </a:r>
          </a:p>
          <a:p>
            <a:pPr lvl="2"/>
            <a:r>
              <a:rPr lang="en-US" dirty="0"/>
              <a:t>How can we address un-solvable issues like conversion to/from duration in months – e.g. how do we import these models</a:t>
            </a:r>
          </a:p>
          <a:p>
            <a:pPr lvl="2"/>
            <a:r>
              <a:rPr lang="en-US" dirty="0"/>
              <a:t>Units are hard</a:t>
            </a:r>
          </a:p>
          <a:p>
            <a:pPr lvl="2"/>
            <a:r>
              <a:rPr lang="en-US" dirty="0"/>
              <a:t>We should only use pattern in targeting to a representation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85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9004-2B6E-C542-83C9-7D0E332D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A4F6-3331-EC4C-BB8C-3EB6F3B9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mailing list at </a:t>
            </a:r>
            <a:r>
              <a:rPr lang="en-US" dirty="0" err="1"/>
              <a:t>groups.io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groups.io</a:t>
            </a:r>
            <a:r>
              <a:rPr lang="en-US" dirty="0"/>
              <a:t>/</a:t>
            </a:r>
            <a:r>
              <a:rPr lang="en-US" dirty="0" err="1"/>
              <a:t>onedm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7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9004-2B6E-C542-83C9-7D0E332D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A4F6-3331-EC4C-BB8C-3EB6F3B9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mailing list at </a:t>
            </a:r>
            <a:r>
              <a:rPr lang="en-US" dirty="0" err="1"/>
              <a:t>groups.io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groups.io</a:t>
            </a:r>
            <a:r>
              <a:rPr lang="en-US" dirty="0"/>
              <a:t>/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Move enterprise admin, calendar, etc.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Set up a blog on </a:t>
            </a:r>
            <a:r>
              <a:rPr lang="en-US" dirty="0" err="1"/>
              <a:t>onedm.org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24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365804</TotalTime>
  <Words>1619</Words>
  <Application>Microsoft Macintosh PowerPoint</Application>
  <PresentationFormat>Letter Paper (8.5x11 in)</PresentationFormat>
  <Paragraphs>199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Custom Design</vt:lpstr>
      <vt:lpstr>One Data Model Weekly Teleconference Agenda and Content</vt:lpstr>
      <vt:lpstr>Agenda</vt:lpstr>
      <vt:lpstr>Closing</vt:lpstr>
      <vt:lpstr>Back up</vt:lpstr>
      <vt:lpstr>Agenda</vt:lpstr>
      <vt:lpstr>Bespoke Repositories</vt:lpstr>
      <vt:lpstr>Adoption process</vt:lpstr>
      <vt:lpstr>Announcements</vt:lpstr>
      <vt:lpstr>Venue shift</vt:lpstr>
      <vt:lpstr>2022-01-31 conclusions</vt:lpstr>
      <vt:lpstr>Review, Adoption, Publication</vt:lpstr>
      <vt:lpstr>Venue changes</vt:lpstr>
      <vt:lpstr>Alignment</vt:lpstr>
      <vt:lpstr>Alignment</vt:lpstr>
      <vt:lpstr>Toolchain issue for creating new repos</vt:lpstr>
      <vt:lpstr>Review Board</vt:lpstr>
      <vt:lpstr>Next Steps</vt:lpstr>
      <vt:lpstr>Review Board </vt:lpstr>
      <vt:lpstr>SDF Interim summary</vt:lpstr>
      <vt:lpstr>OneDM Roadmap</vt:lpstr>
      <vt:lpstr>How to make Progress</vt:lpstr>
      <vt:lpstr>Sensor design pattern</vt:lpstr>
      <vt:lpstr>Data</vt:lpstr>
      <vt:lpstr>Interactions</vt:lpstr>
      <vt:lpstr>Semantic Composability</vt:lpstr>
      <vt:lpstr>Protocol dependencies mapping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Semantic Definitions for Connected Things</dc:title>
  <dc:creator>Wouter van der Beek (wovander)</dc:creator>
  <cp:lastModifiedBy>Michael Koster</cp:lastModifiedBy>
  <cp:revision>743</cp:revision>
  <cp:lastPrinted>2021-03-29T08:35:39Z</cp:lastPrinted>
  <dcterms:created xsi:type="dcterms:W3CDTF">2020-07-17T12:11:39Z</dcterms:created>
  <dcterms:modified xsi:type="dcterms:W3CDTF">2022-02-14T14:28:59Z</dcterms:modified>
</cp:coreProperties>
</file>