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9" r:id="rId4"/>
    <p:sldId id="260" r:id="rId5"/>
    <p:sldId id="264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0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4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1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2160" y="636402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조 김정우 심재만 이승희 </a:t>
            </a:r>
            <a:r>
              <a:rPr lang="ko-KR" altLang="en-US" sz="1400" dirty="0" err="1" smtClean="0"/>
              <a:t>최규광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7667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태아와 산모 데이터를 이용한 태아의 건강 상태 분류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5556" y="2348880"/>
            <a:ext cx="8494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개요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ko-KR" dirty="0" err="1" smtClean="0"/>
              <a:t>태아심박진통도</a:t>
            </a:r>
            <a:r>
              <a:rPr lang="en-US" altLang="ko-KR" dirty="0"/>
              <a:t>. </a:t>
            </a:r>
            <a:r>
              <a:rPr lang="ko-KR" altLang="ko-KR" dirty="0" err="1"/>
              <a:t>태아심박수와</a:t>
            </a:r>
            <a:r>
              <a:rPr lang="ko-KR" altLang="ko-KR" dirty="0"/>
              <a:t> 자궁수축을 시간의 경과에 따라 </a:t>
            </a:r>
            <a:r>
              <a:rPr lang="ko-KR" altLang="ko-KR" dirty="0" smtClean="0"/>
              <a:t>기록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CTG(</a:t>
            </a:r>
            <a:r>
              <a:rPr lang="en-US" altLang="ko-KR" dirty="0" err="1" smtClean="0"/>
              <a:t>CardioTocoGraphy</a:t>
            </a:r>
            <a:r>
              <a:rPr lang="en-US" altLang="ko-KR" dirty="0" smtClean="0"/>
              <a:t>)</a:t>
            </a:r>
            <a:r>
              <a:rPr lang="ko-KR" altLang="en-US" dirty="0" smtClean="0"/>
              <a:t>데이터를 이용해 태아의 건강 상태를 분류</a:t>
            </a:r>
            <a:r>
              <a:rPr lang="en-US" altLang="ko-KR" dirty="0" smtClean="0"/>
              <a:t>(0, 1, 2)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ko-KR" dirty="0"/>
          </a:p>
          <a:p>
            <a:r>
              <a:rPr lang="en-US" altLang="ko-KR" b="1" dirty="0"/>
              <a:t>0</a:t>
            </a:r>
            <a:r>
              <a:rPr lang="en-US" altLang="ko-KR" b="1" dirty="0" smtClean="0"/>
              <a:t>.  </a:t>
            </a:r>
            <a:r>
              <a:rPr lang="ko-KR" altLang="en-US" b="1" dirty="0" smtClean="0"/>
              <a:t>팀의 목표</a:t>
            </a:r>
            <a:endParaRPr lang="en-US" altLang="ko-KR" b="1" dirty="0" smtClean="0"/>
          </a:p>
          <a:p>
            <a:endParaRPr lang="ko-KR" altLang="ko-KR" dirty="0"/>
          </a:p>
          <a:p>
            <a:r>
              <a:rPr lang="ko-KR" altLang="ko-KR" dirty="0"/>
              <a:t>태아의 건강 상태를 분류해 태아와 산모의 사망률을 감소시킨다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762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260648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1.  CTG </a:t>
            </a:r>
            <a:r>
              <a:rPr lang="ko-KR" altLang="ko-KR" b="1" dirty="0" smtClean="0"/>
              <a:t>정의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ko-KR" altLang="ko-KR" dirty="0" smtClean="0"/>
          </a:p>
          <a:p>
            <a:r>
              <a:rPr lang="en-US" altLang="ko-KR" dirty="0" smtClean="0"/>
              <a:t>CTG</a:t>
            </a:r>
            <a:r>
              <a:rPr lang="ko-KR" altLang="ko-KR" dirty="0" smtClean="0"/>
              <a:t>란 </a:t>
            </a:r>
            <a:r>
              <a:rPr lang="en-US" altLang="ko-KR" dirty="0" err="1" smtClean="0"/>
              <a:t>Cardiotocography</a:t>
            </a:r>
            <a:r>
              <a:rPr lang="en-US" altLang="ko-KR" dirty="0" smtClean="0"/>
              <a:t> </a:t>
            </a:r>
            <a:r>
              <a:rPr lang="ko-KR" altLang="ko-KR" dirty="0" smtClean="0"/>
              <a:t>의 약자로 </a:t>
            </a:r>
            <a:r>
              <a:rPr lang="ko-KR" altLang="ko-KR" dirty="0" err="1" smtClean="0"/>
              <a:t>태아심박진통도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태아심박수와</a:t>
            </a:r>
            <a:r>
              <a:rPr lang="ko-KR" altLang="ko-KR" dirty="0" smtClean="0"/>
              <a:t> 자궁수축을 시간의 경과에 따라 기록한 것이다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ko-KR" altLang="ko-KR" dirty="0" smtClean="0"/>
              <a:t>태아 건강을 평가하기 위한 간단한 옵션으로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의료 전문가들이 태아 및 산모 사망을 방지하기 위한 조치를 취할 수 있도록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CTG</a:t>
            </a:r>
            <a:r>
              <a:rPr lang="ko-KR" altLang="ko-KR" dirty="0" smtClean="0"/>
              <a:t>는 </a:t>
            </a:r>
            <a:r>
              <a:rPr lang="ko-KR" altLang="en-US" dirty="0" smtClean="0"/>
              <a:t>태아가 어느 정도 성장한 </a:t>
            </a:r>
            <a:r>
              <a:rPr lang="ko-KR" altLang="ko-KR" dirty="0" smtClean="0"/>
              <a:t>임신</a:t>
            </a:r>
            <a:r>
              <a:rPr lang="en-US" altLang="ko-KR" dirty="0" smtClean="0"/>
              <a:t> 32</a:t>
            </a:r>
            <a:r>
              <a:rPr lang="ko-KR" altLang="ko-KR" dirty="0" smtClean="0"/>
              <a:t>주 후에 검사하는 것이 좋다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</a:p>
          <a:p>
            <a:endParaRPr lang="en-US" altLang="ko-KR" dirty="0"/>
          </a:p>
          <a:p>
            <a:endParaRPr lang="ko-KR" altLang="ko-KR" dirty="0" smtClean="0"/>
          </a:p>
          <a:p>
            <a:r>
              <a:rPr lang="en-US" altLang="ko-KR" b="1" dirty="0" smtClean="0"/>
              <a:t>2.  CTG</a:t>
            </a:r>
            <a:r>
              <a:rPr lang="ko-KR" altLang="ko-KR" b="1" dirty="0" smtClean="0"/>
              <a:t>의 필요성</a:t>
            </a:r>
            <a:endParaRPr lang="en-US" altLang="ko-KR" b="1" dirty="0" smtClean="0"/>
          </a:p>
          <a:p>
            <a:endParaRPr lang="ko-KR" altLang="ko-KR" dirty="0" smtClean="0"/>
          </a:p>
          <a:p>
            <a:r>
              <a:rPr lang="ko-KR" altLang="ko-KR" dirty="0" smtClean="0"/>
              <a:t>출산 시 태아 사망률 뿐만 아니라 산모의 사망률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감소 가능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ko-KR" altLang="ko-KR" dirty="0" smtClean="0"/>
              <a:t>산모의 사망 대부분</a:t>
            </a:r>
            <a:r>
              <a:rPr lang="en-US" altLang="ko-KR" dirty="0" smtClean="0"/>
              <a:t> CTG </a:t>
            </a:r>
            <a:r>
              <a:rPr lang="ko-KR" altLang="ko-KR" dirty="0" smtClean="0"/>
              <a:t>검사를 통해 대부분 </a:t>
            </a:r>
            <a:r>
              <a:rPr lang="ko-KR" altLang="en-US" dirty="0" smtClean="0"/>
              <a:t>예방 가능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ko-KR" altLang="en-US" dirty="0" smtClean="0"/>
              <a:t>산모의 태아 </a:t>
            </a:r>
            <a:r>
              <a:rPr lang="ko-KR" altLang="ko-KR" dirty="0" smtClean="0"/>
              <a:t>조산 진단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태아와 산모데이터를 이용한 태아의 건강 상태 분류</a:t>
            </a:r>
            <a:endParaRPr lang="ko-KR" altLang="en-US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" y="4527664"/>
            <a:ext cx="4922908" cy="230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80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" y="0"/>
            <a:ext cx="7920880" cy="372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821323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태아와 산모데이터를 이용한 태아의 건강 상태 분류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250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r="19398"/>
          <a:stretch/>
        </p:blipFill>
        <p:spPr bwMode="auto">
          <a:xfrm>
            <a:off x="-36512" y="-27384"/>
            <a:ext cx="669674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태아와 산모데이터를 이용한 태아의 건강 상태 분류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3563888" y="379105"/>
            <a:ext cx="568863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3. CTG</a:t>
            </a:r>
            <a:r>
              <a:rPr lang="ko-KR" altLang="ko-KR" sz="1600" b="1" dirty="0" smtClean="0"/>
              <a:t>를 하는 경우의 수</a:t>
            </a:r>
          </a:p>
          <a:p>
            <a:r>
              <a:rPr lang="en-US" altLang="ko-KR" sz="1600" dirty="0" smtClean="0"/>
              <a:t>	- </a:t>
            </a:r>
            <a:r>
              <a:rPr lang="ko-KR" altLang="ko-KR" sz="1600" dirty="0" smtClean="0"/>
              <a:t>산모가 질병을 앓을 때</a:t>
            </a:r>
          </a:p>
          <a:p>
            <a:r>
              <a:rPr lang="en-US" altLang="ko-KR" sz="1600" dirty="0" smtClean="0"/>
              <a:t>	- </a:t>
            </a:r>
            <a:r>
              <a:rPr lang="ko-KR" altLang="ko-KR" sz="1600" dirty="0" smtClean="0"/>
              <a:t>마취가 수행되어야 하는 상황일 때 사전에 수행</a:t>
            </a:r>
          </a:p>
          <a:p>
            <a:r>
              <a:rPr lang="en-US" altLang="ko-KR" sz="1600" dirty="0" smtClean="0"/>
              <a:t>	- </a:t>
            </a:r>
            <a:r>
              <a:rPr lang="ko-KR" altLang="ko-KR" sz="1600" dirty="0" smtClean="0"/>
              <a:t>조산의 가능성</a:t>
            </a:r>
            <a:r>
              <a:rPr lang="en-US" altLang="ko-KR" sz="1600" dirty="0" smtClean="0"/>
              <a:t>( </a:t>
            </a:r>
            <a:r>
              <a:rPr lang="ko-KR" altLang="ko-KR" sz="1600" dirty="0" smtClean="0"/>
              <a:t>출산이 유도 된 경우</a:t>
            </a:r>
            <a:r>
              <a:rPr lang="en-US" altLang="ko-KR" sz="1600" dirty="0" smtClean="0"/>
              <a:t> )</a:t>
            </a:r>
            <a:endParaRPr lang="ko-KR" altLang="ko-KR" sz="1600" dirty="0" smtClean="0"/>
          </a:p>
          <a:p>
            <a:r>
              <a:rPr lang="en-US" altLang="ko-KR" sz="1600" dirty="0" smtClean="0"/>
              <a:t>	- </a:t>
            </a:r>
            <a:r>
              <a:rPr lang="ko-KR" altLang="ko-KR" sz="1600" dirty="0" smtClean="0"/>
              <a:t>자궁에서 태아 이상이 발견 된 경우</a:t>
            </a:r>
            <a:endParaRPr lang="en-US" altLang="ko-KR" sz="16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ko-KR" sz="1400" dirty="0" smtClean="0"/>
          </a:p>
          <a:p>
            <a:r>
              <a:rPr lang="en-US" altLang="ko-KR" sz="1600" b="1" dirty="0" smtClean="0"/>
              <a:t>4. </a:t>
            </a:r>
            <a:r>
              <a:rPr lang="ko-KR" altLang="ko-KR" sz="1600" b="1" dirty="0" smtClean="0"/>
              <a:t>데이터 설명</a:t>
            </a:r>
          </a:p>
          <a:p>
            <a:r>
              <a:rPr lang="ko-KR" altLang="ko-KR" sz="1600" dirty="0" smtClean="0"/>
              <a:t>데이터 세트는 </a:t>
            </a:r>
            <a:r>
              <a:rPr lang="en-US" altLang="ko-KR" sz="1600" dirty="0" smtClean="0"/>
              <a:t>CTG </a:t>
            </a:r>
            <a:r>
              <a:rPr lang="ko-KR" altLang="ko-KR" sz="1600" dirty="0" smtClean="0"/>
              <a:t>검사에서 추출된 특징에 대한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2126</a:t>
            </a:r>
            <a:r>
              <a:rPr lang="ko-KR" altLang="ko-KR" sz="1600" dirty="0" smtClean="0"/>
              <a:t>개의 기록</a:t>
            </a:r>
          </a:p>
          <a:p>
            <a:r>
              <a:rPr lang="en-US" altLang="ko-KR" sz="1600" dirty="0" smtClean="0"/>
              <a:t> 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ko-KR" sz="1600" dirty="0" smtClean="0"/>
          </a:p>
          <a:p>
            <a:r>
              <a:rPr lang="en-US" altLang="ko-KR" sz="1600" b="1" dirty="0" smtClean="0"/>
              <a:t>5. </a:t>
            </a:r>
            <a:r>
              <a:rPr lang="ko-KR" altLang="ko-KR" sz="1600" b="1" dirty="0" smtClean="0"/>
              <a:t>태아의 상태 분류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기준</a:t>
            </a:r>
            <a:endParaRPr lang="ko-KR" altLang="ko-KR" sz="1600" b="1" dirty="0" smtClean="0"/>
          </a:p>
          <a:p>
            <a:r>
              <a:rPr lang="en-US" altLang="ko-KR" sz="1600" dirty="0" smtClean="0"/>
              <a:t>0: </a:t>
            </a:r>
            <a:r>
              <a:rPr lang="ko-KR" altLang="ko-KR" sz="1600" dirty="0" smtClean="0"/>
              <a:t>일반 수준</a:t>
            </a:r>
            <a:r>
              <a:rPr lang="en-US" altLang="ko-KR" sz="1600" dirty="0" smtClean="0"/>
              <a:t>, 1: </a:t>
            </a:r>
            <a:r>
              <a:rPr lang="ko-KR" altLang="ko-KR" sz="1600" dirty="0" smtClean="0"/>
              <a:t>의심 수준</a:t>
            </a:r>
            <a:r>
              <a:rPr lang="en-US" altLang="ko-KR" sz="1600" dirty="0" smtClean="0"/>
              <a:t>, 2: </a:t>
            </a:r>
            <a:r>
              <a:rPr lang="ko-KR" altLang="ko-KR" sz="1600" dirty="0" smtClean="0"/>
              <a:t>위험 수준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820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7863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3456" y="260648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1.  </a:t>
            </a:r>
            <a:r>
              <a:rPr lang="ko-KR" altLang="en-US" b="1" dirty="0" err="1" smtClean="0"/>
              <a:t>텐서하이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텐서로우</a:t>
            </a:r>
            <a:r>
              <a:rPr lang="en-US" altLang="ko-KR" b="1" dirty="0"/>
              <a:t> 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파이토치하이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파이토치로우</a:t>
            </a:r>
            <a:r>
              <a:rPr lang="ko-KR" altLang="en-US" b="1" dirty="0" smtClean="0"/>
              <a:t> 모델 사용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599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23990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감사합니다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t="9078"/>
          <a:stretch/>
        </p:blipFill>
        <p:spPr bwMode="auto">
          <a:xfrm>
            <a:off x="-3553" y="188640"/>
            <a:ext cx="45035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3501008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Train, validation data </a:t>
            </a:r>
            <a:r>
              <a:rPr lang="en-US" altLang="ko-KR" b="1" dirty="0" err="1" smtClean="0"/>
              <a:t>heatmap</a:t>
            </a:r>
            <a:r>
              <a:rPr lang="ko-KR" altLang="en-US" b="1" dirty="0" smtClean="0"/>
              <a:t>을 그린 결과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 smtClean="0"/>
              <a:t>: 0, 1, 2(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</a:t>
            </a:r>
            <a:r>
              <a:rPr lang="en-US" altLang="ko-KR" dirty="0" smtClean="0"/>
              <a:t>) target data </a:t>
            </a:r>
            <a:r>
              <a:rPr lang="ko-KR" altLang="en-US" dirty="0" smtClean="0"/>
              <a:t>중 </a:t>
            </a:r>
            <a:r>
              <a:rPr lang="ko-KR" altLang="en-US" dirty="0" smtClean="0"/>
              <a:t>위</a:t>
            </a:r>
            <a:r>
              <a:rPr lang="ko-KR" altLang="en-US" dirty="0"/>
              <a:t>험</a:t>
            </a:r>
            <a:r>
              <a:rPr lang="en-US" altLang="ko-KR" dirty="0" smtClean="0"/>
              <a:t>(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가장 잘 예측한 모델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best model</a:t>
            </a:r>
            <a:r>
              <a:rPr lang="ko-KR" altLang="en-US" dirty="0" smtClean="0"/>
              <a:t>로 선택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best model </a:t>
            </a:r>
            <a:r>
              <a:rPr lang="ko-KR" altLang="en-US" dirty="0" smtClean="0"/>
              <a:t>선정 이유</a:t>
            </a:r>
            <a:endParaRPr lang="en-US" altLang="ko-KR" dirty="0" smtClean="0"/>
          </a:p>
          <a:p>
            <a:r>
              <a:rPr lang="ko-KR" altLang="en-US" dirty="0" smtClean="0"/>
              <a:t>위험에 대한 예측의 정확도가 저희 주제에서 가장 중요하다고 생각하여 예측 정확도는 낮더라도 </a:t>
            </a:r>
            <a:r>
              <a:rPr lang="en-US" altLang="ko-KR" i="1" dirty="0" smtClean="0"/>
              <a:t>F1-Score</a:t>
            </a:r>
            <a:r>
              <a:rPr lang="ko-KR" altLang="en-US" dirty="0" smtClean="0"/>
              <a:t>가 가장 높은 모델을 선정하였습니다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15192"/>
          <a:stretch/>
        </p:blipFill>
        <p:spPr bwMode="auto">
          <a:xfrm>
            <a:off x="4326549" y="121320"/>
            <a:ext cx="4925971" cy="308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08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222</Words>
  <Application>Microsoft Office PowerPoint</Application>
  <PresentationFormat>화면 슬라이드 쇼(4:3)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NTX550</dc:creator>
  <cp:lastModifiedBy>NTX550</cp:lastModifiedBy>
  <cp:revision>5</cp:revision>
  <dcterms:created xsi:type="dcterms:W3CDTF">2022-12-16T01:25:43Z</dcterms:created>
  <dcterms:modified xsi:type="dcterms:W3CDTF">2022-12-16T02:05:24Z</dcterms:modified>
</cp:coreProperties>
</file>