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7" r:id="rId4"/>
  </p:sldMasterIdLst>
  <p:notesMasterIdLst>
    <p:notesMasterId r:id="rId22"/>
  </p:notesMasterIdLst>
  <p:handoutMasterIdLst>
    <p:handoutMasterId r:id="rId23"/>
  </p:handoutMasterIdLst>
  <p:sldIdLst>
    <p:sldId id="374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4" r:id="rId18"/>
    <p:sldId id="396" r:id="rId19"/>
    <p:sldId id="397" r:id="rId20"/>
    <p:sldId id="39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F326D"/>
    <a:srgbClr val="F3A917"/>
    <a:srgbClr val="DF8A10"/>
    <a:srgbClr val="CC00FF"/>
    <a:srgbClr val="DDDDDD"/>
    <a:srgbClr val="C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AB084-3697-4F02-BDD5-DF7DB33943BD}" v="341" dt="2018-08-16T06:06:21.594"/>
    <p1510:client id="{EA2168F6-46B3-7146-B209-D0BB2123377C}" v="102" dt="2018-08-16T03:26:29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8" autoAdjust="0"/>
    <p:restoredTop sz="92754" autoAdjust="0"/>
  </p:normalViewPr>
  <p:slideViewPr>
    <p:cSldViewPr>
      <p:cViewPr varScale="1">
        <p:scale>
          <a:sx n="119" d="100"/>
          <a:sy n="119" d="100"/>
        </p:scale>
        <p:origin x="1696" y="100"/>
      </p:cViewPr>
      <p:guideLst>
        <p:guide orient="horz" pos="4176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8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J. Barros" userId="b1de768cb1c342db" providerId="LiveId" clId="{EA2168F6-46B3-7146-B209-D0BB2123377C}"/>
    <pc:docChg chg="undo redo custSel modSld">
      <pc:chgData name="Rafael J. Barros" userId="b1de768cb1c342db" providerId="LiveId" clId="{EA2168F6-46B3-7146-B209-D0BB2123377C}" dt="2018-08-16T03:26:29.095" v="101" actId="1076"/>
      <pc:docMkLst>
        <pc:docMk/>
      </pc:docMkLst>
      <pc:sldChg chg="modSp">
        <pc:chgData name="Rafael J. Barros" userId="b1de768cb1c342db" providerId="LiveId" clId="{EA2168F6-46B3-7146-B209-D0BB2123377C}" dt="2018-08-16T03:26:29.095" v="101" actId="1076"/>
        <pc:sldMkLst>
          <pc:docMk/>
          <pc:sldMk cId="0" sldId="376"/>
        </pc:sldMkLst>
        <pc:picChg chg="mod">
          <ac:chgData name="Rafael J. Barros" userId="b1de768cb1c342db" providerId="LiveId" clId="{EA2168F6-46B3-7146-B209-D0BB2123377C}" dt="2018-08-16T03:26:29.095" v="101" actId="1076"/>
          <ac:picMkLst>
            <pc:docMk/>
            <pc:sldMk cId="0" sldId="376"/>
            <ac:picMk id="31748" creationId="{00000000-0000-0000-0000-000000000000}"/>
          </ac:picMkLst>
        </pc:picChg>
      </pc:sldChg>
      <pc:sldChg chg="modSp">
        <pc:chgData name="Rafael J. Barros" userId="b1de768cb1c342db" providerId="LiveId" clId="{EA2168F6-46B3-7146-B209-D0BB2123377C}" dt="2018-08-16T03:06:10.453" v="3" actId="20577"/>
        <pc:sldMkLst>
          <pc:docMk/>
          <pc:sldMk cId="0" sldId="413"/>
        </pc:sldMkLst>
        <pc:spChg chg="mod">
          <ac:chgData name="Rafael J. Barros" userId="b1de768cb1c342db" providerId="LiveId" clId="{EA2168F6-46B3-7146-B209-D0BB2123377C}" dt="2018-08-16T03:06:10.453" v="3" actId="20577"/>
          <ac:spMkLst>
            <pc:docMk/>
            <pc:sldMk cId="0" sldId="413"/>
            <ac:spMk id="68610" creationId="{00000000-0000-0000-0000-000000000000}"/>
          </ac:spMkLst>
        </pc:spChg>
      </pc:sldChg>
      <pc:sldChg chg="addSp delSp modSp">
        <pc:chgData name="Rafael J. Barros" userId="b1de768cb1c342db" providerId="LiveId" clId="{EA2168F6-46B3-7146-B209-D0BB2123377C}" dt="2018-08-16T03:22:16.282" v="66" actId="14100"/>
        <pc:sldMkLst>
          <pc:docMk/>
          <pc:sldMk cId="3895192695" sldId="427"/>
        </pc:sldMkLst>
        <pc:spChg chg="add del mod">
          <ac:chgData name="Rafael J. Barros" userId="b1de768cb1c342db" providerId="LiveId" clId="{EA2168F6-46B3-7146-B209-D0BB2123377C}" dt="2018-08-16T03:10:49.657" v="57"/>
          <ac:spMkLst>
            <pc:docMk/>
            <pc:sldMk cId="3895192695" sldId="427"/>
            <ac:spMk id="2" creationId="{C05C17D5-C0F0-984E-A9A5-26AA7DF8B656}"/>
          </ac:spMkLst>
        </pc:spChg>
        <pc:spChg chg="add 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5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6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8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9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0" creationId="{00000000-0000-0000-0000-000000000000}"/>
          </ac:spMkLst>
        </pc:spChg>
        <pc:spChg chg="add del mod">
          <ac:chgData name="Rafael J. Barros" userId="b1de768cb1c342db" providerId="LiveId" clId="{EA2168F6-46B3-7146-B209-D0BB2123377C}" dt="2018-08-16T03:10:43.422" v="55"/>
          <ac:spMkLst>
            <pc:docMk/>
            <pc:sldMk cId="3895192695" sldId="427"/>
            <ac:spMk id="15" creationId="{83FBBABF-377D-314A-9970-31A44F0E78A0}"/>
          </ac:spMkLst>
        </pc:spChg>
        <pc:spChg chg="del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387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3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4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5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6" creationId="{00000000-0000-0000-0000-000000000000}"/>
          </ac:spMkLst>
        </pc:spChg>
        <pc:spChg chg="del mod">
          <ac:chgData name="Rafael J. Barros" userId="b1de768cb1c342db" providerId="LiveId" clId="{EA2168F6-46B3-7146-B209-D0BB2123377C}" dt="2018-08-16T03:22:04.610" v="60" actId="478"/>
          <ac:spMkLst>
            <pc:docMk/>
            <pc:sldMk cId="3895192695" sldId="427"/>
            <ac:spMk id="16407" creationId="{00000000-0000-0000-0000-000000000000}"/>
          </ac:spMkLst>
        </pc:spChg>
        <pc:picChg chg="add mod">
          <ac:chgData name="Rafael J. Barros" userId="b1de768cb1c342db" providerId="LiveId" clId="{EA2168F6-46B3-7146-B209-D0BB2123377C}" dt="2018-08-16T03:22:16.282" v="66" actId="14100"/>
          <ac:picMkLst>
            <pc:docMk/>
            <pc:sldMk cId="3895192695" sldId="427"/>
            <ac:picMk id="3" creationId="{83C52D17-EF0A-FB4E-8D25-DAF6D7A78DBE}"/>
          </ac:picMkLst>
        </pc:picChg>
      </pc:sldChg>
      <pc:sldChg chg="modSp">
        <pc:chgData name="Rafael J. Barros" userId="b1de768cb1c342db" providerId="LiveId" clId="{EA2168F6-46B3-7146-B209-D0BB2123377C}" dt="2018-08-16T03:25:11.436" v="100" actId="1035"/>
        <pc:sldMkLst>
          <pc:docMk/>
          <pc:sldMk cId="1945395315" sldId="428"/>
        </pc:sldMkLst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1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1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2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2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3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4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5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54.887" v="93" actId="1035"/>
          <ac:spMkLst>
            <pc:docMk/>
            <pc:sldMk cId="1945395315" sldId="428"/>
            <ac:spMk id="17461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2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5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5:11.436" v="100" actId="1035"/>
          <ac:spMkLst>
            <pc:docMk/>
            <pc:sldMk cId="1945395315" sldId="428"/>
            <ac:spMk id="1746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6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6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6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7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40.539" v="87" actId="2711"/>
          <ac:spMkLst>
            <pc:docMk/>
            <pc:sldMk cId="1945395315" sldId="428"/>
            <ac:spMk id="17471" creationId="{00000000-0000-0000-0000-000000000000}"/>
          </ac:spMkLst>
        </pc:spChg>
        <pc:grpChg chg="mod">
          <ac:chgData name="Rafael J. Barros" userId="b1de768cb1c342db" providerId="LiveId" clId="{EA2168F6-46B3-7146-B209-D0BB2123377C}" dt="2018-08-16T03:24:54.887" v="93" actId="1035"/>
          <ac:grpSpMkLst>
            <pc:docMk/>
            <pc:sldMk cId="1945395315" sldId="428"/>
            <ac:grpSpMk id="17440" creationId="{00000000-0000-0000-0000-000000000000}"/>
          </ac:grpSpMkLst>
        </pc:grpChg>
        <pc:grpChg chg="mod">
          <ac:chgData name="Rafael J. Barros" userId="b1de768cb1c342db" providerId="LiveId" clId="{EA2168F6-46B3-7146-B209-D0BB2123377C}" dt="2018-08-16T03:24:54.887" v="93" actId="1035"/>
          <ac:grpSpMkLst>
            <pc:docMk/>
            <pc:sldMk cId="1945395315" sldId="428"/>
            <ac:grpSpMk id="17452" creationId="{00000000-0000-0000-0000-000000000000}"/>
          </ac:grpSpMkLst>
        </pc:grp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41" creationId="{00000000-0000-0000-0000-000000000000}"/>
          </ac:picMkLst>
        </pc:pic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42" creationId="{00000000-0000-0000-0000-000000000000}"/>
          </ac:picMkLst>
        </pc:pic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45" creationId="{00000000-0000-0000-0000-000000000000}"/>
          </ac:picMkLst>
        </pc:picChg>
        <pc:picChg chg="mod">
          <ac:chgData name="Rafael J. Barros" userId="b1de768cb1c342db" providerId="LiveId" clId="{EA2168F6-46B3-7146-B209-D0BB2123377C}" dt="2018-08-16T03:24:54.887" v="93" actId="1035"/>
          <ac:picMkLst>
            <pc:docMk/>
            <pc:sldMk cId="1945395315" sldId="428"/>
            <ac:picMk id="17460" creationId="{00000000-0000-0000-0000-000000000000}"/>
          </ac:picMkLst>
        </pc:picChg>
      </pc:sldChg>
      <pc:sldChg chg="addSp modSp modAnim">
        <pc:chgData name="Rafael J. Barros" userId="b1de768cb1c342db" providerId="LiveId" clId="{EA2168F6-46B3-7146-B209-D0BB2123377C}" dt="2018-08-16T03:24:23.037" v="86" actId="2711"/>
        <pc:sldMkLst>
          <pc:docMk/>
          <pc:sldMk cId="1986290176" sldId="429"/>
        </pc:sldMkLst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4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5" creationId="{00000000-0000-0000-0000-000000000000}"/>
          </ac:spMkLst>
        </pc:spChg>
        <pc:spChg chg="add 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6" creationId="{4CA9FD79-1979-1549-9C66-378D09DE6E9F}"/>
          </ac:spMkLst>
        </pc:spChg>
        <pc:spChg chg="add 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7" creationId="{52AA5668-CEB2-564D-9D33-112DE57E9AAD}"/>
          </ac:spMkLst>
        </pc:spChg>
        <pc:spChg chg="add 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18" creationId="{DE26499B-9822-4048-9A9D-BBAE647FF82F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3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6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7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8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89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90" creationId="{00000000-0000-0000-0000-000000000000}"/>
          </ac:spMkLst>
        </pc:spChg>
        <pc:spChg chg="mod">
          <ac:chgData name="Rafael J. Barros" userId="b1de768cb1c342db" providerId="LiveId" clId="{EA2168F6-46B3-7146-B209-D0BB2123377C}" dt="2018-08-16T03:24:23.037" v="86" actId="2711"/>
          <ac:spMkLst>
            <pc:docMk/>
            <pc:sldMk cId="1986290176" sldId="429"/>
            <ac:spMk id="20495" creationId="{00000000-0000-0000-0000-000000000000}"/>
          </ac:spMkLst>
        </pc:spChg>
      </pc:sldChg>
    </pc:docChg>
  </pc:docChgLst>
  <pc:docChgLst>
    <pc:chgData name="Rafael J. Barros" userId="b1de768cb1c342db" providerId="LiveId" clId="{6B6CC7A3-76AE-425E-A1A8-4D65E3214972}"/>
    <pc:docChg chg="custSel addSld modSld modMainMaster">
      <pc:chgData name="Rafael J. Barros" userId="b1de768cb1c342db" providerId="LiveId" clId="{6B6CC7A3-76AE-425E-A1A8-4D65E3214972}" dt="2018-08-16T06:06:21.594" v="340"/>
      <pc:docMkLst>
        <pc:docMk/>
      </pc:docMkLst>
      <pc:sldChg chg="modNotesTx">
        <pc:chgData name="Rafael J. Barros" userId="b1de768cb1c342db" providerId="LiveId" clId="{6B6CC7A3-76AE-425E-A1A8-4D65E3214972}" dt="2018-08-16T02:00:35.053" v="141" actId="20577"/>
        <pc:sldMkLst>
          <pc:docMk/>
          <pc:sldMk cId="0" sldId="374"/>
        </pc:sldMkLst>
      </pc:sldChg>
      <pc:sldChg chg="modSp">
        <pc:chgData name="Rafael J. Barros" userId="b1de768cb1c342db" providerId="LiveId" clId="{6B6CC7A3-76AE-425E-A1A8-4D65E3214972}" dt="2018-08-16T02:18:26.422" v="266" actId="20577"/>
        <pc:sldMkLst>
          <pc:docMk/>
          <pc:sldMk cId="0" sldId="413"/>
        </pc:sldMkLst>
        <pc:spChg chg="mod">
          <ac:chgData name="Rafael J. Barros" userId="b1de768cb1c342db" providerId="LiveId" clId="{6B6CC7A3-76AE-425E-A1A8-4D65E3214972}" dt="2018-08-16T02:18:26.422" v="266" actId="20577"/>
          <ac:spMkLst>
            <pc:docMk/>
            <pc:sldMk cId="0" sldId="413"/>
            <ac:spMk id="68610" creationId="{00000000-0000-0000-0000-000000000000}"/>
          </ac:spMkLst>
        </pc:spChg>
      </pc:sldChg>
      <pc:sldChg chg="modSp">
        <pc:chgData name="Rafael J. Barros" userId="b1de768cb1c342db" providerId="LiveId" clId="{6B6CC7A3-76AE-425E-A1A8-4D65E3214972}" dt="2018-08-16T02:01:24.460" v="145" actId="20577"/>
        <pc:sldMkLst>
          <pc:docMk/>
          <pc:sldMk cId="137834340" sldId="414"/>
        </pc:sldMkLst>
        <pc:spChg chg="mod">
          <ac:chgData name="Rafael J. Barros" userId="b1de768cb1c342db" providerId="LiveId" clId="{6B6CC7A3-76AE-425E-A1A8-4D65E3214972}" dt="2018-08-16T02:01:20.189" v="143" actId="20577"/>
          <ac:spMkLst>
            <pc:docMk/>
            <pc:sldMk cId="137834340" sldId="414"/>
            <ac:spMk id="8" creationId="{9993E2F9-8864-4EDB-94F6-198A3ECB9CD1}"/>
          </ac:spMkLst>
        </pc:spChg>
        <pc:spChg chg="mod">
          <ac:chgData name="Rafael J. Barros" userId="b1de768cb1c342db" providerId="LiveId" clId="{6B6CC7A3-76AE-425E-A1A8-4D65E3214972}" dt="2018-08-16T02:01:24.460" v="145" actId="20577"/>
          <ac:spMkLst>
            <pc:docMk/>
            <pc:sldMk cId="137834340" sldId="414"/>
            <ac:spMk id="10" creationId="{0866A94E-ECF9-4FCB-966A-45BE2765A0B2}"/>
          </ac:spMkLst>
        </pc:spChg>
      </pc:sldChg>
      <pc:sldChg chg="modSp">
        <pc:chgData name="Rafael J. Barros" userId="b1de768cb1c342db" providerId="LiveId" clId="{6B6CC7A3-76AE-425E-A1A8-4D65E3214972}" dt="2018-08-16T02:03:10.066" v="180" actId="1076"/>
        <pc:sldMkLst>
          <pc:docMk/>
          <pc:sldMk cId="1786558894" sldId="422"/>
        </pc:sldMkLst>
        <pc:graphicFrameChg chg="mod modGraphic">
          <ac:chgData name="Rafael J. Barros" userId="b1de768cb1c342db" providerId="LiveId" clId="{6B6CC7A3-76AE-425E-A1A8-4D65E3214972}" dt="2018-08-16T02:03:10.066" v="180" actId="1076"/>
          <ac:graphicFrameMkLst>
            <pc:docMk/>
            <pc:sldMk cId="1786558894" sldId="422"/>
            <ac:graphicFrameMk id="110649" creationId="{00000000-0000-0000-0000-000000000000}"/>
          </ac:graphicFrameMkLst>
        </pc:graphicFrameChg>
      </pc:sldChg>
      <pc:sldChg chg="modSp">
        <pc:chgData name="Rafael J. Barros" userId="b1de768cb1c342db" providerId="LiveId" clId="{6B6CC7A3-76AE-425E-A1A8-4D65E3214972}" dt="2018-08-16T03:05:11.886" v="307" actId="20577"/>
        <pc:sldMkLst>
          <pc:docMk/>
          <pc:sldMk cId="4281729012" sldId="423"/>
        </pc:sldMkLst>
        <pc:spChg chg="mod">
          <ac:chgData name="Rafael J. Barros" userId="b1de768cb1c342db" providerId="LiveId" clId="{6B6CC7A3-76AE-425E-A1A8-4D65E3214972}" dt="2018-08-16T03:05:11.886" v="307" actId="20577"/>
          <ac:spMkLst>
            <pc:docMk/>
            <pc:sldMk cId="4281729012" sldId="423"/>
            <ac:spMk id="2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22:05.852" v="294" actId="1076"/>
          <ac:spMkLst>
            <pc:docMk/>
            <pc:sldMk cId="4281729012" sldId="423"/>
            <ac:spMk id="4" creationId="{00000000-0000-0000-0000-000000000000}"/>
          </ac:spMkLst>
        </pc:spChg>
        <pc:picChg chg="mod">
          <ac:chgData name="Rafael J. Barros" userId="b1de768cb1c342db" providerId="LiveId" clId="{6B6CC7A3-76AE-425E-A1A8-4D65E3214972}" dt="2018-08-16T02:22:02.425" v="293" actId="14100"/>
          <ac:picMkLst>
            <pc:docMk/>
            <pc:sldMk cId="4281729012" sldId="423"/>
            <ac:picMk id="5" creationId="{00000000-0000-0000-0000-000000000000}"/>
          </ac:picMkLst>
        </pc:picChg>
      </pc:sldChg>
      <pc:sldChg chg="addSp delSp modSp">
        <pc:chgData name="Rafael J. Barros" userId="b1de768cb1c342db" providerId="LiveId" clId="{6B6CC7A3-76AE-425E-A1A8-4D65E3214972}" dt="2018-08-16T02:13:32.057" v="209" actId="1076"/>
        <pc:sldMkLst>
          <pc:docMk/>
          <pc:sldMk cId="994399294" sldId="424"/>
        </pc:sldMkLst>
        <pc:spChg chg="add mod">
          <ac:chgData name="Rafael J. Barros" userId="b1de768cb1c342db" providerId="LiveId" clId="{6B6CC7A3-76AE-425E-A1A8-4D65E3214972}" dt="2018-08-16T02:13:27.802" v="208" actId="14100"/>
          <ac:spMkLst>
            <pc:docMk/>
            <pc:sldMk cId="994399294" sldId="424"/>
            <ac:spMk id="2" creationId="{C2A24CFE-B5C7-49E9-A580-9BD55BA6F7A4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31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0:35.681" v="183" actId="14100"/>
          <ac:spMkLst>
            <pc:docMk/>
            <pc:sldMk cId="994399294" sldId="424"/>
            <ac:spMk id="12290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293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2:21.604" v="203" actId="1076"/>
          <ac:spMkLst>
            <pc:docMk/>
            <pc:sldMk cId="994399294" sldId="424"/>
            <ac:spMk id="12294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2:43.748" v="207" actId="1076"/>
          <ac:spMkLst>
            <pc:docMk/>
            <pc:sldMk cId="994399294" sldId="424"/>
            <ac:spMk id="12295" creationId="{00000000-0000-0000-0000-000000000000}"/>
          </ac:spMkLst>
        </pc:spChg>
        <pc:spChg chg="del mod">
          <ac:chgData name="Rafael J. Barros" userId="b1de768cb1c342db" providerId="LiveId" clId="{6B6CC7A3-76AE-425E-A1A8-4D65E3214972}" dt="2018-08-16T02:11:06.713" v="188" actId="478"/>
          <ac:spMkLst>
            <pc:docMk/>
            <pc:sldMk cId="994399294" sldId="424"/>
            <ac:spMk id="12296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3:32.057" v="209" actId="1076"/>
          <ac:spMkLst>
            <pc:docMk/>
            <pc:sldMk cId="994399294" sldId="424"/>
            <ac:spMk id="12297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298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299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0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1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2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3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4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5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6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7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8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09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0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1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2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3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4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5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6" creationId="{00000000-0000-0000-0000-000000000000}"/>
          </ac:spMkLst>
        </pc:spChg>
        <pc:spChg chg="mod">
          <ac:chgData name="Rafael J. Barros" userId="b1de768cb1c342db" providerId="LiveId" clId="{6B6CC7A3-76AE-425E-A1A8-4D65E3214972}" dt="2018-08-16T02:11:51.681" v="196" actId="2711"/>
          <ac:spMkLst>
            <pc:docMk/>
            <pc:sldMk cId="994399294" sldId="424"/>
            <ac:spMk id="12317" creationId="{00000000-0000-0000-0000-000000000000}"/>
          </ac:spMkLst>
        </pc:spChg>
      </pc:sldChg>
      <pc:sldChg chg="modSp">
        <pc:chgData name="Rafael J. Barros" userId="b1de768cb1c342db" providerId="LiveId" clId="{6B6CC7A3-76AE-425E-A1A8-4D65E3214972}" dt="2018-08-16T03:31:40.752" v="310" actId="14100"/>
        <pc:sldMkLst>
          <pc:docMk/>
          <pc:sldMk cId="937670934" sldId="425"/>
        </pc:sldMkLst>
        <pc:spChg chg="mod">
          <ac:chgData name="Rafael J. Barros" userId="b1de768cb1c342db" providerId="LiveId" clId="{6B6CC7A3-76AE-425E-A1A8-4D65E3214972}" dt="2018-08-16T03:31:40.752" v="310" actId="14100"/>
          <ac:spMkLst>
            <pc:docMk/>
            <pc:sldMk cId="937670934" sldId="425"/>
            <ac:spMk id="13315" creationId="{00000000-0000-0000-0000-000000000000}"/>
          </ac:spMkLst>
        </pc:spChg>
      </pc:sldChg>
      <pc:sldChg chg="modSp">
        <pc:chgData name="Rafael J. Barros" userId="b1de768cb1c342db" providerId="LiveId" clId="{6B6CC7A3-76AE-425E-A1A8-4D65E3214972}" dt="2018-08-16T01:57:34.481" v="5" actId="12269"/>
        <pc:sldMkLst>
          <pc:docMk/>
          <pc:sldMk cId="4275657672" sldId="430"/>
        </pc:sldMkLst>
        <pc:graphicFrameChg chg="mod">
          <ac:chgData name="Rafael J. Barros" userId="b1de768cb1c342db" providerId="LiveId" clId="{6B6CC7A3-76AE-425E-A1A8-4D65E3214972}" dt="2018-08-16T01:57:34.481" v="5" actId="12269"/>
          <ac:graphicFrameMkLst>
            <pc:docMk/>
            <pc:sldMk cId="4275657672" sldId="430"/>
            <ac:graphicFrameMk id="5" creationId="{00000000-0000-0000-0000-000000000000}"/>
          </ac:graphicFrameMkLst>
        </pc:graphicFrameChg>
      </pc:sldChg>
      <pc:sldChg chg="addSp delSp modSp add">
        <pc:chgData name="Rafael J. Barros" userId="b1de768cb1c342db" providerId="LiveId" clId="{6B6CC7A3-76AE-425E-A1A8-4D65E3214972}" dt="2018-08-16T03:04:59.957" v="299" actId="478"/>
        <pc:sldMkLst>
          <pc:docMk/>
          <pc:sldMk cId="3920908717" sldId="431"/>
        </pc:sldMkLst>
        <pc:spChg chg="mod">
          <ac:chgData name="Rafael J. Barros" userId="b1de768cb1c342db" providerId="LiveId" clId="{6B6CC7A3-76AE-425E-A1A8-4D65E3214972}" dt="2018-08-16T03:04:55.547" v="298" actId="20577"/>
          <ac:spMkLst>
            <pc:docMk/>
            <pc:sldMk cId="3920908717" sldId="431"/>
            <ac:spMk id="2" creationId="{42F1759C-91CC-449B-9839-305C7254F9C4}"/>
          </ac:spMkLst>
        </pc:spChg>
        <pc:spChg chg="del">
          <ac:chgData name="Rafael J. Barros" userId="b1de768cb1c342db" providerId="LiveId" clId="{6B6CC7A3-76AE-425E-A1A8-4D65E3214972}" dt="2018-08-16T02:16:55.836" v="237"/>
          <ac:spMkLst>
            <pc:docMk/>
            <pc:sldMk cId="3920908717" sldId="431"/>
            <ac:spMk id="3" creationId="{0B102377-4934-4ECF-88B2-7C2F521E5189}"/>
          </ac:spMkLst>
        </pc:spChg>
        <pc:spChg chg="add del mod">
          <ac:chgData name="Rafael J. Barros" userId="b1de768cb1c342db" providerId="LiveId" clId="{6B6CC7A3-76AE-425E-A1A8-4D65E3214972}" dt="2018-08-16T02:16:58.433" v="238"/>
          <ac:spMkLst>
            <pc:docMk/>
            <pc:sldMk cId="3920908717" sldId="431"/>
            <ac:spMk id="5" creationId="{EB128412-299B-48EB-BA9F-3ADC4CF623A7}"/>
          </ac:spMkLst>
        </pc:spChg>
        <pc:spChg chg="add del mod">
          <ac:chgData name="Rafael J. Barros" userId="b1de768cb1c342db" providerId="LiveId" clId="{6B6CC7A3-76AE-425E-A1A8-4D65E3214972}" dt="2018-08-16T03:04:59.957" v="299" actId="478"/>
          <ac:spMkLst>
            <pc:docMk/>
            <pc:sldMk cId="3920908717" sldId="431"/>
            <ac:spMk id="7" creationId="{5F790442-07CE-4B1F-A6F1-B80D181035DE}"/>
          </ac:spMkLst>
        </pc:spChg>
        <pc:picChg chg="add mod">
          <ac:chgData name="Rafael J. Barros" userId="b1de768cb1c342db" providerId="LiveId" clId="{6B6CC7A3-76AE-425E-A1A8-4D65E3214972}" dt="2018-08-16T02:17:07.562" v="241" actId="1076"/>
          <ac:picMkLst>
            <pc:docMk/>
            <pc:sldMk cId="3920908717" sldId="431"/>
            <ac:picMk id="6" creationId="{24FE3E92-4E7D-4837-B13A-58545D99B554}"/>
          </ac:picMkLst>
        </pc:picChg>
      </pc:sldChg>
      <pc:sldChg chg="addSp delSp modSp add">
        <pc:chgData name="Rafael J. Barros" userId="b1de768cb1c342db" providerId="LiveId" clId="{6B6CC7A3-76AE-425E-A1A8-4D65E3214972}" dt="2018-08-16T03:05:06.529" v="303" actId="20577"/>
        <pc:sldMkLst>
          <pc:docMk/>
          <pc:sldMk cId="1744703204" sldId="432"/>
        </pc:sldMkLst>
        <pc:spChg chg="mod">
          <ac:chgData name="Rafael J. Barros" userId="b1de768cb1c342db" providerId="LiveId" clId="{6B6CC7A3-76AE-425E-A1A8-4D65E3214972}" dt="2018-08-16T03:05:06.529" v="303" actId="20577"/>
          <ac:spMkLst>
            <pc:docMk/>
            <pc:sldMk cId="1744703204" sldId="432"/>
            <ac:spMk id="2" creationId="{07006DCE-FF0D-4995-B138-680FAE197F14}"/>
          </ac:spMkLst>
        </pc:spChg>
        <pc:spChg chg="del">
          <ac:chgData name="Rafael J. Barros" userId="b1de768cb1c342db" providerId="LiveId" clId="{6B6CC7A3-76AE-425E-A1A8-4D65E3214972}" dt="2018-08-16T02:20:40.028" v="286"/>
          <ac:spMkLst>
            <pc:docMk/>
            <pc:sldMk cId="1744703204" sldId="432"/>
            <ac:spMk id="3" creationId="{A74EAEDB-F0E7-4394-8ECD-351E115EDF6E}"/>
          </ac:spMkLst>
        </pc:spChg>
        <pc:spChg chg="add mod">
          <ac:chgData name="Rafael J. Barros" userId="b1de768cb1c342db" providerId="LiveId" clId="{6B6CC7A3-76AE-425E-A1A8-4D65E3214972}" dt="2018-08-16T02:21:18.343" v="291" actId="1076"/>
          <ac:spMkLst>
            <pc:docMk/>
            <pc:sldMk cId="1744703204" sldId="432"/>
            <ac:spMk id="6" creationId="{CA1A8ACA-3522-46F3-A413-F315441D7FFE}"/>
          </ac:spMkLst>
        </pc:spChg>
        <pc:picChg chg="add mod">
          <ac:chgData name="Rafael J. Barros" userId="b1de768cb1c342db" providerId="LiveId" clId="{6B6CC7A3-76AE-425E-A1A8-4D65E3214972}" dt="2018-08-16T02:20:48.660" v="289" actId="1076"/>
          <ac:picMkLst>
            <pc:docMk/>
            <pc:sldMk cId="1744703204" sldId="432"/>
            <ac:picMk id="5" creationId="{8CA8E0DD-19D6-4404-8C9E-88ECDFFB8097}"/>
          </ac:picMkLst>
        </pc:picChg>
      </pc:sldChg>
      <pc:sldMasterChg chg="addSp modSp">
        <pc:chgData name="Rafael J. Barros" userId="b1de768cb1c342db" providerId="LiveId" clId="{6B6CC7A3-76AE-425E-A1A8-4D65E3214972}" dt="2018-08-16T06:06:21.594" v="340"/>
        <pc:sldMasterMkLst>
          <pc:docMk/>
          <pc:sldMasterMk cId="547963674" sldId="2147484457"/>
        </pc:sldMasterMkLst>
        <pc:spChg chg="add mod ord">
          <ac:chgData name="Rafael J. Barros" userId="b1de768cb1c342db" providerId="LiveId" clId="{6B6CC7A3-76AE-425E-A1A8-4D65E3214972}" dt="2018-08-16T06:06:21.594" v="340"/>
          <ac:spMkLst>
            <pc:docMk/>
            <pc:sldMasterMk cId="547963674" sldId="2147484457"/>
            <ac:spMk id="3" creationId="{EF0F9C24-5B05-4D47-ACBD-D8894B91A57B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2C3AC83-39A4-9448-8D1F-CC88008837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8224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8038553-0623-C645-82C3-FFD1A33B45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5136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0C8732C-9C9E-8042-A6FE-B565C9F5B2E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GB" altLang="en-US" b="1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95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49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712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344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20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745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273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5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622F1-7013-49C4-B800-ABB01CA937A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26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10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52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67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6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202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9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0054D-640B-4FFA-952C-A47F4B54950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73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smu.sg/points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63CF2-D497-4299-8C30-8BD9A5B3B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44933C-4DFB-42C3-8AD9-6C3AD8777EBB}"/>
              </a:ext>
            </a:extLst>
          </p:cNvPr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43552" y="6584950"/>
            <a:ext cx="2057400" cy="273050"/>
          </a:xfrm>
        </p:spPr>
        <p:txBody>
          <a:bodyPr/>
          <a:lstStyle/>
          <a:p>
            <a:pPr>
              <a:defRPr/>
            </a:pPr>
            <a:fld id="{A790094F-2AD3-4DBB-827F-39C90A5A13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1072-D46A-4121-838D-F6F131EBA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6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B79E81-B4EB-4868-A4D1-02FE8E3A7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782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4AF75-3839-4745-A387-CAF9C0A38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475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41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3008313" cy="505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0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C07643-4AC3-4140-A06D-FB8BDDA63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58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737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587B-9ED6-49F8-A8DB-EAF2E54C75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 Activity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0E0EA-E0FC-4CA7-B851-9330DCD17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4" name="Grupo 34">
            <a:extLst>
              <a:ext uri="{FF2B5EF4-FFF2-40B4-BE49-F238E27FC236}">
                <a16:creationId xmlns:a16="http://schemas.microsoft.com/office/drawing/2014/main" id="{E2A5BF73-2290-4C9F-9086-2708DB938D84}"/>
              </a:ext>
            </a:extLst>
          </p:cNvPr>
          <p:cNvGrpSpPr/>
          <p:nvPr userDrawn="1"/>
        </p:nvGrpSpPr>
        <p:grpSpPr>
          <a:xfrm>
            <a:off x="1182276" y="1400946"/>
            <a:ext cx="1194037" cy="794099"/>
            <a:chOff x="215380" y="2584312"/>
            <a:chExt cx="1194037" cy="794099"/>
          </a:xfrm>
        </p:grpSpPr>
        <p:pic>
          <p:nvPicPr>
            <p:cNvPr id="5" name="Imagen 25">
              <a:extLst>
                <a:ext uri="{FF2B5EF4-FFF2-40B4-BE49-F238E27FC236}">
                  <a16:creationId xmlns:a16="http://schemas.microsoft.com/office/drawing/2014/main" id="{2C5B58E8-6347-4B7A-A4D6-DB134193A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15380" y="2862749"/>
              <a:ext cx="1194037" cy="271372"/>
            </a:xfrm>
            <a:prstGeom prst="rect">
              <a:avLst/>
            </a:prstGeom>
          </p:spPr>
        </p:pic>
        <p:grpSp>
          <p:nvGrpSpPr>
            <p:cNvPr id="6" name="Group 39">
              <a:extLst>
                <a:ext uri="{FF2B5EF4-FFF2-40B4-BE49-F238E27FC236}">
                  <a16:creationId xmlns:a16="http://schemas.microsoft.com/office/drawing/2014/main" id="{8D1E2245-EC69-403F-9B87-A0A756BE6CDA}"/>
                </a:ext>
              </a:extLst>
            </p:cNvPr>
            <p:cNvGrpSpPr/>
            <p:nvPr/>
          </p:nvGrpSpPr>
          <p:grpSpPr>
            <a:xfrm>
              <a:off x="357145" y="2584312"/>
              <a:ext cx="910507" cy="794099"/>
              <a:chOff x="4096684" y="2056132"/>
              <a:chExt cx="910507" cy="782066"/>
            </a:xfrm>
          </p:grpSpPr>
          <p:pic>
            <p:nvPicPr>
              <p:cNvPr id="7" name="Picture 15">
                <a:extLst>
                  <a:ext uri="{FF2B5EF4-FFF2-40B4-BE49-F238E27FC236}">
                    <a16:creationId xmlns:a16="http://schemas.microsoft.com/office/drawing/2014/main" id="{416C9EFB-40A3-4449-9F47-B6B24AFD4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9575" y="2056132"/>
                <a:ext cx="403061" cy="438111"/>
              </a:xfrm>
              <a:prstGeom prst="rect">
                <a:avLst/>
              </a:prstGeom>
            </p:spPr>
          </p:pic>
          <p:sp>
            <p:nvSpPr>
              <p:cNvPr id="8" name="TextBox 16">
                <a:extLst>
                  <a:ext uri="{FF2B5EF4-FFF2-40B4-BE49-F238E27FC236}">
                    <a16:creationId xmlns:a16="http://schemas.microsoft.com/office/drawing/2014/main" id="{4D80EC53-E8B1-4198-B8B3-5DBB2D203808}"/>
                  </a:ext>
                </a:extLst>
              </p:cNvPr>
              <p:cNvSpPr txBox="1"/>
              <p:nvPr/>
            </p:nvSpPr>
            <p:spPr>
              <a:xfrm>
                <a:off x="4096684" y="2595708"/>
                <a:ext cx="910507" cy="2424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cap="all" dirty="0">
                    <a:latin typeface="Century Gothic" pitchFamily="34" charset="0"/>
                  </a:rPr>
                  <a:t>People &amp; Systems</a:t>
                </a:r>
              </a:p>
              <a:p>
                <a:pPr algn="ctr"/>
                <a:r>
                  <a:rPr lang="en-US" sz="800" b="1" cap="all" dirty="0">
                    <a:solidFill>
                      <a:srgbClr val="FF0000"/>
                    </a:solidFill>
                    <a:latin typeface="Century Gothic" pitchFamily="34" charset="0"/>
                  </a:rPr>
                  <a:t>RESOURCES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1CD99C-F165-4692-960A-C0D906665B6D}"/>
              </a:ext>
            </a:extLst>
          </p:cNvPr>
          <p:cNvGrpSpPr/>
          <p:nvPr userDrawn="1"/>
        </p:nvGrpSpPr>
        <p:grpSpPr>
          <a:xfrm>
            <a:off x="1182276" y="3962400"/>
            <a:ext cx="1198645" cy="493244"/>
            <a:chOff x="3921844" y="2514600"/>
            <a:chExt cx="1198645" cy="493244"/>
          </a:xfrm>
        </p:grpSpPr>
        <p:grpSp>
          <p:nvGrpSpPr>
            <p:cNvPr id="11" name="Grupo 62">
              <a:extLst>
                <a:ext uri="{FF2B5EF4-FFF2-40B4-BE49-F238E27FC236}">
                  <a16:creationId xmlns:a16="http://schemas.microsoft.com/office/drawing/2014/main" id="{3D12F523-F76C-4F43-A2E9-CBAAE1A787AF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4082376" y="2514600"/>
              <a:ext cx="877586" cy="137919"/>
              <a:chOff x="3453989" y="1753433"/>
              <a:chExt cx="1841711" cy="289439"/>
            </a:xfrm>
          </p:grpSpPr>
          <p:sp>
            <p:nvSpPr>
              <p:cNvPr id="13" name="Conector 55">
                <a:extLst>
                  <a:ext uri="{FF2B5EF4-FFF2-40B4-BE49-F238E27FC236}">
                    <a16:creationId xmlns:a16="http://schemas.microsoft.com/office/drawing/2014/main" id="{27A61A60-2ED4-4116-9D24-402A029E1E46}"/>
                  </a:ext>
                </a:extLst>
              </p:cNvPr>
              <p:cNvSpPr/>
              <p:nvPr/>
            </p:nvSpPr>
            <p:spPr>
              <a:xfrm>
                <a:off x="3453989" y="1808152"/>
                <a:ext cx="180000" cy="180000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roceso alternativo 56">
                <a:extLst>
                  <a:ext uri="{FF2B5EF4-FFF2-40B4-BE49-F238E27FC236}">
                    <a16:creationId xmlns:a16="http://schemas.microsoft.com/office/drawing/2014/main" id="{DF85CB54-CEA5-4953-AD37-F7D7C3A381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5895" y="1753433"/>
                <a:ext cx="432000" cy="289439"/>
              </a:xfrm>
              <a:prstGeom prst="flowChartAlternateProcess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ector recto 57">
                <a:extLst>
                  <a:ext uri="{FF2B5EF4-FFF2-40B4-BE49-F238E27FC236}">
                    <a16:creationId xmlns:a16="http://schemas.microsoft.com/office/drawing/2014/main" id="{767BF68F-2DA6-4C3B-B303-9F65BB610825}"/>
                  </a:ext>
                </a:extLst>
              </p:cNvPr>
              <p:cNvCxnSpPr>
                <a:stCxn id="13" idx="6"/>
                <a:endCxn id="14" idx="1"/>
              </p:cNvCxnSpPr>
              <p:nvPr/>
            </p:nvCxnSpPr>
            <p:spPr>
              <a:xfrm>
                <a:off x="3633989" y="1898152"/>
                <a:ext cx="211906" cy="1"/>
              </a:xfrm>
              <a:prstGeom prst="line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Proceso alternativo 58">
                <a:extLst>
                  <a:ext uri="{FF2B5EF4-FFF2-40B4-BE49-F238E27FC236}">
                    <a16:creationId xmlns:a16="http://schemas.microsoft.com/office/drawing/2014/main" id="{ECED7FE8-0255-4E0E-A635-6A09F943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9801" y="1753433"/>
                <a:ext cx="432000" cy="289439"/>
              </a:xfrm>
              <a:prstGeom prst="flowChartAlternateProcess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Conector recto 59">
                <a:extLst>
                  <a:ext uri="{FF2B5EF4-FFF2-40B4-BE49-F238E27FC236}">
                    <a16:creationId xmlns:a16="http://schemas.microsoft.com/office/drawing/2014/main" id="{7520B43A-8E78-4CDD-8821-2E2EA930B018}"/>
                  </a:ext>
                </a:extLst>
              </p:cNvPr>
              <p:cNvCxnSpPr>
                <a:stCxn id="14" idx="3"/>
                <a:endCxn id="16" idx="1"/>
              </p:cNvCxnSpPr>
              <p:nvPr/>
            </p:nvCxnSpPr>
            <p:spPr>
              <a:xfrm>
                <a:off x="4277895" y="1898153"/>
                <a:ext cx="211906" cy="0"/>
              </a:xfrm>
              <a:prstGeom prst="line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mbo 60">
                <a:extLst>
                  <a:ext uri="{FF2B5EF4-FFF2-40B4-BE49-F238E27FC236}">
                    <a16:creationId xmlns:a16="http://schemas.microsoft.com/office/drawing/2014/main" id="{941D0200-A4A2-49C7-A248-1B8A978447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5700" y="1808152"/>
                <a:ext cx="180000" cy="1800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Conector recto 61">
                <a:extLst>
                  <a:ext uri="{FF2B5EF4-FFF2-40B4-BE49-F238E27FC236}">
                    <a16:creationId xmlns:a16="http://schemas.microsoft.com/office/drawing/2014/main" id="{04B1A02C-F978-4686-B1AD-07EC20C03446}"/>
                  </a:ext>
                </a:extLst>
              </p:cNvPr>
              <p:cNvCxnSpPr>
                <a:stCxn id="16" idx="3"/>
                <a:endCxn id="18" idx="1"/>
              </p:cNvCxnSpPr>
              <p:nvPr/>
            </p:nvCxnSpPr>
            <p:spPr>
              <a:xfrm flipV="1">
                <a:off x="4921801" y="1898152"/>
                <a:ext cx="193899" cy="1"/>
              </a:xfrm>
              <a:prstGeom prst="line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6EFB07-03D8-4BC7-AC8C-5E4787CE3167}"/>
                </a:ext>
              </a:extLst>
            </p:cNvPr>
            <p:cNvSpPr txBox="1"/>
            <p:nvPr/>
          </p:nvSpPr>
          <p:spPr>
            <a:xfrm>
              <a:off x="3921844" y="2761623"/>
              <a:ext cx="119864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cap="all" dirty="0">
                  <a:latin typeface="Century Gothic" pitchFamily="34" charset="0"/>
                </a:rPr>
                <a:t>Instructions</a:t>
              </a:r>
            </a:p>
            <a:p>
              <a:pPr algn="ctr"/>
              <a:r>
                <a:rPr lang="en-US" sz="800" b="1" cap="all" dirty="0">
                  <a:solidFill>
                    <a:srgbClr val="00B050"/>
                  </a:solidFill>
                  <a:latin typeface="Century Gothic" pitchFamily="34" charset="0"/>
                </a:rPr>
                <a:t>Processes</a:t>
              </a:r>
            </a:p>
          </p:txBody>
        </p:sp>
      </p:grpSp>
      <p:grpSp>
        <p:nvGrpSpPr>
          <p:cNvPr id="20" name="Grupo 33">
            <a:extLst>
              <a:ext uri="{FF2B5EF4-FFF2-40B4-BE49-F238E27FC236}">
                <a16:creationId xmlns:a16="http://schemas.microsoft.com/office/drawing/2014/main" id="{E4DA7139-1AAC-4B32-B357-755BDC3AEB6A}"/>
              </a:ext>
            </a:extLst>
          </p:cNvPr>
          <p:cNvGrpSpPr/>
          <p:nvPr userDrawn="1"/>
        </p:nvGrpSpPr>
        <p:grpSpPr>
          <a:xfrm>
            <a:off x="1244509" y="2543570"/>
            <a:ext cx="1082760" cy="876449"/>
            <a:chOff x="2202156" y="2625325"/>
            <a:chExt cx="1082760" cy="876449"/>
          </a:xfrm>
        </p:grpSpPr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AFAA8CFB-24D3-437C-A13D-A20FCBBE8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254935" y="2827628"/>
              <a:ext cx="977202" cy="42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" name="Group 65">
              <a:extLst>
                <a:ext uri="{FF2B5EF4-FFF2-40B4-BE49-F238E27FC236}">
                  <a16:creationId xmlns:a16="http://schemas.microsoft.com/office/drawing/2014/main" id="{C07E70AE-455B-4A28-99D5-96073E6089D1}"/>
                </a:ext>
              </a:extLst>
            </p:cNvPr>
            <p:cNvGrpSpPr/>
            <p:nvPr/>
          </p:nvGrpSpPr>
          <p:grpSpPr>
            <a:xfrm>
              <a:off x="2202156" y="2625325"/>
              <a:ext cx="1082760" cy="876449"/>
              <a:chOff x="8006236" y="2031585"/>
              <a:chExt cx="710207" cy="876449"/>
            </a:xfrm>
          </p:grpSpPr>
          <p:pic>
            <p:nvPicPr>
              <p:cNvPr id="23" name="Picture 26" descr="data-icon.png">
                <a:extLst>
                  <a:ext uri="{FF2B5EF4-FFF2-40B4-BE49-F238E27FC236}">
                    <a16:creationId xmlns:a16="http://schemas.microsoft.com/office/drawing/2014/main" id="{D4ECD595-2DEF-4357-8EEF-9E696CD7A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44733" y="2031585"/>
                <a:ext cx="428477" cy="457200"/>
              </a:xfrm>
              <a:prstGeom prst="rect">
                <a:avLst/>
              </a:prstGeom>
            </p:spPr>
          </p:pic>
          <p:sp>
            <p:nvSpPr>
              <p:cNvPr id="24" name="TextBox 27">
                <a:extLst>
                  <a:ext uri="{FF2B5EF4-FFF2-40B4-BE49-F238E27FC236}">
                    <a16:creationId xmlns:a16="http://schemas.microsoft.com/office/drawing/2014/main" id="{3F820581-BF76-459A-9028-7772E579D0E4}"/>
                  </a:ext>
                </a:extLst>
              </p:cNvPr>
              <p:cNvSpPr txBox="1"/>
              <p:nvPr/>
            </p:nvSpPr>
            <p:spPr>
              <a:xfrm>
                <a:off x="8006236" y="2661813"/>
                <a:ext cx="71020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800" cap="all" dirty="0">
                    <a:latin typeface="Century Gothic" pitchFamily="34" charset="0"/>
                  </a:rPr>
                  <a:t>Materials Needed</a:t>
                </a:r>
              </a:p>
              <a:p>
                <a:pPr algn="ctr"/>
                <a:r>
                  <a:rPr lang="en-US" sz="800" b="1" cap="all" dirty="0">
                    <a:solidFill>
                      <a:srgbClr val="1388D8"/>
                    </a:solidFill>
                    <a:latin typeface="Century Gothic" pitchFamily="34" charset="0"/>
                  </a:rPr>
                  <a:t>DATA</a:t>
                </a:r>
              </a:p>
            </p:txBody>
          </p:sp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7B6B629-461B-4782-8D16-356652FAE65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69206" y="1569395"/>
            <a:ext cx="457200" cy="457200"/>
          </a:xfrm>
          <a:prstGeom prst="rect">
            <a:avLst/>
          </a:prstGeom>
        </p:spPr>
      </p:pic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2A0C1B0-0328-4B5F-BB28-54994904A69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308978" y="1613329"/>
            <a:ext cx="1652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1" kern="0" dirty="0">
                <a:solidFill>
                  <a:schemeClr val="tx1"/>
                </a:solidFill>
                <a:latin typeface="Century Gothic" panose="020B0502020202020204" pitchFamily="34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Minutes</a:t>
            </a:r>
            <a:endParaRPr lang="en-SG" sz="1800" b="1" kern="0" dirty="0">
              <a:solidFill>
                <a:schemeClr val="tx1"/>
              </a:solidFill>
              <a:latin typeface="Century Gothic" panose="020B0502020202020204" pitchFamily="34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52C7F2C-DB4C-4CCD-A53F-A2A945A597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1613329"/>
            <a:ext cx="1752600" cy="369332"/>
          </a:xfrm>
        </p:spPr>
        <p:txBody>
          <a:bodyPr anchor="ctr"/>
          <a:lstStyle>
            <a:lvl1pPr marL="0" indent="0">
              <a:buNone/>
              <a:defRPr lang="en-US" sz="1800" b="1" kern="0" dirty="0" smtClean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Class Teams</a:t>
            </a:r>
            <a:endParaRPr lang="en-SG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16C867F6-9476-4FAE-A983-483580C8C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2600" y="1613329"/>
            <a:ext cx="609600" cy="369332"/>
          </a:xfrm>
        </p:spPr>
        <p:txBody>
          <a:bodyPr anchor="ctr"/>
          <a:lstStyle>
            <a:lvl1pPr marL="0" indent="0">
              <a:buNone/>
              <a:defRPr lang="en-US" sz="1800" b="1" kern="0" dirty="0" smtClean="0">
                <a:solidFill>
                  <a:srgbClr val="FF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15</a:t>
            </a:r>
            <a:endParaRPr lang="en-SG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2580C9FA-4677-4C64-A267-DE0BB99175F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0" y="2509956"/>
            <a:ext cx="6019800" cy="701731"/>
          </a:xfrm>
        </p:spPr>
        <p:txBody>
          <a:bodyPr/>
          <a:lstStyle>
            <a:lvl1pPr marL="0" indent="0">
              <a:buFontTx/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en-S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Open a browser in your mobile or device at</a:t>
            </a:r>
          </a:p>
          <a:p>
            <a:r>
              <a:rPr lang="en-SG" dirty="0">
                <a:latin typeface="Helvetica Neue Light" panose="02000403000000020004" pitchFamily="2" charset="0"/>
                <a:ea typeface="Helvetica Neue Light" panose="02000403000000020004" pitchFamily="2" charset="0"/>
                <a:hlinkClick r:id="rId7"/>
              </a:rPr>
              <a:t>https://smu.sg/points</a:t>
            </a:r>
            <a:endParaRPr lang="en-SG" dirty="0"/>
          </a:p>
        </p:txBody>
      </p:sp>
      <p:sp>
        <p:nvSpPr>
          <p:cNvPr id="35" name="Content Placeholder 33">
            <a:extLst>
              <a:ext uri="{FF2B5EF4-FFF2-40B4-BE49-F238E27FC236}">
                <a16:creationId xmlns:a16="http://schemas.microsoft.com/office/drawing/2014/main" id="{0EE5E8B2-FCFA-4B16-A573-8BD02E93C1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0" y="3720496"/>
            <a:ext cx="6019800" cy="369332"/>
          </a:xfrm>
        </p:spPr>
        <p:txBody>
          <a:bodyPr/>
          <a:lstStyle>
            <a:lvl1pPr marL="0" indent="0">
              <a:buFontTx/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en-S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Steps…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00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8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B15F46-D30D-4DF7-A362-218ACA8E46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4401" y="6553200"/>
            <a:ext cx="597158" cy="304800"/>
          </a:xfrm>
          <a:prstGeom prst="rect">
            <a:avLst/>
          </a:prstGeom>
          <a:ln/>
        </p:spPr>
        <p:txBody>
          <a:bodyPr/>
          <a:lstStyle>
            <a:lvl1pPr algn="r">
              <a:defRPr sz="16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575307F-97CB-BF4D-9BF7-06631D08DB1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MSIPCMContentMarking" descr="{&quot;HashCode&quot;:-1168360584,&quot;Placement&quot;:&quot;Header&quot;}">
            <a:extLst>
              <a:ext uri="{FF2B5EF4-FFF2-40B4-BE49-F238E27FC236}">
                <a16:creationId xmlns:a16="http://schemas.microsoft.com/office/drawing/2014/main" id="{EF0F9C24-5B05-4D47-ACBD-D8894B91A57B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SG" sz="80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54796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2" r:id="rId3"/>
    <p:sldLayoutId id="2147484463" r:id="rId4"/>
    <p:sldLayoutId id="2147484465" r:id="rId5"/>
    <p:sldLayoutId id="2147484466" r:id="rId6"/>
    <p:sldLayoutId id="2147484467" r:id="rId7"/>
    <p:sldLayoutId id="2147484468" r:id="rId8"/>
    <p:sldLayoutId id="2147484471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entury Gothic" panose="020B0502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Gothic" panose="020B0502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Gothic" panose="020B0502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entury Gothic" panose="020B0502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580" y="5235127"/>
            <a:ext cx="9119419" cy="584775"/>
          </a:xfrm>
        </p:spPr>
        <p:txBody>
          <a:bodyPr/>
          <a:lstStyle/>
          <a:p>
            <a:r>
              <a:rPr lang="en-GB" altLang="en-US" dirty="0"/>
              <a:t>Lab 5 To Be</a:t>
            </a:r>
            <a:r>
              <a:rPr lang="en-SG" dirty="0"/>
              <a:t> Process </a:t>
            </a:r>
            <a:r>
              <a:rPr lang="en-SG" dirty="0" err="1"/>
              <a:t>Modeling</a:t>
            </a:r>
            <a:r>
              <a:rPr lang="en-SG" dirty="0"/>
              <a:t> Analysis</a:t>
            </a:r>
            <a:endParaRPr lang="en-GB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E646B1-A436-419E-88DD-94345488E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IS210 – Business Process Analysis and Solutioning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9152" y="265511"/>
            <a:ext cx="9110663" cy="523220"/>
          </a:xfrm>
        </p:spPr>
        <p:txBody>
          <a:bodyPr/>
          <a:lstStyle/>
          <a:p>
            <a:r>
              <a:rPr lang="en-GB" altLang="en-US" sz="2800" dirty="0">
                <a:cs typeface="Arial" charset="0"/>
              </a:rPr>
              <a:t>Part 4 – Model the To-Be Business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" y="1131561"/>
            <a:ext cx="9159815" cy="1684115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GB" altLang="en-US" sz="2400" dirty="0"/>
              <a:t>Using </a:t>
            </a:r>
            <a:r>
              <a:rPr lang="en-GB" altLang="en-US" sz="2400" dirty="0">
                <a:solidFill>
                  <a:srgbClr val="3333FF"/>
                </a:solidFill>
              </a:rPr>
              <a:t>Save a copy </a:t>
            </a:r>
            <a:r>
              <a:rPr lang="en-GB" altLang="en-US" sz="2400" dirty="0"/>
              <a:t>from the </a:t>
            </a:r>
            <a:r>
              <a:rPr lang="en-GB" altLang="en-US" sz="2400" i="1" dirty="0"/>
              <a:t>Process Editor</a:t>
            </a:r>
            <a:r>
              <a:rPr lang="en-GB" altLang="en-US" sz="2400" dirty="0"/>
              <a:t> </a:t>
            </a:r>
            <a:endParaRPr lang="en-GB" altLang="en-US" dirty="0">
              <a:solidFill>
                <a:srgbClr val="3333FF"/>
              </a:solidFill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/>
              <a:t>Rename diagram as “Rental Application Process – To Be”</a:t>
            </a:r>
            <a:endParaRPr lang="en-GB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142174"/>
            <a:ext cx="2542857" cy="176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urved Connector 14340"/>
          <p:cNvCxnSpPr>
            <a:cxnSpLocks noChangeShapeType="1"/>
          </p:cNvCxnSpPr>
          <p:nvPr/>
        </p:nvCxnSpPr>
        <p:spPr bwMode="auto">
          <a:xfrm>
            <a:off x="2695257" y="3291840"/>
            <a:ext cx="2193925" cy="1066800"/>
          </a:xfrm>
          <a:prstGeom prst="curvedConnector3">
            <a:avLst>
              <a:gd name="adj1" fmla="val 99310"/>
            </a:avLst>
          </a:prstGeom>
          <a:noFill/>
          <a:ln w="1016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BD5203-16CA-40DD-9E72-4158C53E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95800"/>
            <a:ext cx="572135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09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9152" y="265511"/>
            <a:ext cx="9110663" cy="523220"/>
          </a:xfrm>
        </p:spPr>
        <p:txBody>
          <a:bodyPr/>
          <a:lstStyle/>
          <a:p>
            <a:r>
              <a:rPr lang="en-GB" altLang="en-US" sz="2800" dirty="0">
                <a:cs typeface="Arial" charset="0"/>
              </a:rPr>
              <a:t>Part 4 – Model the To-Be Business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131561"/>
            <a:ext cx="8915400" cy="1130118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GB" altLang="en-US" dirty="0"/>
              <a:t>Return to the </a:t>
            </a:r>
            <a:r>
              <a:rPr lang="en-GB" altLang="en-US" i="1" dirty="0"/>
              <a:t>Explorer View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GB" altLang="en-US" dirty="0"/>
              <a:t>Click </a:t>
            </a:r>
            <a:r>
              <a:rPr lang="en-GB" altLang="en-US" dirty="0">
                <a:solidFill>
                  <a:srgbClr val="3333FF"/>
                </a:solidFill>
              </a:rPr>
              <a:t>“Refresh” </a:t>
            </a:r>
            <a:r>
              <a:rPr lang="en-GB" altLang="en-US" dirty="0"/>
              <a:t>to view the new process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46C98C-5B78-4904-A01D-FCF72C087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78572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06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9152" y="296288"/>
            <a:ext cx="9110663" cy="461665"/>
          </a:xfrm>
        </p:spPr>
        <p:txBody>
          <a:bodyPr/>
          <a:lstStyle/>
          <a:p>
            <a:r>
              <a:rPr lang="en-GB" altLang="en-US" sz="2400" dirty="0">
                <a:cs typeface="Arial" charset="0"/>
              </a:rPr>
              <a:t>Part 5 – </a:t>
            </a:r>
            <a:r>
              <a:rPr lang="en-GB" altLang="en-US" sz="2400" dirty="0"/>
              <a:t>Quantitative Analysis Report Comparison</a:t>
            </a:r>
            <a:endParaRPr lang="en-GB" altLang="en-US" sz="2400" dirty="0">
              <a:cs typeface="Arial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131561"/>
            <a:ext cx="8915400" cy="4363502"/>
          </a:xfrm>
        </p:spPr>
        <p:txBody>
          <a:bodyPr/>
          <a:lstStyle/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altLang="en-US" sz="2800" dirty="0"/>
              <a:t>Cost Analysis</a:t>
            </a:r>
          </a:p>
          <a:p>
            <a:pPr marL="1074738" lvl="3" indent="-528638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400" dirty="0"/>
              <a:t>Resource cost, Activity Cost, Process Cost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altLang="en-US" sz="2800" dirty="0"/>
              <a:t>Resource Planning Analysis</a:t>
            </a:r>
          </a:p>
          <a:p>
            <a:pPr marL="1074738" lvl="2" indent="-528638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200" dirty="0"/>
              <a:t>Resource utilization, Activity Time, Process Cycle Time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altLang="en-US" sz="2800" dirty="0"/>
              <a:t>Bottleneck Analysis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altLang="en-US" sz="2800" dirty="0"/>
              <a:t>Path Analysis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5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5240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latin typeface="Century Gothic" panose="020B0502020202020204" pitchFamily="34" charset="0"/>
              </a:rPr>
              <a:t>Simulation allows you </a:t>
            </a:r>
          </a:p>
          <a:p>
            <a:pPr marL="720000" lvl="1" indent="-360000">
              <a:lnSpc>
                <a:spcPct val="15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‒"/>
            </a:pPr>
            <a:r>
              <a:rPr lang="en-GB" altLang="en-US" sz="2800" dirty="0">
                <a:latin typeface="Century Gothic" panose="020B0502020202020204" pitchFamily="34" charset="0"/>
              </a:rPr>
              <a:t>Observe the performance of business process</a:t>
            </a:r>
          </a:p>
          <a:p>
            <a:pPr marL="720000" lvl="1" indent="-360000">
              <a:lnSpc>
                <a:spcPct val="15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‒"/>
            </a:pPr>
            <a:r>
              <a:rPr lang="en-GB" altLang="en-US" sz="2800" dirty="0">
                <a:latin typeface="Century Gothic" panose="020B0502020202020204" pitchFamily="34" charset="0"/>
              </a:rPr>
              <a:t>Reveal any bottlenecks, redundancies or waste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2366"/>
            <a:ext cx="9110663" cy="830997"/>
          </a:xfrm>
        </p:spPr>
        <p:txBody>
          <a:bodyPr/>
          <a:lstStyle/>
          <a:p>
            <a:r>
              <a:rPr lang="en-GB" altLang="en-US" sz="2400" dirty="0">
                <a:cs typeface="Arial" charset="0"/>
              </a:rPr>
              <a:t>Part 5 – </a:t>
            </a:r>
            <a:br>
              <a:rPr lang="en-GB" altLang="en-US" sz="2400" dirty="0">
                <a:cs typeface="Arial" charset="0"/>
              </a:rPr>
            </a:br>
            <a:r>
              <a:rPr lang="en-GB" altLang="en-US" sz="2400" dirty="0"/>
              <a:t>Simulation of the To-Be Business Process - Demo</a:t>
            </a:r>
            <a:endParaRPr lang="en-GB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2998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16669" y="1227812"/>
            <a:ext cx="9144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latin typeface="Century Gothic" panose="020B0502020202020204" pitchFamily="34" charset="0"/>
              </a:rPr>
              <a:t>Three Different Simulation Modes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‒"/>
            </a:pPr>
            <a:r>
              <a:rPr lang="en-GB" altLang="en-US" sz="2800" b="0" dirty="0">
                <a:latin typeface="Century Gothic" panose="020B0502020202020204" pitchFamily="34" charset="0"/>
              </a:rPr>
              <a:t>Step by Step Simulation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‒"/>
            </a:pPr>
            <a:r>
              <a:rPr lang="en-GB" altLang="en-US" sz="2800" b="0" dirty="0">
                <a:latin typeface="Century Gothic" panose="020B0502020202020204" pitchFamily="34" charset="0"/>
              </a:rPr>
              <a:t>One Case Simulation ( Demonstration )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‒"/>
            </a:pPr>
            <a:r>
              <a:rPr lang="en-GB" altLang="en-US" sz="2800" b="0" dirty="0">
                <a:latin typeface="Century Gothic" panose="020B0502020202020204" pitchFamily="34" charset="0"/>
              </a:rPr>
              <a:t>Multiple Cases Simulation </a:t>
            </a:r>
            <a:r>
              <a:rPr lang="en-GB" altLang="en-US" sz="2800" dirty="0">
                <a:latin typeface="Century Gothic" panose="020B0502020202020204" pitchFamily="34" charset="0"/>
              </a:rPr>
              <a:t>( Demonstration )</a:t>
            </a:r>
            <a:endParaRPr lang="en-GB" altLang="en-US" sz="2800" b="0" dirty="0">
              <a:latin typeface="Century Gothic" panose="020B0502020202020204" pitchFamily="34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2366"/>
            <a:ext cx="9110663" cy="830997"/>
          </a:xfrm>
        </p:spPr>
        <p:txBody>
          <a:bodyPr/>
          <a:lstStyle/>
          <a:p>
            <a:r>
              <a:rPr lang="en-GB" altLang="en-US" sz="2400" dirty="0">
                <a:cs typeface="Arial" charset="0"/>
              </a:rPr>
              <a:t>Part 5 – </a:t>
            </a:r>
            <a:br>
              <a:rPr lang="en-GB" altLang="en-US" sz="2400" dirty="0">
                <a:cs typeface="Arial" charset="0"/>
              </a:rPr>
            </a:br>
            <a:r>
              <a:rPr lang="en-GB" altLang="en-US" sz="2400" dirty="0"/>
              <a:t>Simulation of the To-Be Business Process - Demo</a:t>
            </a:r>
            <a:endParaRPr lang="en-GB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6812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6669" y="1025395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entury Gothic" panose="020B0502020202020204" pitchFamily="34" charset="0"/>
              </a:rPr>
              <a:t>One Case Simulation</a:t>
            </a:r>
          </a:p>
          <a:p>
            <a:pPr lvl="1">
              <a:buFont typeface="Wingdings" pitchFamily="2" charset="2"/>
              <a:buNone/>
            </a:pPr>
            <a:endParaRPr lang="en-GB" altLang="en-US" b="0" dirty="0"/>
          </a:p>
          <a:p>
            <a:pPr lvl="1"/>
            <a:endParaRPr lang="en-GB" altLang="en-US" b="0" dirty="0"/>
          </a:p>
          <a:p>
            <a:pPr lvl="1">
              <a:buFont typeface="Wingdings" pitchFamily="2" charset="2"/>
              <a:buNone/>
            </a:pPr>
            <a:endParaRPr lang="en-GB" alt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0" y="1711195"/>
            <a:ext cx="870944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2366"/>
            <a:ext cx="9110663" cy="830997"/>
          </a:xfrm>
        </p:spPr>
        <p:txBody>
          <a:bodyPr/>
          <a:lstStyle/>
          <a:p>
            <a:r>
              <a:rPr lang="en-GB" altLang="en-US" sz="2400" dirty="0">
                <a:cs typeface="Arial" charset="0"/>
              </a:rPr>
              <a:t>Part 5 – </a:t>
            </a:r>
            <a:br>
              <a:rPr lang="en-GB" altLang="en-US" sz="2400" dirty="0">
                <a:cs typeface="Arial" charset="0"/>
              </a:rPr>
            </a:br>
            <a:r>
              <a:rPr lang="en-GB" altLang="en-US" sz="2400" dirty="0"/>
              <a:t>Simulation of the To-Be Business Process - Demo</a:t>
            </a:r>
            <a:endParaRPr lang="en-GB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6733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9525" y="1033256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b="1" dirty="0">
                <a:latin typeface="Century Gothic" panose="020B0502020202020204" pitchFamily="34" charset="0"/>
              </a:rPr>
              <a:t>Multiple Cases Simulation</a:t>
            </a:r>
          </a:p>
          <a:p>
            <a:pPr lvl="1">
              <a:buFont typeface="Wingdings" pitchFamily="2" charset="2"/>
              <a:buNone/>
            </a:pPr>
            <a:endParaRPr lang="en-GB" altLang="en-US" b="0" dirty="0"/>
          </a:p>
          <a:p>
            <a:pPr lvl="1"/>
            <a:endParaRPr lang="en-GB" altLang="en-US" b="0" dirty="0"/>
          </a:p>
          <a:p>
            <a:pPr lvl="1">
              <a:buFont typeface="Wingdings" pitchFamily="2" charset="2"/>
              <a:buNone/>
            </a:pPr>
            <a:endParaRPr lang="en-GB" alt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564168"/>
            <a:ext cx="8339137" cy="5217632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2366"/>
            <a:ext cx="9110663" cy="830997"/>
          </a:xfrm>
        </p:spPr>
        <p:txBody>
          <a:bodyPr/>
          <a:lstStyle/>
          <a:p>
            <a:r>
              <a:rPr lang="en-GB" altLang="en-US" sz="2400" dirty="0">
                <a:cs typeface="Arial" charset="0"/>
              </a:rPr>
              <a:t>Part 5 – </a:t>
            </a:r>
            <a:br>
              <a:rPr lang="en-GB" altLang="en-US" sz="2400" dirty="0">
                <a:cs typeface="Arial" charset="0"/>
              </a:rPr>
            </a:br>
            <a:r>
              <a:rPr lang="en-GB" altLang="en-US" sz="2400" dirty="0"/>
              <a:t>Simulation of the To-Be Business Process - Demo</a:t>
            </a:r>
            <a:endParaRPr lang="en-GB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290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4107"/>
          </a:xfrm>
        </p:spPr>
        <p:txBody>
          <a:bodyPr/>
          <a:lstStyle/>
          <a:p>
            <a:r>
              <a:rPr lang="en-GB" altLang="en-US" sz="2800" dirty="0">
                <a:cs typeface="Arial" charset="0"/>
              </a:rPr>
              <a:t>Part 5 – </a:t>
            </a:r>
            <a:br>
              <a:rPr lang="en-GB" altLang="en-US" sz="2800" dirty="0">
                <a:cs typeface="Arial" charset="0"/>
              </a:rPr>
            </a:br>
            <a:r>
              <a:rPr lang="en-GB" altLang="en-US" sz="2800" dirty="0"/>
              <a:t>Simulation of the To-Be Business Process - Demo</a:t>
            </a:r>
            <a:endParaRPr lang="en-GB" altLang="en-US" sz="2800" dirty="0">
              <a:latin typeface="Arial" charset="0"/>
              <a:cs typeface="Arial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SG" altLang="en-US">
              <a:solidFill>
                <a:srgbClr val="C69200"/>
              </a:solidFill>
              <a:latin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219200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b="1" dirty="0">
                <a:latin typeface="Century Gothic" panose="020B0502020202020204" pitchFamily="34" charset="0"/>
              </a:rPr>
              <a:t>Multiple Cases Simulation</a:t>
            </a:r>
          </a:p>
          <a:p>
            <a:pPr marL="720000" lvl="1" indent="-36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‒"/>
            </a:pPr>
            <a:r>
              <a:rPr lang="en-GB" altLang="en-US" sz="2400" b="0" dirty="0">
                <a:latin typeface="Century Gothic" panose="020B0502020202020204" pitchFamily="34" charset="0"/>
              </a:rPr>
              <a:t>Timetables</a:t>
            </a:r>
          </a:p>
          <a:p>
            <a:pPr marL="1080000" lvl="2" indent="-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b="0" dirty="0">
                <a:latin typeface="Century Gothic" panose="020B0502020202020204" pitchFamily="34" charset="0"/>
              </a:rPr>
              <a:t>Define availability and cost schedules of resources, roles and task</a:t>
            </a:r>
          </a:p>
          <a:p>
            <a:pPr marL="1080000" lvl="2" indent="-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b="0" dirty="0">
                <a:latin typeface="Century Gothic" panose="020B0502020202020204" pitchFamily="34" charset="0"/>
              </a:rPr>
              <a:t>Resources may only be available during specific times of the day</a:t>
            </a:r>
          </a:p>
          <a:p>
            <a:pPr marL="1080000" lvl="2" indent="-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b="0" dirty="0">
                <a:latin typeface="Century Gothic" panose="020B0502020202020204" pitchFamily="34" charset="0"/>
              </a:rPr>
              <a:t>Cost of using this resources depends on the time of the day, or year that is used.</a:t>
            </a:r>
          </a:p>
          <a:p>
            <a:pPr lvl="1">
              <a:buFont typeface="Wingdings" pitchFamily="2" charset="2"/>
              <a:buNone/>
            </a:pPr>
            <a:endParaRPr lang="en-GB" altLang="en-US" b="0" dirty="0"/>
          </a:p>
          <a:p>
            <a:pPr lvl="1"/>
            <a:endParaRPr lang="en-GB" altLang="en-US" b="0" dirty="0"/>
          </a:p>
          <a:p>
            <a:pPr lvl="1">
              <a:buFont typeface="Wingdings" pitchFamily="2" charset="2"/>
              <a:buNone/>
            </a:pPr>
            <a:endParaRPr lang="en-GB" altLang="en-US" b="0" dirty="0"/>
          </a:p>
        </p:txBody>
      </p:sp>
    </p:spTree>
    <p:extLst>
      <p:ext uri="{BB962C8B-B14F-4D97-AF65-F5344CB8AC3E}">
        <p14:creationId xmlns:p14="http://schemas.microsoft.com/office/powerpoint/2010/main" val="219985963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458200" cy="1219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SG" sz="32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Login to </a:t>
            </a:r>
            <a:r>
              <a:rPr lang="en-SG" sz="3200" b="1" i="1" dirty="0" err="1">
                <a:solidFill>
                  <a:srgbClr val="0000CC"/>
                </a:solidFill>
                <a:latin typeface="Century Gothic" panose="020B0502020202020204" pitchFamily="34" charset="0"/>
              </a:rPr>
              <a:t>eLearn</a:t>
            </a:r>
            <a:r>
              <a:rPr lang="en-SG" sz="32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, download and refer to </a:t>
            </a:r>
          </a:p>
          <a:p>
            <a:pPr marL="0" indent="0" algn="ctr">
              <a:buNone/>
            </a:pPr>
            <a:r>
              <a:rPr lang="en-SG" sz="2800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	</a:t>
            </a:r>
            <a:r>
              <a:rPr lang="en-SG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‘Lab 5 </a:t>
            </a:r>
            <a:r>
              <a:rPr lang="en-SG" b="1" i="1" dirty="0">
                <a:solidFill>
                  <a:srgbClr val="0000CC"/>
                </a:solidFill>
              </a:rPr>
              <a:t>- As Is Process Static Analysis.pdf</a:t>
            </a:r>
            <a:r>
              <a:rPr lang="en-SG" b="1" i="1" dirty="0">
                <a:solidFill>
                  <a:srgbClr val="0000CC"/>
                </a:solidFill>
                <a:latin typeface="Century Gothic" panose="020B0502020202020204" pitchFamily="34" charset="0"/>
              </a:rPr>
              <a:t>’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197822"/>
            <a:ext cx="6553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GB" altLang="en-US" sz="3600" kern="0" dirty="0"/>
              <a:t>Lab Document</a:t>
            </a:r>
          </a:p>
        </p:txBody>
      </p:sp>
    </p:spTree>
    <p:extLst>
      <p:ext uri="{BB962C8B-B14F-4D97-AF65-F5344CB8AC3E}">
        <p14:creationId xmlns:p14="http://schemas.microsoft.com/office/powerpoint/2010/main" val="132486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8069"/>
            <a:ext cx="9144000" cy="646331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cs typeface="Arial" charset="0"/>
              </a:rPr>
              <a:t>Recap of Lab 4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2192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60000" indent="-360000">
              <a:lnSpc>
                <a:spcPct val="150000"/>
              </a:lnSpc>
              <a:spcBef>
                <a:spcPts val="0"/>
              </a:spcBef>
              <a:buClrTx/>
              <a:buFont typeface="+mj-lt"/>
              <a:buChar char="•"/>
            </a:pPr>
            <a:r>
              <a:rPr lang="en-GB" altLang="en-US" dirty="0">
                <a:latin typeface="Century Gothic" panose="020B0502020202020204" pitchFamily="34" charset="0"/>
              </a:rPr>
              <a:t>Sharing Workspace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buClrTx/>
              <a:buFont typeface="+mj-lt"/>
              <a:buChar char="•"/>
            </a:pPr>
            <a:r>
              <a:rPr lang="en-GB" altLang="en-US" dirty="0">
                <a:latin typeface="Century Gothic" panose="020B0502020202020204" pitchFamily="34" charset="0"/>
              </a:rPr>
              <a:t>Import/Export Process Diagram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buClrTx/>
              <a:buFont typeface="+mj-lt"/>
              <a:buChar char="•"/>
            </a:pPr>
            <a:r>
              <a:rPr lang="en-GB" altLang="en-US" dirty="0">
                <a:latin typeface="Century Gothic" panose="020B0502020202020204" pitchFamily="34" charset="0"/>
              </a:rPr>
              <a:t>Settings using Attributes Panel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buClrTx/>
              <a:buFont typeface="+mj-lt"/>
              <a:buChar char="•"/>
            </a:pPr>
            <a:r>
              <a:rPr lang="en-GB" altLang="en-US" dirty="0">
                <a:latin typeface="Century Gothic" panose="020B0502020202020204" pitchFamily="34" charset="0"/>
              </a:rPr>
              <a:t>Quantitative Analysis Report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buClrTx/>
              <a:buFont typeface="+mj-lt"/>
              <a:buChar char="•"/>
            </a:pPr>
            <a:r>
              <a:rPr lang="en-US" altLang="en-US" dirty="0">
                <a:latin typeface="Century Gothic" panose="020B0502020202020204" pitchFamily="34" charset="0"/>
              </a:rPr>
              <a:t>Generation of Business Process Diagram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buClrTx/>
              <a:buFont typeface="+mj-lt"/>
              <a:buChar char="•"/>
            </a:pPr>
            <a:r>
              <a:rPr lang="en-US" altLang="en-US" dirty="0">
                <a:latin typeface="Century Gothic" panose="020B0502020202020204" pitchFamily="34" charset="0"/>
              </a:rPr>
              <a:t>Managing attribute visualization layers</a:t>
            </a:r>
            <a:endParaRPr lang="en-US" altLang="en-US" sz="2800" dirty="0">
              <a:solidFill>
                <a:srgbClr val="3333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9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438" y="167045"/>
            <a:ext cx="9144000" cy="646331"/>
          </a:xfrm>
        </p:spPr>
        <p:txBody>
          <a:bodyPr/>
          <a:lstStyle/>
          <a:p>
            <a:r>
              <a:rPr lang="en-US" altLang="en-US" sz="3600" dirty="0">
                <a:cs typeface="Arial" charset="0"/>
              </a:rPr>
              <a:t>Lab 5 - Overview</a:t>
            </a:r>
            <a:endParaRPr lang="en-SG" altLang="en-US" sz="3600" dirty="0">
              <a:cs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0129" y="1371600"/>
            <a:ext cx="9144000" cy="3970318"/>
          </a:xfrm>
        </p:spPr>
        <p:txBody>
          <a:bodyPr/>
          <a:lstStyle/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Arial" charset="0"/>
              </a:rPr>
              <a:t>Recommendations &amp; Rationales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Arial" charset="0"/>
              </a:rPr>
              <a:t>Proposed To-Be Solution Business Process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altLang="en-US" sz="2800" dirty="0">
                <a:cs typeface="Arial" charset="0"/>
              </a:rPr>
              <a:t>Estimation and Assumption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altLang="en-US" sz="2800" dirty="0">
                <a:cs typeface="Arial" charset="0"/>
              </a:rPr>
              <a:t>Model the To-be Business Process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Quantitative Analysis Report Comparison</a:t>
            </a:r>
          </a:p>
          <a:p>
            <a:pPr marL="474300" indent="-514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Simulation of the To-Be Process - Demo</a:t>
            </a:r>
          </a:p>
        </p:txBody>
      </p:sp>
    </p:spTree>
    <p:extLst>
      <p:ext uri="{BB962C8B-B14F-4D97-AF65-F5344CB8AC3E}">
        <p14:creationId xmlns:p14="http://schemas.microsoft.com/office/powerpoint/2010/main" val="359401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0" y="1131561"/>
            <a:ext cx="8915400" cy="2308324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cs typeface="Arial" charset="0"/>
              </a:rPr>
              <a:t>Recommendation 1: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>
                <a:cs typeface="Arial" charset="0"/>
              </a:rPr>
              <a:t>Introduction of a </a:t>
            </a:r>
            <a:r>
              <a:rPr lang="en-US" altLang="en-US" sz="2400" b="1" dirty="0">
                <a:solidFill>
                  <a:srgbClr val="0000FF"/>
                </a:solidFill>
                <a:cs typeface="Arial" charset="0"/>
              </a:rPr>
              <a:t>new IT System (Rental Application System, RAS)</a:t>
            </a:r>
            <a:r>
              <a:rPr lang="en-US" altLang="en-US" sz="2400" dirty="0">
                <a:cs typeface="Arial" charset="0"/>
              </a:rPr>
              <a:t> to process the customer rental application request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15815" y="3821113"/>
            <a:ext cx="8855015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Century Gothic" panose="020B0502020202020204" pitchFamily="34" charset="0"/>
              </a:rPr>
              <a:t>Rationale: Root cause [</a:t>
            </a:r>
            <a:r>
              <a:rPr lang="en-US" alt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paper-based</a:t>
            </a:r>
            <a:r>
              <a:rPr lang="en-US" altLang="en-US" sz="2400" b="1" dirty="0">
                <a:latin typeface="Century Gothic" panose="020B0502020202020204" pitchFamily="34" charset="0"/>
              </a:rPr>
              <a:t>]</a:t>
            </a: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solidFill>
                  <a:srgbClr val="0000CC"/>
                </a:solidFill>
                <a:latin typeface="Century Gothic" panose="020B0502020202020204" pitchFamily="34" charset="0"/>
              </a:rPr>
              <a:t>Eliminate Dispatch form to MO by OD</a:t>
            </a: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b="0" dirty="0">
                <a:latin typeface="Century Gothic" panose="020B0502020202020204" pitchFamily="34" charset="0"/>
              </a:rPr>
              <a:t>Customer request can be </a:t>
            </a:r>
            <a:r>
              <a:rPr lang="en-US" altLang="en-US" sz="2400" b="0" dirty="0">
                <a:solidFill>
                  <a:srgbClr val="0000CC"/>
                </a:solidFill>
                <a:latin typeface="Century Gothic" panose="020B0502020202020204" pitchFamily="34" charset="0"/>
              </a:rPr>
              <a:t>routed to MO via RAS </a:t>
            </a:r>
            <a:r>
              <a:rPr lang="en-US" altLang="en-US" sz="2400" b="0" dirty="0">
                <a:latin typeface="Century Gothic" panose="020B0502020202020204" pitchFamily="34" charset="0"/>
              </a:rPr>
              <a:t>together with </a:t>
            </a:r>
            <a:r>
              <a:rPr lang="en-US" altLang="en-US" sz="2400" b="0" dirty="0">
                <a:solidFill>
                  <a:srgbClr val="0000CC"/>
                </a:solidFill>
                <a:latin typeface="Century Gothic" panose="020B0502020202020204" pitchFamily="34" charset="0"/>
              </a:rPr>
              <a:t>an email notification and SMS to inform </a:t>
            </a:r>
            <a:r>
              <a:rPr lang="en-US" altLang="en-US" sz="2400" b="0" dirty="0">
                <a:latin typeface="Century Gothic" panose="020B0502020202020204" pitchFamily="34" charset="0"/>
              </a:rPr>
              <a:t>of routed request</a:t>
            </a:r>
          </a:p>
        </p:txBody>
      </p:sp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9152" y="296288"/>
            <a:ext cx="9110663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1 – Recommendations and Rationales</a:t>
            </a:r>
          </a:p>
        </p:txBody>
      </p:sp>
    </p:spTree>
    <p:extLst>
      <p:ext uri="{BB962C8B-B14F-4D97-AF65-F5344CB8AC3E}">
        <p14:creationId xmlns:p14="http://schemas.microsoft.com/office/powerpoint/2010/main" val="898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0" y="912674"/>
            <a:ext cx="8991600" cy="1754326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cs typeface="Arial" charset="0"/>
              </a:rPr>
              <a:t>Recommendation 2: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sz="2400" b="1" dirty="0">
                <a:cs typeface="Arial" charset="0"/>
              </a:rPr>
              <a:t>Enterprise integration of RAS </a:t>
            </a:r>
            <a:r>
              <a:rPr lang="en-US" altLang="en-US" sz="2400" dirty="0">
                <a:cs typeface="Arial" charset="0"/>
              </a:rPr>
              <a:t>(from recommendation 1) and existing application </a:t>
            </a:r>
            <a:r>
              <a:rPr lang="en-US" altLang="en-US" sz="2400" b="1" dirty="0">
                <a:cs typeface="Arial" charset="0"/>
              </a:rPr>
              <a:t>IMS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575" y="2590800"/>
            <a:ext cx="915981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Century Gothic" panose="020B0502020202020204" pitchFamily="34" charset="0"/>
              </a:rPr>
              <a:t>Rationale: Root cause [</a:t>
            </a:r>
            <a:r>
              <a:rPr lang="en-US" alt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paper-based</a:t>
            </a:r>
            <a:r>
              <a:rPr lang="en-US" altLang="en-US" sz="2400" b="1" dirty="0">
                <a:latin typeface="Century Gothic" panose="020B0502020202020204" pitchFamily="34" charset="0"/>
              </a:rPr>
              <a:t>]</a:t>
            </a: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latin typeface="Century Gothic" panose="020B0502020202020204" pitchFamily="34" charset="0"/>
              </a:rPr>
              <a:t>Integration helps in effective reuse of existing systems. </a:t>
            </a: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latin typeface="Century Gothic" panose="020B0502020202020204" pitchFamily="34" charset="0"/>
              </a:rPr>
              <a:t>Integrate the new IT rental application (RAS) with the existing IMS to </a:t>
            </a:r>
            <a:r>
              <a:rPr lang="en-US" altLang="en-US" sz="2400" dirty="0">
                <a:solidFill>
                  <a:srgbClr val="0000FF"/>
                </a:solidFill>
                <a:latin typeface="Century Gothic" panose="020B0502020202020204" pitchFamily="34" charset="0"/>
              </a:rPr>
              <a:t>facilitate automatic retrieval of available choice industrial space</a:t>
            </a:r>
            <a:endParaRPr lang="en-US" altLang="en-US" sz="2400" dirty="0">
              <a:latin typeface="Century Gothic" panose="020B0502020202020204" pitchFamily="34" charset="0"/>
            </a:endParaRP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latin typeface="Century Gothic" panose="020B0502020202020204" pitchFamily="34" charset="0"/>
              </a:rPr>
              <a:t>MO will just need to review the choices retrieved. </a:t>
            </a: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latin typeface="Century Gothic" panose="020B0502020202020204" pitchFamily="34" charset="0"/>
              </a:rPr>
              <a:t>MO to update customer selection in RAS. </a:t>
            </a:r>
            <a:r>
              <a:rPr lang="en-US" altLang="en-US" sz="2400" dirty="0">
                <a:solidFill>
                  <a:srgbClr val="0000FF"/>
                </a:solidFill>
                <a:latin typeface="Century Gothic" panose="020B0502020202020204" pitchFamily="34" charset="0"/>
              </a:rPr>
              <a:t>RAS will automate the update in IMS</a:t>
            </a:r>
          </a:p>
        </p:txBody>
      </p:sp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9152" y="296288"/>
            <a:ext cx="9110663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1 – Recommendations and Rationales</a:t>
            </a:r>
          </a:p>
        </p:txBody>
      </p:sp>
    </p:spTree>
    <p:extLst>
      <p:ext uri="{BB962C8B-B14F-4D97-AF65-F5344CB8AC3E}">
        <p14:creationId xmlns:p14="http://schemas.microsoft.com/office/powerpoint/2010/main" val="379130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0" y="912674"/>
            <a:ext cx="8991600" cy="1754326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cs typeface="Arial" charset="0"/>
              </a:rPr>
              <a:t>Recommendation 3: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sz="2400" b="1" dirty="0">
                <a:cs typeface="Arial" charset="0"/>
              </a:rPr>
              <a:t>Begin </a:t>
            </a:r>
            <a:r>
              <a:rPr lang="en-US" altLang="en-US" sz="2400" dirty="0">
                <a:cs typeface="Arial" charset="0"/>
              </a:rPr>
              <a:t>rental application process with the </a:t>
            </a:r>
            <a:r>
              <a:rPr lang="en-US" altLang="en-US" sz="2400" b="1" dirty="0">
                <a:cs typeface="Arial" charset="0"/>
              </a:rPr>
              <a:t>UEN check of eligibility by CSO </a:t>
            </a:r>
            <a:r>
              <a:rPr lang="en-US" altLang="en-US" sz="2400" dirty="0">
                <a:cs typeface="Arial" charset="0"/>
              </a:rPr>
              <a:t>before gathering requirements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861345"/>
            <a:ext cx="9159815" cy="376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Century Gothic" panose="020B0502020202020204" pitchFamily="34" charset="0"/>
              </a:rPr>
              <a:t>Rationale: Root cause [</a:t>
            </a:r>
            <a:r>
              <a:rPr lang="en-US" alt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Late exception checking</a:t>
            </a:r>
            <a:r>
              <a:rPr lang="en-US" altLang="en-US" sz="2400" b="1" dirty="0">
                <a:latin typeface="Century Gothic" panose="020B0502020202020204" pitchFamily="34" charset="0"/>
              </a:rPr>
              <a:t>]</a:t>
            </a: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latin typeface="Century Gothic" panose="020B0502020202020204" pitchFamily="34" charset="0"/>
              </a:rPr>
              <a:t>There is a 25% probability that customers are not eligible for rental application after the UEN check.</a:t>
            </a: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latin typeface="Century Gothic" panose="020B0502020202020204" pitchFamily="34" charset="0"/>
              </a:rPr>
              <a:t>By checking the eligibility first, we can save on resource (human) wastage and customers can be informed immediately if they are not eligible.</a:t>
            </a: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solidFill>
                  <a:srgbClr val="0000FF"/>
                </a:solidFill>
                <a:latin typeface="Century Gothic" panose="020B0502020202020204" pitchFamily="34" charset="0"/>
              </a:rPr>
              <a:t>Minor change of roles’ responsibilities</a:t>
            </a:r>
          </a:p>
        </p:txBody>
      </p:sp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9152" y="296288"/>
            <a:ext cx="9110663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1 – Recommendations and Rationales</a:t>
            </a:r>
          </a:p>
        </p:txBody>
      </p:sp>
    </p:spTree>
    <p:extLst>
      <p:ext uri="{BB962C8B-B14F-4D97-AF65-F5344CB8AC3E}">
        <p14:creationId xmlns:p14="http://schemas.microsoft.com/office/powerpoint/2010/main" val="32359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0" y="912674"/>
            <a:ext cx="8991600" cy="3877985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cs typeface="Arial" charset="0"/>
              </a:rPr>
              <a:t>To Be Solution: </a:t>
            </a:r>
            <a:r>
              <a:rPr lang="en-US" altLang="en-US" sz="2400" dirty="0">
                <a:cs typeface="Arial" charset="0"/>
              </a:rPr>
              <a:t>Implement recommendation 1, 2 and 3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FF"/>
                </a:solidFill>
                <a:cs typeface="Arial" charset="0"/>
              </a:rPr>
              <a:t>Recommendation 1</a:t>
            </a:r>
            <a:r>
              <a:rPr lang="en-US" altLang="en-US" dirty="0">
                <a:cs typeface="Arial" charset="0"/>
              </a:rPr>
              <a:t>: Introduction of a new IT system (Rental Application System, RAS) to process the customer rental application request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FF"/>
                </a:solidFill>
                <a:cs typeface="Arial" charset="0"/>
              </a:rPr>
              <a:t>Recommendation 2</a:t>
            </a:r>
            <a:r>
              <a:rPr lang="en-US" altLang="en-US" dirty="0">
                <a:cs typeface="Arial" charset="0"/>
              </a:rPr>
              <a:t>: Enterprise Integration with new RAS &amp; existing application IMS </a:t>
            </a:r>
          </a:p>
          <a:p>
            <a:pPr marL="720000" lvl="1" indent="-360000">
              <a:lnSpc>
                <a:spcPct val="15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FF"/>
                </a:solidFill>
                <a:cs typeface="Arial" charset="0"/>
              </a:rPr>
              <a:t>Recommendation 3</a:t>
            </a:r>
            <a:r>
              <a:rPr lang="en-US" altLang="en-US" dirty="0">
                <a:cs typeface="Arial" charset="0"/>
              </a:rPr>
              <a:t>: Begin rental application process with the UEN check of eligibility by CSO before gathering requirements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152" y="4945380"/>
            <a:ext cx="9159815" cy="183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Century Gothic" panose="020B0502020202020204" pitchFamily="34" charset="0"/>
              </a:rPr>
              <a:t>Rationale</a:t>
            </a:r>
            <a:endParaRPr lang="en-US" altLang="en-US" sz="2400" dirty="0">
              <a:latin typeface="Century Gothic" panose="020B0502020202020204" pitchFamily="34" charset="0"/>
            </a:endParaRPr>
          </a:p>
          <a:p>
            <a:pPr marL="817200" lvl="1" indent="-4572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Char char="-"/>
            </a:pPr>
            <a:r>
              <a:rPr lang="en-US" altLang="en-US" sz="2400" dirty="0">
                <a:latin typeface="Century Gothic" panose="020B0502020202020204" pitchFamily="34" charset="0"/>
              </a:rPr>
              <a:t>Implement technology improvements together with a process flow change</a:t>
            </a:r>
            <a:endParaRPr lang="en-US" altLang="en-US" sz="24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9152" y="296288"/>
            <a:ext cx="9110663" cy="461665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2 – Proposed To Be Solution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84252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4"/>
          <p:cNvSpPr>
            <a:spLocks noGrp="1" noChangeArrowheads="1"/>
          </p:cNvSpPr>
          <p:nvPr>
            <p:ph type="title"/>
          </p:nvPr>
        </p:nvSpPr>
        <p:spPr>
          <a:xfrm>
            <a:off x="49152" y="111622"/>
            <a:ext cx="9110663" cy="830997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cs typeface="Arial" charset="0"/>
              </a:rPr>
              <a:t>Part 3 – Estimation and Assumption </a:t>
            </a:r>
            <a:br>
              <a:rPr lang="en-GB" altLang="en-US" sz="2400" dirty="0">
                <a:cs typeface="Arial" charset="0"/>
              </a:rPr>
            </a:br>
            <a:r>
              <a:rPr lang="en-GB" altLang="en-US" sz="2400" dirty="0">
                <a:cs typeface="Arial" charset="0"/>
              </a:rPr>
              <a:t>(Proposed To-Be Solution Business Process)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4E8360-7B00-4516-B931-87141E3AC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72245"/>
              </p:ext>
            </p:extLst>
          </p:nvPr>
        </p:nvGraphicFramePr>
        <p:xfrm>
          <a:off x="228600" y="1066800"/>
          <a:ext cx="8686800" cy="5485378"/>
        </p:xfrm>
        <a:graphic>
          <a:graphicData uri="http://schemas.openxmlformats.org/drawingml/2006/table">
            <a:tbl>
              <a:tblPr/>
              <a:tblGrid>
                <a:gridCol w="500147">
                  <a:extLst>
                    <a:ext uri="{9D8B030D-6E8A-4147-A177-3AD203B41FA5}">
                      <a16:colId xmlns:a16="http://schemas.microsoft.com/office/drawing/2014/main" val="2561326945"/>
                    </a:ext>
                  </a:extLst>
                </a:gridCol>
                <a:gridCol w="626283">
                  <a:extLst>
                    <a:ext uri="{9D8B030D-6E8A-4147-A177-3AD203B41FA5}">
                      <a16:colId xmlns:a16="http://schemas.microsoft.com/office/drawing/2014/main" val="2851868546"/>
                    </a:ext>
                  </a:extLst>
                </a:gridCol>
                <a:gridCol w="4702409">
                  <a:extLst>
                    <a:ext uri="{9D8B030D-6E8A-4147-A177-3AD203B41FA5}">
                      <a16:colId xmlns:a16="http://schemas.microsoft.com/office/drawing/2014/main" val="2505313280"/>
                    </a:ext>
                  </a:extLst>
                </a:gridCol>
                <a:gridCol w="1111434">
                  <a:extLst>
                    <a:ext uri="{9D8B030D-6E8A-4147-A177-3AD203B41FA5}">
                      <a16:colId xmlns:a16="http://schemas.microsoft.com/office/drawing/2014/main" val="3567968202"/>
                    </a:ext>
                  </a:extLst>
                </a:gridCol>
                <a:gridCol w="793874">
                  <a:extLst>
                    <a:ext uri="{9D8B030D-6E8A-4147-A177-3AD203B41FA5}">
                      <a16:colId xmlns:a16="http://schemas.microsoft.com/office/drawing/2014/main" val="1052721534"/>
                    </a:ext>
                  </a:extLst>
                </a:gridCol>
                <a:gridCol w="952653">
                  <a:extLst>
                    <a:ext uri="{9D8B030D-6E8A-4147-A177-3AD203B41FA5}">
                      <a16:colId xmlns:a16="http://schemas.microsoft.com/office/drawing/2014/main" val="3457093886"/>
                    </a:ext>
                  </a:extLst>
                </a:gridCol>
              </a:tblGrid>
              <a:tr h="721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Cur 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Prev Step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Task 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Execution Time (min)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Role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Resource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10155"/>
                  </a:ext>
                </a:extLst>
              </a:tr>
              <a:tr h="422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CSO obtains customer’s UEN and verifies eligibility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CSO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UEN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676735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CSO gathers requirements and updates 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CSO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131767"/>
                  </a:ext>
                </a:extLst>
              </a:tr>
              <a:tr h="487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CSO informs customer of application rejection and updates RAS. Process ends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CSO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249110"/>
                  </a:ext>
                </a:extLst>
              </a:tr>
              <a:tr h="2296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 matches request with IMS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IMS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887825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 emails and SMS MO of request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7348"/>
                  </a:ext>
                </a:extLst>
              </a:tr>
              <a:tr h="440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MO reads email from RAS &amp; proceeds to CSC to meet customer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40510"/>
                  </a:ext>
                </a:extLst>
              </a:tr>
              <a:tr h="487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MO reviews and markets choice industrial spaces retrieved by RAS to customer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39443"/>
                  </a:ext>
                </a:extLst>
              </a:tr>
              <a:tr h="289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MO reserves customer’s selection in 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3707"/>
                  </a:ext>
                </a:extLst>
              </a:tr>
              <a:tr h="440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MO updates RAS of customer’s rejection. Process ends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MO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157637"/>
                  </a:ext>
                </a:extLst>
              </a:tr>
              <a:tr h="487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 sends email to LM for application approval &amp; updates IMS with customer’s selection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IMS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136480"/>
                  </a:ext>
                </a:extLst>
              </a:tr>
              <a:tr h="74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CSO collects booking fee from customer. CSO updates RAS of booking payment and print receipt for customer via RAS. Process ends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660" marR="17660" marT="2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CSO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RAS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5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765661"/>
      </p:ext>
    </p:extLst>
  </p:cSld>
  <p:clrMapOvr>
    <a:masterClrMapping/>
  </p:clrMapOvr>
</p:sld>
</file>

<file path=ppt/theme/theme1.xml><?xml version="1.0" encoding="utf-8"?>
<a:theme xmlns:a="http://schemas.openxmlformats.org/drawingml/2006/main" name="BPAS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92D050"/>
      </a:accent2>
      <a:accent3>
        <a:srgbClr val="00B0F0"/>
      </a:accent3>
      <a:accent4>
        <a:srgbClr val="FFFF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PAS Theme" id="{0025E4F1-6DD0-477E-90F9-6AB85955C197}" vid="{31D43360-ACFA-492D-81D3-5F6B65774A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0" ma:contentTypeDescription="Create a new document." ma:contentTypeScope="" ma:versionID="e828ba0faaf2cc806423a5a5c0c62d95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9378bfb00cc8fac5b4194b015c4ef7e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E61D2B-DED6-4B9D-8957-5395021C19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E9C748-7E7E-4590-ADD0-CB942695FE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D27D05-C9D7-4623-907B-AB03EE488F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787</Words>
  <Application>Microsoft Office PowerPoint</Application>
  <PresentationFormat>On-screen Show (4:3)</PresentationFormat>
  <Paragraphs>172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Helvetica Neue Condensed Black</vt:lpstr>
      <vt:lpstr>Helvetica Neue Light</vt:lpstr>
      <vt:lpstr>SimSun</vt:lpstr>
      <vt:lpstr>Arial</vt:lpstr>
      <vt:lpstr>Calibri</vt:lpstr>
      <vt:lpstr>Century Gothic</vt:lpstr>
      <vt:lpstr>Tahoma</vt:lpstr>
      <vt:lpstr>Times New Roman</vt:lpstr>
      <vt:lpstr>Wingdings</vt:lpstr>
      <vt:lpstr>BPAS Theme</vt:lpstr>
      <vt:lpstr>Lab 5 To Be Process Modeling Analysis</vt:lpstr>
      <vt:lpstr>PowerPoint Presentation</vt:lpstr>
      <vt:lpstr>Recap of Lab 4</vt:lpstr>
      <vt:lpstr>Lab 5 - Overview</vt:lpstr>
      <vt:lpstr>Part 1 – Recommendations and Rationales</vt:lpstr>
      <vt:lpstr>Part 1 – Recommendations and Rationales</vt:lpstr>
      <vt:lpstr>Part 1 – Recommendations and Rationales</vt:lpstr>
      <vt:lpstr>Part 2 – Proposed To Be Solution Business Process</vt:lpstr>
      <vt:lpstr>Part 3 – Estimation and Assumption  (Proposed To-Be Solution Business Process)</vt:lpstr>
      <vt:lpstr>Part 4 – Model the To-Be Business Process</vt:lpstr>
      <vt:lpstr>Part 4 – Model the To-Be Business Process</vt:lpstr>
      <vt:lpstr>Part 5 – Quantitative Analysis Report Comparison</vt:lpstr>
      <vt:lpstr>Part 5 –  Simulation of the To-Be Business Process - Demo</vt:lpstr>
      <vt:lpstr>Part 5 –  Simulation of the To-Be Business Process - Demo</vt:lpstr>
      <vt:lpstr>Part 5 –  Simulation of the To-Be Business Process - Demo</vt:lpstr>
      <vt:lpstr>Part 5 –  Simulation of the To-Be Business Process - Demo</vt:lpstr>
      <vt:lpstr>Part 5 –  Simulation of the To-Be Business Process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Fiona LEE</cp:lastModifiedBy>
  <cp:revision>571</cp:revision>
  <dcterms:created xsi:type="dcterms:W3CDTF">1601-01-01T00:00:00Z</dcterms:created>
  <dcterms:modified xsi:type="dcterms:W3CDTF">2019-09-13T07:52:57Z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rafaelbarros@smu.edu.sg</vt:lpwstr>
  </property>
  <property fmtid="{D5CDD505-2E9C-101B-9397-08002B2CF9AE}" pid="5" name="MSIP_Label_6951d41b-6b8e-4636-984f-012bff14ba18_SetDate">
    <vt:lpwstr>2018-08-16T06:06:21.5180737Z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Extended_MSFT_Method">
    <vt:lpwstr>Automatic</vt:lpwstr>
  </property>
  <property fmtid="{D5CDD505-2E9C-101B-9397-08002B2CF9AE}" pid="9" name="Sensitivity">
    <vt:lpwstr>Restricted</vt:lpwstr>
  </property>
  <property fmtid="{D5CDD505-2E9C-101B-9397-08002B2CF9AE}" pid="10" name="ContentTypeId">
    <vt:lpwstr>0x0101000C6AD1B51FFACD45B62528B91A79C429</vt:lpwstr>
  </property>
</Properties>
</file>