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2" r:id="rId8"/>
    <p:sldId id="263" r:id="rId9"/>
    <p:sldId id="264" r:id="rId10"/>
    <p:sldId id="265"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Lato" panose="020B060402020202020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Oswald" panose="020B0604020202020204" charset="0"/>
      <p:regular r:id="rId25"/>
      <p:bold r:id="rId26"/>
    </p:embeddedFont>
    <p:embeddedFont>
      <p:font typeface="Playfair Display"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OMI YEO CHIEW HAN _"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159090-4F21-4207-81E9-51BFB33F931D}">
  <a:tblStyle styleId="{CC159090-4F21-4207-81E9-51BFB33F93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ableStyles" Target="tableStyle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0-18T02:51:06.950" idx="1">
    <p:pos x="459" y="967"/>
    <p:text>"It's a disappointment to the customers who have come to have certain expectations of what the brand stands for," he said. "The more the concept feels like a watered-down version of the real thing, the more risky this 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orbes.com/sites/bernardmarr/2018/10/19/the-amazing-digital-transformation-of-ikea-virtual-reality-apps-self-driving-cars/#2181d3a276b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orbes.com/sites/bernardmarr/2018/10/19/the-amazing-digital-transformation-of-ikea-virtual-reality-apps-self-driving-cars/#2181d3a276b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dition.cnn.com/2018/12/03/business/ikea-new-york-retail/index.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3f34bc38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3f34bc38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3f34bc384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3f34bc38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3f34bc384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3f34bc38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https://www.forbes.com/sites/bernardmarr/2018/10/19/the-amazing-digital-transformation-of-ikea-virtual-reality-apps-self-driving-cars/#2181d3a276be</a:t>
            </a:r>
            <a:br>
              <a:rPr lang="en-GB"/>
            </a:br>
            <a:br>
              <a:rPr lang="en-GB"/>
            </a:br>
            <a:r>
              <a:rPr lang="en-GB" sz="1350">
                <a:solidFill>
                  <a:srgbClr val="333333"/>
                </a:solidFill>
                <a:highlight>
                  <a:srgbClr val="FCFCFC"/>
                </a:highlight>
                <a:latin typeface="Montserrat"/>
                <a:ea typeface="Montserrat"/>
                <a:cs typeface="Montserrat"/>
                <a:sym typeface="Montserrat"/>
              </a:rPr>
              <a:t>Digital technologies are expected to allow IKEA to reach more customers in a more cost-effective way than building new stores and paying high real estate prices.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f34bc384_8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f34bc384_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298450" algn="l" rtl="0">
              <a:lnSpc>
                <a:spcPct val="115000"/>
              </a:lnSpc>
              <a:spcBef>
                <a:spcPts val="0"/>
              </a:spcBef>
              <a:spcAft>
                <a:spcPts val="0"/>
              </a:spcAft>
              <a:buClr>
                <a:schemeClr val="dk2"/>
              </a:buClr>
              <a:buSzPts val="1100"/>
              <a:buFont typeface="Playfair Display"/>
              <a:buChar char="●"/>
            </a:pPr>
            <a:r>
              <a:rPr lang="en-GB" sz="1400">
                <a:solidFill>
                  <a:schemeClr val="dk2"/>
                </a:solidFill>
                <a:latin typeface="Playfair Display"/>
                <a:ea typeface="Playfair Display"/>
                <a:cs typeface="Playfair Display"/>
                <a:sym typeface="Playfair Display"/>
              </a:rPr>
              <a:t>Customers shopping online, the company shipping the good to their home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f34bc384_14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f34bc384_14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f34bc384_14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f34bc384_14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f34bc384_3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f34bc38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3f34bc384_5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3f34bc384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accent5"/>
                </a:solidFill>
                <a:hlinkClick r:id="rId3"/>
              </a:rPr>
              <a:t>https://www.forbes.com/sites/bernardmarr/2018/10/19/the-amazing-digital-transformation-of-ikea-virtual-reality-apps-self-driving-cars/#2181d3a276be</a:t>
            </a:r>
            <a:endParaRPr/>
          </a:p>
          <a:p>
            <a:pPr marL="0" lvl="0" indent="0" algn="l" rtl="0">
              <a:spcBef>
                <a:spcPts val="0"/>
              </a:spcBef>
              <a:spcAft>
                <a:spcPts val="0"/>
              </a:spcAft>
              <a:buNone/>
            </a:pPr>
            <a:r>
              <a:rPr lang="en-GB" u="sng">
                <a:solidFill>
                  <a:schemeClr val="hlink"/>
                </a:solidFill>
                <a:hlinkClick r:id="rId4"/>
              </a:rPr>
              <a:t>https://edition.cnn.com/2018/12/03/business/ikea-new-york-retail/index.html</a:t>
            </a:r>
            <a:endParaRPr/>
          </a:p>
          <a:p>
            <a:pPr marL="457200" lvl="0" indent="-314325" algn="l" rtl="0">
              <a:lnSpc>
                <a:spcPct val="115000"/>
              </a:lnSpc>
              <a:spcBef>
                <a:spcPts val="0"/>
              </a:spcBef>
              <a:spcAft>
                <a:spcPts val="0"/>
              </a:spcAft>
              <a:buClr>
                <a:srgbClr val="333333"/>
              </a:buClr>
              <a:buSzPts val="1350"/>
              <a:buFont typeface="Lato"/>
              <a:buChar char="-"/>
            </a:pPr>
            <a:r>
              <a:rPr lang="en-GB" sz="1000">
                <a:solidFill>
                  <a:srgbClr val="333333"/>
                </a:solidFill>
                <a:highlight>
                  <a:srgbClr val="FCFCFC"/>
                </a:highlight>
                <a:latin typeface="Lato"/>
                <a:ea typeface="Lato"/>
                <a:cs typeface="Lato"/>
                <a:sym typeface="Lato"/>
              </a:rPr>
              <a:t>Erm, no matter how much they push for online shopping, the very nature of IKEA (furniture shopping) will impede shopper’s decision to buy online as they would instinctively wish to be able to see the items in person.</a:t>
            </a:r>
            <a:r>
              <a:rPr lang="en-GB" sz="1350">
                <a:solidFill>
                  <a:srgbClr val="333333"/>
                </a:solidFill>
                <a:highlight>
                  <a:srgbClr val="FCFCFC"/>
                </a:highlight>
                <a:latin typeface="Lato"/>
                <a:ea typeface="Lato"/>
                <a:cs typeface="Lato"/>
                <a:sym typeface="Lato"/>
              </a:rP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6"/>
        <p:cNvGrpSpPr/>
        <p:nvPr/>
      </p:nvGrpSpPr>
      <p:grpSpPr>
        <a:xfrm>
          <a:off x="0" y="0"/>
          <a:ext cx="0" cy="0"/>
          <a:chOff x="0" y="0"/>
          <a:chExt cx="0" cy="0"/>
        </a:xfrm>
      </p:grpSpPr>
      <p:sp>
        <p:nvSpPr>
          <p:cNvPr id="87" name="Google Shape;87;p14"/>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90" name="Google Shape;90;p14"/>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91" name="Google Shape;91;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92"/>
        <p:cNvGrpSpPr/>
        <p:nvPr/>
      </p:nvGrpSpPr>
      <p:grpSpPr>
        <a:xfrm>
          <a:off x="0" y="0"/>
          <a:ext cx="0" cy="0"/>
          <a:chOff x="0" y="0"/>
          <a:chExt cx="0" cy="0"/>
        </a:xfrm>
      </p:grpSpPr>
      <p:sp>
        <p:nvSpPr>
          <p:cNvPr id="93" name="Google Shape;93;p15"/>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95" name="Google Shape;95;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9" name="Google Shape;99;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7"/>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3" name="Google Shape;103;p17"/>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4" name="Google Shape;104;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 name="Google Shape;107;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 name="Google Shape;110;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1" name="Google Shape;111;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114" name="Google Shape;114;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21"/>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118" name="Google Shape;118;p21"/>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9" name="Google Shape;119;p21"/>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0" name="Google Shape;120;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highlight>
                  <a:schemeClr val="lt1"/>
                </a:highlight>
              </a:defRPr>
            </a:lvl1pPr>
            <a:lvl2pPr marL="914400" lvl="1" indent="-317500" rtl="0">
              <a:spcBef>
                <a:spcPts val="1600"/>
              </a:spcBef>
              <a:spcAft>
                <a:spcPts val="0"/>
              </a:spcAft>
              <a:buSzPts val="1400"/>
              <a:buChar char="○"/>
              <a:defRPr>
                <a:highlight>
                  <a:schemeClr val="lt1"/>
                </a:highlight>
              </a:defRPr>
            </a:lvl2pPr>
            <a:lvl3pPr marL="1371600" lvl="2" indent="-317500" rtl="0">
              <a:spcBef>
                <a:spcPts val="1600"/>
              </a:spcBef>
              <a:spcAft>
                <a:spcPts val="0"/>
              </a:spcAft>
              <a:buSzPts val="1400"/>
              <a:buChar char="■"/>
              <a:defRPr>
                <a:highlight>
                  <a:schemeClr val="lt1"/>
                </a:highlight>
              </a:defRPr>
            </a:lvl3pPr>
            <a:lvl4pPr marL="1828800" lvl="3" indent="-317500" rtl="0">
              <a:spcBef>
                <a:spcPts val="1600"/>
              </a:spcBef>
              <a:spcAft>
                <a:spcPts val="0"/>
              </a:spcAft>
              <a:buSzPts val="1400"/>
              <a:buChar char="●"/>
              <a:defRPr>
                <a:highlight>
                  <a:schemeClr val="lt1"/>
                </a:highlight>
              </a:defRPr>
            </a:lvl4pPr>
            <a:lvl5pPr marL="2286000" lvl="4" indent="-317500" rtl="0">
              <a:spcBef>
                <a:spcPts val="1600"/>
              </a:spcBef>
              <a:spcAft>
                <a:spcPts val="0"/>
              </a:spcAft>
              <a:buSzPts val="1400"/>
              <a:buChar char="○"/>
              <a:defRPr>
                <a:highlight>
                  <a:schemeClr val="lt1"/>
                </a:highlight>
              </a:defRPr>
            </a:lvl5pPr>
            <a:lvl6pPr marL="2743200" lvl="5" indent="-317500" rtl="0">
              <a:spcBef>
                <a:spcPts val="1600"/>
              </a:spcBef>
              <a:spcAft>
                <a:spcPts val="0"/>
              </a:spcAft>
              <a:buSzPts val="1400"/>
              <a:buChar char="■"/>
              <a:defRPr>
                <a:highlight>
                  <a:schemeClr val="lt1"/>
                </a:highlight>
              </a:defRPr>
            </a:lvl6pPr>
            <a:lvl7pPr marL="3200400" lvl="6" indent="-317500" rtl="0">
              <a:spcBef>
                <a:spcPts val="1600"/>
              </a:spcBef>
              <a:spcAft>
                <a:spcPts val="0"/>
              </a:spcAft>
              <a:buSzPts val="1400"/>
              <a:buChar char="●"/>
              <a:defRPr>
                <a:highlight>
                  <a:schemeClr val="lt1"/>
                </a:highlight>
              </a:defRPr>
            </a:lvl7pPr>
            <a:lvl8pPr marL="3657600" lvl="7" indent="-317500" rtl="0">
              <a:spcBef>
                <a:spcPts val="1600"/>
              </a:spcBef>
              <a:spcAft>
                <a:spcPts val="0"/>
              </a:spcAft>
              <a:buSzPts val="1400"/>
              <a:buChar char="○"/>
              <a:defRPr>
                <a:highlight>
                  <a:schemeClr val="lt1"/>
                </a:highlight>
              </a:defRPr>
            </a:lvl8pPr>
            <a:lvl9pPr marL="4114800" lvl="8" indent="-317500" rtl="0">
              <a:spcBef>
                <a:spcPts val="1600"/>
              </a:spcBef>
              <a:spcAft>
                <a:spcPts val="1600"/>
              </a:spcAft>
              <a:buSzPts val="1400"/>
              <a:buChar char="■"/>
              <a:defRPr>
                <a:highlight>
                  <a:schemeClr val="lt1"/>
                </a:highlight>
              </a:defRPr>
            </a:lvl9pPr>
          </a:lstStyle>
          <a:p>
            <a:endParaRPr/>
          </a:p>
        </p:txBody>
      </p:sp>
      <p:sp>
        <p:nvSpPr>
          <p:cNvPr id="121" name="Google Shape;121;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2"/>
        <p:cNvGrpSpPr/>
        <p:nvPr/>
      </p:nvGrpSpPr>
      <p:grpSpPr>
        <a:xfrm>
          <a:off x="0" y="0"/>
          <a:ext cx="0" cy="0"/>
          <a:chOff x="0" y="0"/>
          <a:chExt cx="0" cy="0"/>
        </a:xfrm>
      </p:grpSpPr>
      <p:sp>
        <p:nvSpPr>
          <p:cNvPr id="123" name="Google Shape;12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highlight>
                  <a:schemeClr val="dk1"/>
                </a:highlight>
              </a:defRPr>
            </a:lvl1pPr>
          </a:lstStyle>
          <a:p>
            <a:endParaRPr/>
          </a:p>
        </p:txBody>
      </p:sp>
      <p:sp>
        <p:nvSpPr>
          <p:cNvPr id="124" name="Google Shape;124;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5"/>
        <p:cNvGrpSpPr/>
        <p:nvPr/>
      </p:nvGrpSpPr>
      <p:grpSpPr>
        <a:xfrm>
          <a:off x="0" y="0"/>
          <a:ext cx="0" cy="0"/>
          <a:chOff x="0" y="0"/>
          <a:chExt cx="0" cy="0"/>
        </a:xfrm>
      </p:grpSpPr>
      <p:sp>
        <p:nvSpPr>
          <p:cNvPr id="126" name="Google Shape;126;p23"/>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0"/>
              <a:buFont typeface="Montserrat"/>
              <a:buNone/>
              <a:defRPr sz="14000">
                <a:latin typeface="Montserrat"/>
                <a:ea typeface="Montserrat"/>
                <a:cs typeface="Montserrat"/>
                <a:sym typeface="Montserrat"/>
              </a:defRPr>
            </a:lvl1pPr>
            <a:lvl2pPr lvl="1" algn="ctr" rtl="0">
              <a:spcBef>
                <a:spcPts val="0"/>
              </a:spcBef>
              <a:spcAft>
                <a:spcPts val="0"/>
              </a:spcAft>
              <a:buSzPts val="14000"/>
              <a:buFont typeface="Montserrat"/>
              <a:buNone/>
              <a:defRPr sz="14000">
                <a:latin typeface="Montserrat"/>
                <a:ea typeface="Montserrat"/>
                <a:cs typeface="Montserrat"/>
                <a:sym typeface="Montserrat"/>
              </a:defRPr>
            </a:lvl2pPr>
            <a:lvl3pPr lvl="2" algn="ctr" rtl="0">
              <a:spcBef>
                <a:spcPts val="0"/>
              </a:spcBef>
              <a:spcAft>
                <a:spcPts val="0"/>
              </a:spcAft>
              <a:buSzPts val="14000"/>
              <a:buFont typeface="Montserrat"/>
              <a:buNone/>
              <a:defRPr sz="14000">
                <a:latin typeface="Montserrat"/>
                <a:ea typeface="Montserrat"/>
                <a:cs typeface="Montserrat"/>
                <a:sym typeface="Montserrat"/>
              </a:defRPr>
            </a:lvl3pPr>
            <a:lvl4pPr lvl="3" algn="ctr" rtl="0">
              <a:spcBef>
                <a:spcPts val="0"/>
              </a:spcBef>
              <a:spcAft>
                <a:spcPts val="0"/>
              </a:spcAft>
              <a:buSzPts val="14000"/>
              <a:buFont typeface="Montserrat"/>
              <a:buNone/>
              <a:defRPr sz="14000">
                <a:latin typeface="Montserrat"/>
                <a:ea typeface="Montserrat"/>
                <a:cs typeface="Montserrat"/>
                <a:sym typeface="Montserrat"/>
              </a:defRPr>
            </a:lvl4pPr>
            <a:lvl5pPr lvl="4" algn="ctr" rtl="0">
              <a:spcBef>
                <a:spcPts val="0"/>
              </a:spcBef>
              <a:spcAft>
                <a:spcPts val="0"/>
              </a:spcAft>
              <a:buSzPts val="14000"/>
              <a:buFont typeface="Montserrat"/>
              <a:buNone/>
              <a:defRPr sz="14000">
                <a:latin typeface="Montserrat"/>
                <a:ea typeface="Montserrat"/>
                <a:cs typeface="Montserrat"/>
                <a:sym typeface="Montserrat"/>
              </a:defRPr>
            </a:lvl5pPr>
            <a:lvl6pPr lvl="5" algn="ctr" rtl="0">
              <a:spcBef>
                <a:spcPts val="0"/>
              </a:spcBef>
              <a:spcAft>
                <a:spcPts val="0"/>
              </a:spcAft>
              <a:buSzPts val="14000"/>
              <a:buFont typeface="Montserrat"/>
              <a:buNone/>
              <a:defRPr sz="14000">
                <a:latin typeface="Montserrat"/>
                <a:ea typeface="Montserrat"/>
                <a:cs typeface="Montserrat"/>
                <a:sym typeface="Montserrat"/>
              </a:defRPr>
            </a:lvl6pPr>
            <a:lvl7pPr lvl="6" algn="ctr" rtl="0">
              <a:spcBef>
                <a:spcPts val="0"/>
              </a:spcBef>
              <a:spcAft>
                <a:spcPts val="0"/>
              </a:spcAft>
              <a:buSzPts val="14000"/>
              <a:buFont typeface="Montserrat"/>
              <a:buNone/>
              <a:defRPr sz="14000">
                <a:latin typeface="Montserrat"/>
                <a:ea typeface="Montserrat"/>
                <a:cs typeface="Montserrat"/>
                <a:sym typeface="Montserrat"/>
              </a:defRPr>
            </a:lvl7pPr>
            <a:lvl8pPr lvl="7" algn="ctr" rtl="0">
              <a:spcBef>
                <a:spcPts val="0"/>
              </a:spcBef>
              <a:spcAft>
                <a:spcPts val="0"/>
              </a:spcAft>
              <a:buSzPts val="14000"/>
              <a:buFont typeface="Montserrat"/>
              <a:buNone/>
              <a:defRPr sz="14000">
                <a:latin typeface="Montserrat"/>
                <a:ea typeface="Montserrat"/>
                <a:cs typeface="Montserrat"/>
                <a:sym typeface="Montserrat"/>
              </a:defRPr>
            </a:lvl8pPr>
            <a:lvl9pPr lvl="8" algn="ctr" rtl="0">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127" name="Google Shape;127;p23"/>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highlight>
                  <a:schemeClr val="dk1"/>
                </a:highlight>
              </a:defRPr>
            </a:lvl1pPr>
            <a:lvl2pPr marL="914400" lvl="1" indent="-317500" algn="ctr" rtl="0">
              <a:spcBef>
                <a:spcPts val="1600"/>
              </a:spcBef>
              <a:spcAft>
                <a:spcPts val="0"/>
              </a:spcAft>
              <a:buSzPts val="1400"/>
              <a:buChar char="○"/>
              <a:defRPr>
                <a:highlight>
                  <a:schemeClr val="dk1"/>
                </a:highlight>
              </a:defRPr>
            </a:lvl2pPr>
            <a:lvl3pPr marL="1371600" lvl="2" indent="-317500" algn="ctr" rtl="0">
              <a:spcBef>
                <a:spcPts val="1600"/>
              </a:spcBef>
              <a:spcAft>
                <a:spcPts val="0"/>
              </a:spcAft>
              <a:buSzPts val="1400"/>
              <a:buChar char="■"/>
              <a:defRPr>
                <a:highlight>
                  <a:schemeClr val="dk1"/>
                </a:highlight>
              </a:defRPr>
            </a:lvl3pPr>
            <a:lvl4pPr marL="1828800" lvl="3" indent="-317500" algn="ctr" rtl="0">
              <a:spcBef>
                <a:spcPts val="1600"/>
              </a:spcBef>
              <a:spcAft>
                <a:spcPts val="0"/>
              </a:spcAft>
              <a:buSzPts val="1400"/>
              <a:buChar char="●"/>
              <a:defRPr>
                <a:highlight>
                  <a:schemeClr val="dk1"/>
                </a:highlight>
              </a:defRPr>
            </a:lvl4pPr>
            <a:lvl5pPr marL="2286000" lvl="4" indent="-317500" algn="ctr" rtl="0">
              <a:spcBef>
                <a:spcPts val="1600"/>
              </a:spcBef>
              <a:spcAft>
                <a:spcPts val="0"/>
              </a:spcAft>
              <a:buSzPts val="1400"/>
              <a:buChar char="○"/>
              <a:defRPr>
                <a:highlight>
                  <a:schemeClr val="dk1"/>
                </a:highlight>
              </a:defRPr>
            </a:lvl5pPr>
            <a:lvl6pPr marL="2743200" lvl="5" indent="-317500" algn="ctr" rtl="0">
              <a:spcBef>
                <a:spcPts val="1600"/>
              </a:spcBef>
              <a:spcAft>
                <a:spcPts val="0"/>
              </a:spcAft>
              <a:buSzPts val="1400"/>
              <a:buChar char="■"/>
              <a:defRPr>
                <a:highlight>
                  <a:schemeClr val="dk1"/>
                </a:highlight>
              </a:defRPr>
            </a:lvl6pPr>
            <a:lvl7pPr marL="3200400" lvl="6" indent="-317500" algn="ctr" rtl="0">
              <a:spcBef>
                <a:spcPts val="1600"/>
              </a:spcBef>
              <a:spcAft>
                <a:spcPts val="0"/>
              </a:spcAft>
              <a:buSzPts val="1400"/>
              <a:buChar char="●"/>
              <a:defRPr>
                <a:highlight>
                  <a:schemeClr val="dk1"/>
                </a:highlight>
              </a:defRPr>
            </a:lvl7pPr>
            <a:lvl8pPr marL="3657600" lvl="7" indent="-317500" algn="ctr" rtl="0">
              <a:spcBef>
                <a:spcPts val="1600"/>
              </a:spcBef>
              <a:spcAft>
                <a:spcPts val="0"/>
              </a:spcAft>
              <a:buSzPts val="1400"/>
              <a:buChar char="○"/>
              <a:defRPr>
                <a:highlight>
                  <a:schemeClr val="dk1"/>
                </a:highlight>
              </a:defRPr>
            </a:lvl8pPr>
            <a:lvl9pPr marL="4114800" lvl="8" indent="-317500" algn="ctr" rtl="0">
              <a:spcBef>
                <a:spcPts val="1600"/>
              </a:spcBef>
              <a:spcAft>
                <a:spcPts val="1600"/>
              </a:spcAft>
              <a:buSzPts val="1400"/>
              <a:buChar char="■"/>
              <a:defRPr>
                <a:highlight>
                  <a:schemeClr val="dk1"/>
                </a:highlight>
              </a:defRPr>
            </a:lvl9pPr>
          </a:lstStyle>
          <a:p>
            <a:endParaRPr/>
          </a:p>
        </p:txBody>
      </p:sp>
      <p:sp>
        <p:nvSpPr>
          <p:cNvPr id="128" name="Google Shape;128;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84" name="Google Shape;84;p13"/>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rtl="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5" name="Google Shape;85;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Playfair Display"/>
                <a:ea typeface="Playfair Display"/>
                <a:cs typeface="Playfair Display"/>
                <a:sym typeface="Playfair Display"/>
              </a:defRPr>
            </a:lvl1pPr>
            <a:lvl2pPr lvl="1" algn="r" rtl="0">
              <a:buNone/>
              <a:defRPr sz="1000">
                <a:solidFill>
                  <a:schemeClr val="dk2"/>
                </a:solidFill>
                <a:latin typeface="Playfair Display"/>
                <a:ea typeface="Playfair Display"/>
                <a:cs typeface="Playfair Display"/>
                <a:sym typeface="Playfair Display"/>
              </a:defRPr>
            </a:lvl2pPr>
            <a:lvl3pPr lvl="2" algn="r" rtl="0">
              <a:buNone/>
              <a:defRPr sz="1000">
                <a:solidFill>
                  <a:schemeClr val="dk2"/>
                </a:solidFill>
                <a:latin typeface="Playfair Display"/>
                <a:ea typeface="Playfair Display"/>
                <a:cs typeface="Playfair Display"/>
                <a:sym typeface="Playfair Display"/>
              </a:defRPr>
            </a:lvl3pPr>
            <a:lvl4pPr lvl="3" algn="r" rtl="0">
              <a:buNone/>
              <a:defRPr sz="1000">
                <a:solidFill>
                  <a:schemeClr val="dk2"/>
                </a:solidFill>
                <a:latin typeface="Playfair Display"/>
                <a:ea typeface="Playfair Display"/>
                <a:cs typeface="Playfair Display"/>
                <a:sym typeface="Playfair Display"/>
              </a:defRPr>
            </a:lvl4pPr>
            <a:lvl5pPr lvl="4" algn="r" rtl="0">
              <a:buNone/>
              <a:defRPr sz="1000">
                <a:solidFill>
                  <a:schemeClr val="dk2"/>
                </a:solidFill>
                <a:latin typeface="Playfair Display"/>
                <a:ea typeface="Playfair Display"/>
                <a:cs typeface="Playfair Display"/>
                <a:sym typeface="Playfair Display"/>
              </a:defRPr>
            </a:lvl5pPr>
            <a:lvl6pPr lvl="5" algn="r" rtl="0">
              <a:buNone/>
              <a:defRPr sz="1000">
                <a:solidFill>
                  <a:schemeClr val="dk2"/>
                </a:solidFill>
                <a:latin typeface="Playfair Display"/>
                <a:ea typeface="Playfair Display"/>
                <a:cs typeface="Playfair Display"/>
                <a:sym typeface="Playfair Display"/>
              </a:defRPr>
            </a:lvl6pPr>
            <a:lvl7pPr lvl="6" algn="r" rtl="0">
              <a:buNone/>
              <a:defRPr sz="1000">
                <a:solidFill>
                  <a:schemeClr val="dk2"/>
                </a:solidFill>
                <a:latin typeface="Playfair Display"/>
                <a:ea typeface="Playfair Display"/>
                <a:cs typeface="Playfair Display"/>
                <a:sym typeface="Playfair Display"/>
              </a:defRPr>
            </a:lvl7pPr>
            <a:lvl8pPr lvl="7" algn="r" rtl="0">
              <a:buNone/>
              <a:defRPr sz="1000">
                <a:solidFill>
                  <a:schemeClr val="dk2"/>
                </a:solidFill>
                <a:latin typeface="Playfair Display"/>
                <a:ea typeface="Playfair Display"/>
                <a:cs typeface="Playfair Display"/>
                <a:sym typeface="Playfair Display"/>
              </a:defRPr>
            </a:lvl8pPr>
            <a:lvl9pPr lvl="8" algn="r" rtl="0">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5"/>
          <p:cNvPicPr preferRelativeResize="0"/>
          <p:nvPr/>
        </p:nvPicPr>
        <p:blipFill rotWithShape="1">
          <a:blip r:embed="rId3">
            <a:alphaModFix/>
          </a:blip>
          <a:srcRect t="4797" r="28607" b="8299"/>
          <a:stretch/>
        </p:blipFill>
        <p:spPr>
          <a:xfrm>
            <a:off x="-612425" y="0"/>
            <a:ext cx="9834194"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6"/>
          <p:cNvPicPr preferRelativeResize="0"/>
          <p:nvPr/>
        </p:nvPicPr>
        <p:blipFill rotWithShape="1">
          <a:blip r:embed="rId3">
            <a:alphaModFix/>
          </a:blip>
          <a:srcRect l="16166" r="22362"/>
          <a:stretch/>
        </p:blipFill>
        <p:spPr>
          <a:xfrm>
            <a:off x="6096000" y="1934075"/>
            <a:ext cx="2713251" cy="2480825"/>
          </a:xfrm>
          <a:prstGeom prst="rect">
            <a:avLst/>
          </a:prstGeom>
          <a:noFill/>
          <a:ln>
            <a:noFill/>
          </a:ln>
        </p:spPr>
      </p:pic>
      <p:sp>
        <p:nvSpPr>
          <p:cNvPr id="141" name="Google Shape;141;p26"/>
          <p:cNvSpPr txBox="1">
            <a:spLocks noGrp="1"/>
          </p:cNvSpPr>
          <p:nvPr>
            <p:ph type="title"/>
          </p:nvPr>
        </p:nvSpPr>
        <p:spPr>
          <a:xfrm>
            <a:off x="727650" y="594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Company Background</a:t>
            </a:r>
            <a:endParaRPr/>
          </a:p>
        </p:txBody>
      </p:sp>
      <p:sp>
        <p:nvSpPr>
          <p:cNvPr id="142" name="Google Shape;142;p26"/>
          <p:cNvSpPr txBox="1">
            <a:spLocks noGrp="1"/>
          </p:cNvSpPr>
          <p:nvPr>
            <p:ph type="body" idx="1"/>
          </p:nvPr>
        </p:nvSpPr>
        <p:spPr>
          <a:xfrm>
            <a:off x="727650" y="1300275"/>
            <a:ext cx="5547000" cy="2261100"/>
          </a:xfrm>
          <a:prstGeom prst="rect">
            <a:avLst/>
          </a:prstGeom>
        </p:spPr>
        <p:txBody>
          <a:bodyPr spcFirstLastPara="1" wrap="square" lIns="91425" tIns="91425" rIns="91425" bIns="91425" anchor="t" anchorCtr="0">
            <a:noAutofit/>
          </a:bodyPr>
          <a:lstStyle/>
          <a:p>
            <a:pPr marL="457200" lvl="0" indent="-342900" algn="l" rtl="0">
              <a:lnSpc>
                <a:spcPct val="90000"/>
              </a:lnSpc>
              <a:spcBef>
                <a:spcPts val="1000"/>
              </a:spcBef>
              <a:spcAft>
                <a:spcPts val="0"/>
              </a:spcAft>
              <a:buClr>
                <a:srgbClr val="111111"/>
              </a:buClr>
              <a:buSzPts val="1800"/>
              <a:buFont typeface="Montserrat"/>
              <a:buChar char="●"/>
            </a:pPr>
            <a:r>
              <a:rPr lang="en-GB" sz="1800">
                <a:solidFill>
                  <a:srgbClr val="111111"/>
                </a:solidFill>
                <a:latin typeface="Montserrat"/>
                <a:ea typeface="Montserrat"/>
                <a:cs typeface="Montserrat"/>
                <a:sym typeface="Montserrat"/>
              </a:rPr>
              <a:t>Ingvar Kamprad </a:t>
            </a:r>
            <a:endParaRPr sz="1800">
              <a:solidFill>
                <a:srgbClr val="111111"/>
              </a:solidFill>
              <a:latin typeface="Montserrat"/>
              <a:ea typeface="Montserrat"/>
              <a:cs typeface="Montserrat"/>
              <a:sym typeface="Montserrat"/>
            </a:endParaRPr>
          </a:p>
          <a:p>
            <a:pPr marL="457200" lvl="0" indent="-342900" algn="l" rtl="0">
              <a:lnSpc>
                <a:spcPct val="90000"/>
              </a:lnSpc>
              <a:spcBef>
                <a:spcPts val="0"/>
              </a:spcBef>
              <a:spcAft>
                <a:spcPts val="0"/>
              </a:spcAft>
              <a:buClr>
                <a:srgbClr val="111111"/>
              </a:buClr>
              <a:buSzPts val="1800"/>
              <a:buFont typeface="Montserrat"/>
              <a:buChar char="●"/>
            </a:pPr>
            <a:r>
              <a:rPr lang="en-GB" sz="1800">
                <a:solidFill>
                  <a:srgbClr val="111111"/>
                </a:solidFill>
                <a:latin typeface="Montserrat"/>
                <a:ea typeface="Montserrat"/>
                <a:cs typeface="Montserrat"/>
                <a:sym typeface="Montserrat"/>
              </a:rPr>
              <a:t>founded in 1943.</a:t>
            </a:r>
            <a:endParaRPr sz="1800">
              <a:solidFill>
                <a:srgbClr val="111111"/>
              </a:solidFill>
              <a:latin typeface="Montserrat"/>
              <a:ea typeface="Montserrat"/>
              <a:cs typeface="Montserrat"/>
              <a:sym typeface="Montserrat"/>
            </a:endParaRPr>
          </a:p>
          <a:p>
            <a:pPr marL="457200" lvl="0" indent="-342900" algn="l" rtl="0">
              <a:lnSpc>
                <a:spcPct val="90000"/>
              </a:lnSpc>
              <a:spcBef>
                <a:spcPts val="0"/>
              </a:spcBef>
              <a:spcAft>
                <a:spcPts val="0"/>
              </a:spcAft>
              <a:buClr>
                <a:srgbClr val="111111"/>
              </a:buClr>
              <a:buSzPts val="1800"/>
              <a:buFont typeface="Montserrat"/>
              <a:buChar char="●"/>
            </a:pPr>
            <a:r>
              <a:rPr lang="en-GB" sz="1800">
                <a:solidFill>
                  <a:srgbClr val="111111"/>
                </a:solidFill>
                <a:latin typeface="Montserrat"/>
                <a:ea typeface="Montserrat"/>
                <a:cs typeface="Montserrat"/>
                <a:sym typeface="Montserrat"/>
              </a:rPr>
              <a:t>Sweden Based</a:t>
            </a:r>
            <a:endParaRPr sz="1800">
              <a:solidFill>
                <a:srgbClr val="111111"/>
              </a:solidFill>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GB" sz="1800">
                <a:solidFill>
                  <a:srgbClr val="222222"/>
                </a:solidFill>
                <a:latin typeface="Montserrat"/>
                <a:ea typeface="Montserrat"/>
                <a:cs typeface="Montserrat"/>
                <a:sym typeface="Montserrat"/>
              </a:rPr>
              <a:t>designs and sells</a:t>
            </a:r>
            <a:r>
              <a:rPr lang="en-GB" sz="1800">
                <a:solidFill>
                  <a:srgbClr val="000000"/>
                </a:solidFill>
                <a:latin typeface="Montserrat"/>
                <a:ea typeface="Montserrat"/>
                <a:cs typeface="Montserrat"/>
                <a:sym typeface="Montserrat"/>
              </a:rPr>
              <a:t> ready-to-assemble furniture</a:t>
            </a:r>
            <a:r>
              <a:rPr lang="en-GB" sz="1800">
                <a:solidFill>
                  <a:srgbClr val="222222"/>
                </a:solidFill>
                <a:latin typeface="Montserrat"/>
                <a:ea typeface="Montserrat"/>
                <a:cs typeface="Montserrat"/>
                <a:sym typeface="Montserrat"/>
              </a:rPr>
              <a:t>, kitchen appliances, home accessories and occasionally home services</a:t>
            </a:r>
            <a:endParaRPr sz="1800">
              <a:solidFill>
                <a:srgbClr val="222222"/>
              </a:solidFill>
              <a:latin typeface="Montserrat"/>
              <a:ea typeface="Montserrat"/>
              <a:cs typeface="Montserrat"/>
              <a:sym typeface="Montserrat"/>
            </a:endParaRPr>
          </a:p>
          <a:p>
            <a:pPr marL="457200" lvl="0" indent="-342900" algn="l" rtl="0">
              <a:spcBef>
                <a:spcPts val="0"/>
              </a:spcBef>
              <a:spcAft>
                <a:spcPts val="0"/>
              </a:spcAft>
              <a:buClr>
                <a:srgbClr val="222222"/>
              </a:buClr>
              <a:buSzPts val="1800"/>
              <a:buFont typeface="Montserrat"/>
              <a:buChar char="●"/>
            </a:pPr>
            <a:r>
              <a:rPr lang="en-GB" sz="1800">
                <a:solidFill>
                  <a:srgbClr val="222222"/>
                </a:solidFill>
                <a:latin typeface="Montserrat"/>
                <a:ea typeface="Montserrat"/>
                <a:cs typeface="Montserrat"/>
                <a:sym typeface="Montserrat"/>
              </a:rPr>
              <a:t>known for its modernist designs and its interior design work is often associated with an eco-friendly simplicity.</a:t>
            </a:r>
            <a:endParaRPr sz="1800">
              <a:solidFill>
                <a:srgbClr val="222222"/>
              </a:solidFill>
              <a:latin typeface="Montserrat"/>
              <a:ea typeface="Montserrat"/>
              <a:cs typeface="Montserrat"/>
              <a:sym typeface="Montserrat"/>
            </a:endParaRPr>
          </a:p>
          <a:p>
            <a:pPr marL="0" lvl="0" indent="0" algn="l" rtl="0">
              <a:spcBef>
                <a:spcPts val="500"/>
              </a:spcBef>
              <a:spcAft>
                <a:spcPts val="0"/>
              </a:spcAft>
              <a:buNone/>
            </a:pPr>
            <a:endParaRPr sz="1800">
              <a:solidFill>
                <a:srgbClr val="222222"/>
              </a:solidFill>
              <a:latin typeface="Montserrat"/>
              <a:ea typeface="Montserrat"/>
              <a:cs typeface="Montserrat"/>
              <a:sym typeface="Montserrat"/>
            </a:endParaRPr>
          </a:p>
          <a:p>
            <a:pPr marL="0" lvl="0" indent="0" algn="l" rtl="0">
              <a:lnSpc>
                <a:spcPct val="90000"/>
              </a:lnSpc>
              <a:spcBef>
                <a:spcPts val="1000"/>
              </a:spcBef>
              <a:spcAft>
                <a:spcPts val="0"/>
              </a:spcAft>
              <a:buNone/>
            </a:pPr>
            <a:endParaRPr sz="1800">
              <a:solidFill>
                <a:srgbClr val="111111"/>
              </a:solidFill>
              <a:latin typeface="Montserrat"/>
              <a:ea typeface="Montserrat"/>
              <a:cs typeface="Montserrat"/>
              <a:sym typeface="Montserrat"/>
            </a:endParaRPr>
          </a:p>
          <a:p>
            <a:pPr marL="0" lvl="0" indent="0" algn="l" rtl="0">
              <a:spcBef>
                <a:spcPts val="0"/>
              </a:spcBef>
              <a:spcAft>
                <a:spcPts val="1600"/>
              </a:spcAft>
              <a:buNone/>
            </a:pPr>
            <a:endParaRPr sz="1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729450" y="618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Need for Innovation</a:t>
            </a:r>
            <a:endParaRPr/>
          </a:p>
        </p:txBody>
      </p:sp>
      <p:sp>
        <p:nvSpPr>
          <p:cNvPr id="148" name="Google Shape;148;p27"/>
          <p:cNvSpPr txBox="1">
            <a:spLocks noGrp="1"/>
          </p:cNvSpPr>
          <p:nvPr>
            <p:ph type="body" idx="1"/>
          </p:nvPr>
        </p:nvSpPr>
        <p:spPr>
          <a:xfrm>
            <a:off x="727650" y="1560150"/>
            <a:ext cx="7688700" cy="22611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GB" sz="1500"/>
              <a:t>To stay competitive </a:t>
            </a:r>
            <a:endParaRPr sz="1500"/>
          </a:p>
          <a:p>
            <a:pPr marL="457200" lvl="0" indent="-323850" algn="l" rtl="0">
              <a:lnSpc>
                <a:spcPct val="150000"/>
              </a:lnSpc>
              <a:spcBef>
                <a:spcPts val="0"/>
              </a:spcBef>
              <a:spcAft>
                <a:spcPts val="0"/>
              </a:spcAft>
              <a:buSzPts val="1500"/>
              <a:buChar char="●"/>
            </a:pPr>
            <a:r>
              <a:rPr lang="en-GB" sz="1500"/>
              <a:t>Increase Revenue </a:t>
            </a:r>
            <a:endParaRPr sz="1500"/>
          </a:p>
          <a:p>
            <a:pPr marL="457200" lvl="0" indent="-323850" algn="l" rtl="0">
              <a:lnSpc>
                <a:spcPct val="150000"/>
              </a:lnSpc>
              <a:spcBef>
                <a:spcPts val="0"/>
              </a:spcBef>
              <a:spcAft>
                <a:spcPts val="0"/>
              </a:spcAft>
              <a:buSzPts val="1500"/>
              <a:buChar char="●"/>
            </a:pPr>
            <a:r>
              <a:rPr lang="en-GB" sz="1500"/>
              <a:t>Losing market share in Italy </a:t>
            </a:r>
            <a:endParaRPr sz="1500"/>
          </a:p>
          <a:p>
            <a:pPr marL="457200" lvl="0" indent="-323850" algn="l" rtl="0">
              <a:lnSpc>
                <a:spcPct val="150000"/>
              </a:lnSpc>
              <a:spcBef>
                <a:spcPts val="0"/>
              </a:spcBef>
              <a:spcAft>
                <a:spcPts val="0"/>
              </a:spcAft>
              <a:buSzPts val="1500"/>
              <a:buChar char="●"/>
            </a:pPr>
            <a:r>
              <a:rPr lang="en-GB" sz="1500"/>
              <a:t>New technology crashing into the marketplace </a:t>
            </a:r>
            <a:endParaRPr sz="1500"/>
          </a:p>
          <a:p>
            <a:pPr marL="457200" lvl="0" indent="-323850" algn="l" rtl="0">
              <a:lnSpc>
                <a:spcPct val="150000"/>
              </a:lnSpc>
              <a:spcBef>
                <a:spcPts val="0"/>
              </a:spcBef>
              <a:spcAft>
                <a:spcPts val="0"/>
              </a:spcAft>
              <a:buSzPts val="1500"/>
              <a:buChar char="●"/>
            </a:pPr>
            <a:r>
              <a:rPr lang="en-GB" sz="1500"/>
              <a:t>Provide incentives for the customer to come to physical stores as opposed to online shopping.</a:t>
            </a:r>
            <a:endParaRPr sz="1500"/>
          </a:p>
          <a:p>
            <a:pPr marL="914400" lvl="1" indent="-323850" algn="l" rtl="0">
              <a:lnSpc>
                <a:spcPct val="150000"/>
              </a:lnSpc>
              <a:spcBef>
                <a:spcPts val="0"/>
              </a:spcBef>
              <a:spcAft>
                <a:spcPts val="0"/>
              </a:spcAft>
              <a:buSzPts val="1500"/>
              <a:buChar char="○"/>
            </a:pPr>
            <a:r>
              <a:rPr lang="en-GB" sz="1500"/>
              <a:t>Unique Physical Experiences for the pop-up store. </a:t>
            </a:r>
            <a:endParaRPr sz="150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729450" y="618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Main Innovation - Enhanced Digital Offerings </a:t>
            </a:r>
            <a:endParaRPr/>
          </a:p>
        </p:txBody>
      </p:sp>
      <p:sp>
        <p:nvSpPr>
          <p:cNvPr id="154" name="Google Shape;154;p28"/>
          <p:cNvSpPr txBox="1">
            <a:spLocks noGrp="1"/>
          </p:cNvSpPr>
          <p:nvPr>
            <p:ph type="body" idx="1"/>
          </p:nvPr>
        </p:nvSpPr>
        <p:spPr>
          <a:xfrm>
            <a:off x="469475" y="1441200"/>
            <a:ext cx="7798200" cy="2261100"/>
          </a:xfrm>
          <a:prstGeom prst="rect">
            <a:avLst/>
          </a:prstGeom>
        </p:spPr>
        <p:txBody>
          <a:bodyPr spcFirstLastPara="1" wrap="square" lIns="91425" tIns="91425" rIns="91425" bIns="91425" anchor="t" anchorCtr="0">
            <a:noAutofit/>
          </a:bodyPr>
          <a:lstStyle/>
          <a:p>
            <a:pPr marL="457200" lvl="0" indent="-314325" algn="just" rtl="0">
              <a:spcBef>
                <a:spcPts val="0"/>
              </a:spcBef>
              <a:spcAft>
                <a:spcPts val="0"/>
              </a:spcAft>
              <a:buClr>
                <a:srgbClr val="333333"/>
              </a:buClr>
              <a:buSzPts val="1350"/>
              <a:buFont typeface="Georgia"/>
              <a:buChar char="●"/>
            </a:pPr>
            <a:r>
              <a:rPr lang="en-GB" sz="1350">
                <a:solidFill>
                  <a:srgbClr val="333333"/>
                </a:solidFill>
                <a:highlight>
                  <a:srgbClr val="FCFCFC"/>
                </a:highlight>
                <a:latin typeface="Montserrat"/>
                <a:ea typeface="Montserrat"/>
                <a:cs typeface="Montserrat"/>
                <a:sym typeface="Montserrat"/>
              </a:rPr>
              <a:t>IKEA augmented reality Place app - allows customers to </a:t>
            </a:r>
            <a:r>
              <a:rPr lang="en-GB" sz="1450">
                <a:solidFill>
                  <a:srgbClr val="000000"/>
                </a:solidFill>
                <a:latin typeface="Montserrat"/>
                <a:ea typeface="Montserrat"/>
                <a:cs typeface="Montserrat"/>
                <a:sym typeface="Montserrat"/>
              </a:rPr>
              <a:t>to figure out if a piece of furniture will look good in your home. </a:t>
            </a:r>
            <a:endParaRPr sz="1450">
              <a:solidFill>
                <a:srgbClr val="000000"/>
              </a:solidFill>
              <a:latin typeface="Montserrat"/>
              <a:ea typeface="Montserrat"/>
              <a:cs typeface="Montserrat"/>
              <a:sym typeface="Montserrat"/>
            </a:endParaRPr>
          </a:p>
          <a:p>
            <a:pPr marL="914400" lvl="1" indent="-320675" algn="just" rtl="0">
              <a:spcBef>
                <a:spcPts val="0"/>
              </a:spcBef>
              <a:spcAft>
                <a:spcPts val="0"/>
              </a:spcAft>
              <a:buClr>
                <a:srgbClr val="000000"/>
              </a:buClr>
              <a:buSzPts val="1450"/>
              <a:buFont typeface="Montserrat"/>
              <a:buChar char="○"/>
            </a:pPr>
            <a:r>
              <a:rPr lang="en-GB" sz="1450">
                <a:solidFill>
                  <a:srgbClr val="000000"/>
                </a:solidFill>
                <a:latin typeface="Montserrat"/>
                <a:ea typeface="Montserrat"/>
                <a:cs typeface="Montserrat"/>
                <a:sym typeface="Montserrat"/>
              </a:rPr>
              <a:t>Downloaded over 2 million times and been widely used</a:t>
            </a:r>
            <a:endParaRPr sz="1450">
              <a:solidFill>
                <a:srgbClr val="000000"/>
              </a:solidFill>
              <a:latin typeface="Montserrat"/>
              <a:ea typeface="Montserrat"/>
              <a:cs typeface="Montserrat"/>
              <a:sym typeface="Montserrat"/>
            </a:endParaRPr>
          </a:p>
          <a:p>
            <a:pPr marL="0" lvl="0" indent="0" algn="just" rtl="0">
              <a:spcBef>
                <a:spcPts val="1600"/>
              </a:spcBef>
              <a:spcAft>
                <a:spcPts val="1600"/>
              </a:spcAft>
              <a:buNone/>
            </a:pPr>
            <a:endParaRPr sz="1350" b="1">
              <a:solidFill>
                <a:srgbClr val="333333"/>
              </a:solidFill>
              <a:highlight>
                <a:srgbClr val="FCFCFC"/>
              </a:highlight>
              <a:latin typeface="Montserrat"/>
              <a:ea typeface="Montserrat"/>
              <a:cs typeface="Montserrat"/>
              <a:sym typeface="Montserrat"/>
            </a:endParaRPr>
          </a:p>
        </p:txBody>
      </p:sp>
      <p:sp>
        <p:nvSpPr>
          <p:cNvPr id="155" name="Google Shape;155;p28"/>
          <p:cNvSpPr txBox="1">
            <a:spLocks noGrp="1"/>
          </p:cNvSpPr>
          <p:nvPr>
            <p:ph type="body" idx="1"/>
          </p:nvPr>
        </p:nvSpPr>
        <p:spPr>
          <a:xfrm>
            <a:off x="729450" y="2571750"/>
            <a:ext cx="7688700" cy="2261100"/>
          </a:xfrm>
          <a:prstGeom prst="rect">
            <a:avLst/>
          </a:prstGeom>
        </p:spPr>
        <p:txBody>
          <a:bodyPr spcFirstLastPara="1" wrap="square" lIns="91425" tIns="91425" rIns="91425" bIns="91425" anchor="t" anchorCtr="0">
            <a:noAutofit/>
          </a:bodyPr>
          <a:lstStyle/>
          <a:p>
            <a:pPr marL="457200" lvl="0" indent="-314325" algn="just" rtl="0">
              <a:spcBef>
                <a:spcPts val="0"/>
              </a:spcBef>
              <a:spcAft>
                <a:spcPts val="0"/>
              </a:spcAft>
              <a:buClr>
                <a:srgbClr val="333333"/>
              </a:buClr>
              <a:buSzPts val="1350"/>
              <a:buFont typeface="Montserrat"/>
              <a:buChar char="●"/>
            </a:pPr>
            <a:r>
              <a:rPr lang="en-GB" sz="1350">
                <a:solidFill>
                  <a:srgbClr val="333333"/>
                </a:solidFill>
                <a:highlight>
                  <a:srgbClr val="FCFCFC"/>
                </a:highlight>
                <a:latin typeface="Montserrat"/>
                <a:ea typeface="Montserrat"/>
                <a:cs typeface="Montserrat"/>
                <a:sym typeface="Montserrat"/>
              </a:rPr>
              <a:t>Change in the DIY assembly for customers </a:t>
            </a:r>
            <a:endParaRPr sz="1350">
              <a:solidFill>
                <a:srgbClr val="333333"/>
              </a:solidFill>
              <a:highlight>
                <a:srgbClr val="FCFCFC"/>
              </a:highlight>
              <a:latin typeface="Montserrat"/>
              <a:ea typeface="Montserrat"/>
              <a:cs typeface="Montserrat"/>
              <a:sym typeface="Montserrat"/>
            </a:endParaRPr>
          </a:p>
          <a:p>
            <a:pPr marL="914400" lvl="1" indent="-314325" algn="just" rtl="0">
              <a:spcBef>
                <a:spcPts val="0"/>
              </a:spcBef>
              <a:spcAft>
                <a:spcPts val="0"/>
              </a:spcAft>
              <a:buClr>
                <a:srgbClr val="333333"/>
              </a:buClr>
              <a:buSzPts val="1350"/>
              <a:buFont typeface="Montserrat"/>
              <a:buChar char="○"/>
            </a:pPr>
            <a:r>
              <a:rPr lang="en-GB" sz="1350">
                <a:solidFill>
                  <a:srgbClr val="333333"/>
                </a:solidFill>
                <a:highlight>
                  <a:srgbClr val="FCFCFC"/>
                </a:highlight>
                <a:latin typeface="Montserrat"/>
                <a:ea typeface="Montserrat"/>
                <a:cs typeface="Montserrat"/>
                <a:sym typeface="Montserrat"/>
              </a:rPr>
              <a:t>IKEA acquired TaskRabbit, a platform that allows customers to connect to individuals who assemble IKEA furniture -- gave customers a way to avoid the DIY trauma </a:t>
            </a:r>
            <a:endParaRPr sz="1350">
              <a:solidFill>
                <a:srgbClr val="333333"/>
              </a:solidFill>
              <a:highlight>
                <a:srgbClr val="FCFCFC"/>
              </a:highlight>
              <a:latin typeface="Montserrat"/>
              <a:ea typeface="Montserrat"/>
              <a:cs typeface="Montserrat"/>
              <a:sym typeface="Montserrat"/>
            </a:endParaRPr>
          </a:p>
          <a:p>
            <a:pPr marL="914400" lvl="1" indent="-314325" algn="just" rtl="0">
              <a:spcBef>
                <a:spcPts val="0"/>
              </a:spcBef>
              <a:spcAft>
                <a:spcPts val="0"/>
              </a:spcAft>
              <a:buClr>
                <a:srgbClr val="333333"/>
              </a:buClr>
              <a:buSzPts val="1350"/>
              <a:buFont typeface="Montserrat"/>
              <a:buChar char="○"/>
            </a:pPr>
            <a:r>
              <a:rPr lang="en-GB" sz="1450">
                <a:solidFill>
                  <a:srgbClr val="000000"/>
                </a:solidFill>
                <a:latin typeface="Montserrat"/>
                <a:ea typeface="Montserrat"/>
                <a:cs typeface="Montserrat"/>
                <a:sym typeface="Montserrat"/>
              </a:rPr>
              <a:t>TaskRabbit lets people pick up odd jobs and tasks on-demand–to make it frictionless for Ikea customers to hire someone to purchase and assemble their furniture for them.</a:t>
            </a:r>
            <a:endParaRPr sz="1350">
              <a:solidFill>
                <a:srgbClr val="333333"/>
              </a:solidFill>
              <a:highlight>
                <a:srgbClr val="FCFCFC"/>
              </a:highlight>
              <a:latin typeface="Montserrat"/>
              <a:ea typeface="Montserrat"/>
              <a:cs typeface="Montserrat"/>
              <a:sym typeface="Montserrat"/>
            </a:endParaRPr>
          </a:p>
          <a:p>
            <a:pPr marL="0" lvl="0" indent="0" algn="just" rtl="0">
              <a:spcBef>
                <a:spcPts val="1600"/>
              </a:spcBef>
              <a:spcAft>
                <a:spcPts val="1600"/>
              </a:spcAft>
              <a:buNone/>
            </a:pPr>
            <a:endParaRPr sz="1350" b="1">
              <a:solidFill>
                <a:srgbClr val="333333"/>
              </a:solidFill>
              <a:highlight>
                <a:srgbClr val="FCFCFC"/>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Main Innovation Implemented</a:t>
            </a:r>
            <a:endParaRPr/>
          </a:p>
        </p:txBody>
      </p:sp>
      <p:sp>
        <p:nvSpPr>
          <p:cNvPr id="161" name="Google Shape;161;p29"/>
          <p:cNvSpPr txBox="1">
            <a:spLocks noGrp="1"/>
          </p:cNvSpPr>
          <p:nvPr>
            <p:ph type="body" idx="1"/>
          </p:nvPr>
        </p:nvSpPr>
        <p:spPr>
          <a:xfrm>
            <a:off x="311700" y="1234050"/>
            <a:ext cx="7752900" cy="333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sz="1800"/>
              <a:t>Services:</a:t>
            </a:r>
            <a:endParaRPr sz="1800"/>
          </a:p>
          <a:p>
            <a:pPr marL="914400" lvl="0" indent="-342900" algn="l" rtl="0">
              <a:spcBef>
                <a:spcPts val="0"/>
              </a:spcBef>
              <a:spcAft>
                <a:spcPts val="0"/>
              </a:spcAft>
              <a:buSzPts val="1800"/>
              <a:buChar char="●"/>
            </a:pPr>
            <a:r>
              <a:rPr lang="en-GB" sz="1800"/>
              <a:t>“You shop online, we prepare the order and deliver it to you”</a:t>
            </a:r>
            <a:endParaRPr sz="1800"/>
          </a:p>
          <a:p>
            <a:pPr marL="457200" lvl="0" indent="-342900" algn="l" rtl="0">
              <a:spcBef>
                <a:spcPts val="0"/>
              </a:spcBef>
              <a:spcAft>
                <a:spcPts val="0"/>
              </a:spcAft>
              <a:buSzPts val="1800"/>
              <a:buAutoNum type="arabicPeriod"/>
            </a:pPr>
            <a:r>
              <a:rPr lang="en-GB" sz="1800"/>
              <a:t>Proximity:</a:t>
            </a:r>
            <a:endParaRPr sz="1800"/>
          </a:p>
          <a:p>
            <a:pPr marL="914400" lvl="0" indent="-342900" algn="l" rtl="0">
              <a:spcBef>
                <a:spcPts val="0"/>
              </a:spcBef>
              <a:spcAft>
                <a:spcPts val="0"/>
              </a:spcAft>
              <a:buSzPts val="1800"/>
              <a:buChar char="●"/>
            </a:pPr>
            <a:r>
              <a:rPr lang="en-GB" sz="1800"/>
              <a:t>More accessible</a:t>
            </a:r>
            <a:endParaRPr sz="1800"/>
          </a:p>
          <a:p>
            <a:pPr marL="457200" lvl="0" indent="-342900" algn="l" rtl="0">
              <a:spcBef>
                <a:spcPts val="0"/>
              </a:spcBef>
              <a:spcAft>
                <a:spcPts val="0"/>
              </a:spcAft>
              <a:buSzPts val="1800"/>
              <a:buAutoNum type="arabicPeriod"/>
            </a:pPr>
            <a:r>
              <a:rPr lang="en-GB" sz="1800"/>
              <a:t>Entertainment:</a:t>
            </a:r>
            <a:endParaRPr sz="1800"/>
          </a:p>
          <a:p>
            <a:pPr marL="914400" lvl="0" indent="-342900" algn="l" rtl="0">
              <a:spcBef>
                <a:spcPts val="0"/>
              </a:spcBef>
              <a:spcAft>
                <a:spcPts val="0"/>
              </a:spcAft>
              <a:buSzPts val="1800"/>
              <a:buChar char="●"/>
            </a:pPr>
            <a:r>
              <a:rPr lang="en-GB" sz="1800"/>
              <a:t>Customize product </a:t>
            </a:r>
            <a:endParaRPr sz="1800"/>
          </a:p>
          <a:p>
            <a:pPr marL="914400" lvl="0" indent="-342900" algn="l" rtl="0">
              <a:spcBef>
                <a:spcPts val="0"/>
              </a:spcBef>
              <a:spcAft>
                <a:spcPts val="0"/>
              </a:spcAft>
              <a:buSzPts val="1800"/>
              <a:buChar char="●"/>
            </a:pPr>
            <a:r>
              <a:rPr lang="en-GB" sz="1800"/>
              <a:t>Dynamic displaying product: on screen, physical display, projection</a:t>
            </a:r>
            <a:endParaRPr sz="1800"/>
          </a:p>
          <a:p>
            <a:pPr marL="914400" lvl="0" indent="-342900" algn="l" rtl="0">
              <a:spcBef>
                <a:spcPts val="0"/>
              </a:spcBef>
              <a:spcAft>
                <a:spcPts val="0"/>
              </a:spcAft>
              <a:buSzPts val="1800"/>
              <a:buChar char="●"/>
            </a:pPr>
            <a:r>
              <a:rPr lang="en-GB" sz="1800"/>
              <a:t>Local neighborhood style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178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Alignment to business model</a:t>
            </a:r>
            <a:endParaRPr>
              <a:latin typeface="Lato"/>
              <a:ea typeface="Lato"/>
              <a:cs typeface="Lato"/>
              <a:sym typeface="Lato"/>
            </a:endParaRPr>
          </a:p>
        </p:txBody>
      </p:sp>
      <p:graphicFrame>
        <p:nvGraphicFramePr>
          <p:cNvPr id="173" name="Google Shape;173;p31"/>
          <p:cNvGraphicFramePr/>
          <p:nvPr/>
        </p:nvGraphicFramePr>
        <p:xfrm>
          <a:off x="163225" y="875650"/>
          <a:ext cx="8823725" cy="4489758"/>
        </p:xfrm>
        <a:graphic>
          <a:graphicData uri="http://schemas.openxmlformats.org/drawingml/2006/table">
            <a:tbl>
              <a:tblPr>
                <a:noFill/>
                <a:tableStyleId>{CC159090-4F21-4207-81E9-51BFB33F931D}</a:tableStyleId>
              </a:tblPr>
              <a:tblGrid>
                <a:gridCol w="1285625">
                  <a:extLst>
                    <a:ext uri="{9D8B030D-6E8A-4147-A177-3AD203B41FA5}">
                      <a16:colId xmlns:a16="http://schemas.microsoft.com/office/drawing/2014/main" val="20000"/>
                    </a:ext>
                  </a:extLst>
                </a:gridCol>
                <a:gridCol w="2683500">
                  <a:extLst>
                    <a:ext uri="{9D8B030D-6E8A-4147-A177-3AD203B41FA5}">
                      <a16:colId xmlns:a16="http://schemas.microsoft.com/office/drawing/2014/main" val="20001"/>
                    </a:ext>
                  </a:extLst>
                </a:gridCol>
                <a:gridCol w="4854600">
                  <a:extLst>
                    <a:ext uri="{9D8B030D-6E8A-4147-A177-3AD203B41FA5}">
                      <a16:colId xmlns:a16="http://schemas.microsoft.com/office/drawing/2014/main" val="20002"/>
                    </a:ext>
                  </a:extLst>
                </a:gridCol>
              </a:tblGrid>
              <a:tr h="495875">
                <a:tc>
                  <a:txBody>
                    <a:bodyPr/>
                    <a:lstStyle/>
                    <a:p>
                      <a:pPr marL="0" lvl="0" indent="0" algn="l" rtl="0">
                        <a:spcBef>
                          <a:spcPts val="0"/>
                        </a:spcBef>
                        <a:spcAft>
                          <a:spcPts val="0"/>
                        </a:spcAft>
                        <a:buNone/>
                      </a:pPr>
                      <a:r>
                        <a:rPr lang="en-GB">
                          <a:solidFill>
                            <a:srgbClr val="FFFFFF"/>
                          </a:solidFill>
                          <a:latin typeface="Lato"/>
                          <a:ea typeface="Lato"/>
                          <a:cs typeface="Lato"/>
                          <a:sym typeface="Lato"/>
                        </a:rPr>
                        <a:t>Category</a:t>
                      </a:r>
                      <a:endParaRPr>
                        <a:solidFill>
                          <a:srgbClr val="FFFFFF"/>
                        </a:solidFill>
                        <a:latin typeface="Lato"/>
                        <a:ea typeface="Lato"/>
                        <a:cs typeface="Lato"/>
                        <a:sym typeface="Lato"/>
                      </a:endParaRPr>
                    </a:p>
                  </a:txBody>
                  <a:tcPr marL="91425" marR="91425" marT="91425" marB="91425">
                    <a:solidFill>
                      <a:srgbClr val="000000"/>
                    </a:solidFill>
                  </a:tcPr>
                </a:tc>
                <a:tc>
                  <a:txBody>
                    <a:bodyPr/>
                    <a:lstStyle/>
                    <a:p>
                      <a:pPr marL="0" lvl="0" indent="0" algn="l" rtl="0">
                        <a:spcBef>
                          <a:spcPts val="0"/>
                        </a:spcBef>
                        <a:spcAft>
                          <a:spcPts val="0"/>
                        </a:spcAft>
                        <a:buNone/>
                      </a:pPr>
                      <a:r>
                        <a:rPr lang="en-GB">
                          <a:solidFill>
                            <a:srgbClr val="FFFFFF"/>
                          </a:solidFill>
                          <a:latin typeface="Lato"/>
                          <a:ea typeface="Lato"/>
                          <a:cs typeface="Lato"/>
                          <a:sym typeface="Lato"/>
                        </a:rPr>
                        <a:t>Old</a:t>
                      </a:r>
                      <a:endParaRPr>
                        <a:solidFill>
                          <a:srgbClr val="FFFFFF"/>
                        </a:solidFill>
                        <a:latin typeface="Lato"/>
                        <a:ea typeface="Lato"/>
                        <a:cs typeface="Lato"/>
                        <a:sym typeface="Lato"/>
                      </a:endParaRPr>
                    </a:p>
                  </a:txBody>
                  <a:tcPr marL="91425" marR="91425" marT="91425" marB="91425">
                    <a:solidFill>
                      <a:srgbClr val="000000"/>
                    </a:solidFill>
                  </a:tcPr>
                </a:tc>
                <a:tc>
                  <a:txBody>
                    <a:bodyPr/>
                    <a:lstStyle/>
                    <a:p>
                      <a:pPr marL="0" lvl="0" indent="0" algn="l" rtl="0">
                        <a:spcBef>
                          <a:spcPts val="0"/>
                        </a:spcBef>
                        <a:spcAft>
                          <a:spcPts val="0"/>
                        </a:spcAft>
                        <a:buNone/>
                      </a:pPr>
                      <a:r>
                        <a:rPr lang="en-GB">
                          <a:solidFill>
                            <a:srgbClr val="FFFFFF"/>
                          </a:solidFill>
                          <a:latin typeface="Lato"/>
                          <a:ea typeface="Lato"/>
                          <a:cs typeface="Lato"/>
                          <a:sym typeface="Lato"/>
                        </a:rPr>
                        <a:t>New</a:t>
                      </a:r>
                      <a:endParaRPr>
                        <a:solidFill>
                          <a:srgbClr val="FFFFFF"/>
                        </a:solidFill>
                        <a:latin typeface="Lato"/>
                        <a:ea typeface="Lato"/>
                        <a:cs typeface="Lato"/>
                        <a:sym typeface="Lato"/>
                      </a:endParaRPr>
                    </a:p>
                  </a:txBody>
                  <a:tcPr marL="91425" marR="91425" marT="91425" marB="91425">
                    <a:solidFill>
                      <a:srgbClr val="000000"/>
                    </a:solidFill>
                  </a:tcPr>
                </a:tc>
                <a:extLst>
                  <a:ext uri="{0D108BD9-81ED-4DB2-BD59-A6C34878D82A}">
                    <a16:rowId xmlns:a16="http://schemas.microsoft.com/office/drawing/2014/main" val="10000"/>
                  </a:ext>
                </a:extLst>
              </a:tr>
              <a:tr h="1512750">
                <a:tc>
                  <a:txBody>
                    <a:bodyPr/>
                    <a:lstStyle/>
                    <a:p>
                      <a:pPr marL="0" lvl="0" indent="0" algn="l" rtl="0">
                        <a:spcBef>
                          <a:spcPts val="0"/>
                        </a:spcBef>
                        <a:spcAft>
                          <a:spcPts val="0"/>
                        </a:spcAft>
                        <a:buNone/>
                      </a:pPr>
                      <a:r>
                        <a:rPr lang="en-GB" sz="1600" u="sng">
                          <a:latin typeface="Lato"/>
                          <a:ea typeface="Lato"/>
                          <a:cs typeface="Lato"/>
                          <a:sym typeface="Lato"/>
                        </a:rPr>
                        <a:t>What?</a:t>
                      </a:r>
                      <a:endParaRPr sz="1600" u="sng">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GB" sz="1600">
                          <a:latin typeface="Lato"/>
                          <a:ea typeface="Lato"/>
                          <a:cs typeface="Lato"/>
                          <a:sym typeface="Lato"/>
                        </a:rPr>
                        <a:t>Value Proposition</a:t>
                      </a:r>
                      <a:endParaRPr sz="16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GB" sz="1600">
                          <a:latin typeface="Lato"/>
                          <a:ea typeface="Lato"/>
                          <a:cs typeface="Lato"/>
                          <a:sym typeface="Lato"/>
                        </a:rPr>
                        <a:t>Attracts customers with products of good design function and low price</a:t>
                      </a:r>
                      <a:endParaRPr sz="16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GB" sz="1600">
                          <a:highlight>
                            <a:srgbClr val="FFFFFF"/>
                          </a:highlight>
                          <a:latin typeface="Lato"/>
                          <a:ea typeface="Lato"/>
                          <a:cs typeface="Lato"/>
                          <a:sym typeface="Lato"/>
                        </a:rPr>
                        <a:t>Secure continuous improvement, development, expansion and a long life of the IKEA Concept (</a:t>
                      </a:r>
                      <a:r>
                        <a:rPr lang="en-GB" sz="1600">
                          <a:solidFill>
                            <a:srgbClr val="333333"/>
                          </a:solidFill>
                          <a:highlight>
                            <a:srgbClr val="FFFFFF"/>
                          </a:highlight>
                          <a:latin typeface="Lato"/>
                          <a:ea typeface="Lato"/>
                          <a:cs typeface="Lato"/>
                          <a:sym typeface="Lato"/>
                        </a:rPr>
                        <a:t>starts with the idea of providing a range of home furnishing products that are affordable to the many people, not just the few.)</a:t>
                      </a:r>
                      <a:endParaRPr sz="16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2435750">
                <a:tc>
                  <a:txBody>
                    <a:bodyPr/>
                    <a:lstStyle/>
                    <a:p>
                      <a:pPr marL="0" lvl="0" indent="0" algn="l" rtl="0">
                        <a:spcBef>
                          <a:spcPts val="0"/>
                        </a:spcBef>
                        <a:spcAft>
                          <a:spcPts val="0"/>
                        </a:spcAft>
                        <a:buNone/>
                      </a:pPr>
                      <a:r>
                        <a:rPr lang="en-GB" sz="1600" u="sng">
                          <a:latin typeface="Lato"/>
                          <a:ea typeface="Lato"/>
                          <a:cs typeface="Lato"/>
                          <a:sym typeface="Lato"/>
                        </a:rPr>
                        <a:t>Who?</a:t>
                      </a:r>
                      <a:endParaRPr sz="1600" u="sng">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GB" sz="1600">
                          <a:latin typeface="Lato"/>
                          <a:ea typeface="Lato"/>
                          <a:cs typeface="Lato"/>
                          <a:sym typeface="Lato"/>
                        </a:rPr>
                        <a:t>Customer Segment</a:t>
                      </a:r>
                      <a:endParaRPr sz="16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GB" sz="1600">
                          <a:latin typeface="Lato"/>
                          <a:ea typeface="Lato"/>
                          <a:cs typeface="Lato"/>
                          <a:sym typeface="Lato"/>
                        </a:rPr>
                        <a:t>Customers and factories</a:t>
                      </a:r>
                      <a:endParaRPr sz="1600">
                        <a:latin typeface="Lato"/>
                        <a:ea typeface="Lato"/>
                        <a:cs typeface="Lato"/>
                        <a:sym typeface="Lato"/>
                      </a:endParaRPr>
                    </a:p>
                  </a:txBody>
                  <a:tcPr marL="91425" marR="91425" marT="91425" marB="91425"/>
                </a:tc>
                <a:tc>
                  <a:txBody>
                    <a:bodyPr/>
                    <a:lstStyle/>
                    <a:p>
                      <a:pPr marL="457200" lvl="0" indent="-330200" algn="l" rtl="0">
                        <a:spcBef>
                          <a:spcPts val="0"/>
                        </a:spcBef>
                        <a:spcAft>
                          <a:spcPts val="0"/>
                        </a:spcAft>
                        <a:buSzPts val="1600"/>
                        <a:buFont typeface="Lato"/>
                        <a:buAutoNum type="arabicPeriod"/>
                      </a:pPr>
                      <a:r>
                        <a:rPr lang="en-GB" sz="1600">
                          <a:latin typeface="Lato"/>
                          <a:ea typeface="Lato"/>
                          <a:cs typeface="Lato"/>
                          <a:sym typeface="Lato"/>
                        </a:rPr>
                        <a:t>Consumers who love ideas based on hidden and limited space</a:t>
                      </a:r>
                      <a:endParaRPr sz="1600">
                        <a:latin typeface="Lato"/>
                        <a:ea typeface="Lato"/>
                        <a:cs typeface="Lato"/>
                        <a:sym typeface="Lato"/>
                      </a:endParaRPr>
                    </a:p>
                    <a:p>
                      <a:pPr marL="457200" lvl="0" indent="-330200" algn="l" rtl="0">
                        <a:spcBef>
                          <a:spcPts val="0"/>
                        </a:spcBef>
                        <a:spcAft>
                          <a:spcPts val="0"/>
                        </a:spcAft>
                        <a:buSzPts val="1600"/>
                        <a:buFont typeface="Lato"/>
                        <a:buAutoNum type="arabicPeriod"/>
                      </a:pPr>
                      <a:r>
                        <a:rPr lang="en-GB" sz="1600">
                          <a:latin typeface="Lato"/>
                          <a:ea typeface="Lato"/>
                          <a:cs typeface="Lato"/>
                          <a:sym typeface="Lato"/>
                        </a:rPr>
                        <a:t>Middle/lower class population</a:t>
                      </a:r>
                      <a:endParaRPr sz="1600">
                        <a:latin typeface="Lato"/>
                        <a:ea typeface="Lato"/>
                        <a:cs typeface="Lato"/>
                        <a:sym typeface="Lato"/>
                      </a:endParaRPr>
                    </a:p>
                    <a:p>
                      <a:pPr marL="457200" lvl="0" indent="-330200" algn="l" rtl="0">
                        <a:spcBef>
                          <a:spcPts val="0"/>
                        </a:spcBef>
                        <a:spcAft>
                          <a:spcPts val="0"/>
                        </a:spcAft>
                        <a:buSzPts val="1600"/>
                        <a:buFont typeface="Lato"/>
                        <a:buAutoNum type="arabicPeriod"/>
                      </a:pPr>
                      <a:r>
                        <a:rPr lang="en-GB" sz="1600">
                          <a:latin typeface="Lato"/>
                          <a:ea typeface="Lato"/>
                          <a:cs typeface="Lato"/>
                          <a:sym typeface="Lato"/>
                        </a:rPr>
                        <a:t>All age groups</a:t>
                      </a:r>
                      <a:endParaRPr sz="1600">
                        <a:latin typeface="Lato"/>
                        <a:ea typeface="Lato"/>
                        <a:cs typeface="Lato"/>
                        <a:sym typeface="Lato"/>
                      </a:endParaRPr>
                    </a:p>
                    <a:p>
                      <a:pPr marL="457200" lvl="0" indent="-330200" algn="l" rtl="0">
                        <a:spcBef>
                          <a:spcPts val="0"/>
                        </a:spcBef>
                        <a:spcAft>
                          <a:spcPts val="0"/>
                        </a:spcAft>
                        <a:buSzPts val="1600"/>
                        <a:buFont typeface="Lato"/>
                        <a:buAutoNum type="arabicPeriod"/>
                      </a:pPr>
                      <a:r>
                        <a:rPr lang="en-GB" sz="1600">
                          <a:latin typeface="Lato"/>
                          <a:ea typeface="Lato"/>
                          <a:cs typeface="Lato"/>
                          <a:sym typeface="Lato"/>
                        </a:rPr>
                        <a:t>New home buyers/families</a:t>
                      </a:r>
                      <a:endParaRPr sz="1600">
                        <a:latin typeface="Lato"/>
                        <a:ea typeface="Lato"/>
                        <a:cs typeface="Lato"/>
                        <a:sym typeface="Lato"/>
                      </a:endParaRPr>
                    </a:p>
                    <a:p>
                      <a:pPr marL="457200" lvl="0" indent="-330200" algn="l" rtl="0">
                        <a:spcBef>
                          <a:spcPts val="0"/>
                        </a:spcBef>
                        <a:spcAft>
                          <a:spcPts val="0"/>
                        </a:spcAft>
                        <a:buSzPts val="1600"/>
                        <a:buFont typeface="Lato"/>
                        <a:buAutoNum type="arabicPeriod"/>
                      </a:pPr>
                      <a:r>
                        <a:rPr lang="en-GB" sz="1600">
                          <a:latin typeface="Lato"/>
                          <a:ea typeface="Lato"/>
                          <a:cs typeface="Lato"/>
                          <a:sym typeface="Lato"/>
                        </a:rPr>
                        <a:t>Students</a:t>
                      </a:r>
                      <a:endParaRPr sz="1600">
                        <a:latin typeface="Lato"/>
                        <a:ea typeface="Lato"/>
                        <a:cs typeface="Lato"/>
                        <a:sym typeface="Lato"/>
                      </a:endParaRPr>
                    </a:p>
                    <a:p>
                      <a:pPr marL="457200" lvl="0" indent="-330200" algn="l" rtl="0">
                        <a:spcBef>
                          <a:spcPts val="0"/>
                        </a:spcBef>
                        <a:spcAft>
                          <a:spcPts val="0"/>
                        </a:spcAft>
                        <a:buSzPts val="1600"/>
                        <a:buFont typeface="Lato"/>
                        <a:buAutoNum type="arabicPeriod"/>
                      </a:pPr>
                      <a:r>
                        <a:rPr lang="en-GB" sz="1600">
                          <a:latin typeface="Lato"/>
                          <a:ea typeface="Lato"/>
                          <a:cs typeface="Lato"/>
                          <a:sym typeface="Lato"/>
                        </a:rPr>
                        <a:t>Consumers who love innovative designs</a:t>
                      </a:r>
                      <a:endParaRPr sz="1600">
                        <a:latin typeface="Lato"/>
                        <a:ea typeface="Lato"/>
                        <a:cs typeface="Lato"/>
                        <a:sym typeface="Lato"/>
                      </a:endParaRPr>
                    </a:p>
                    <a:p>
                      <a:pPr marL="457200" lvl="0" indent="-330200" algn="l" rtl="0">
                        <a:spcBef>
                          <a:spcPts val="0"/>
                        </a:spcBef>
                        <a:spcAft>
                          <a:spcPts val="0"/>
                        </a:spcAft>
                        <a:buSzPts val="1600"/>
                        <a:buFont typeface="Lato"/>
                        <a:buAutoNum type="arabicPeriod"/>
                      </a:pPr>
                      <a:r>
                        <a:rPr lang="en-GB" sz="1600">
                          <a:latin typeface="Lato"/>
                          <a:ea typeface="Lato"/>
                          <a:cs typeface="Lato"/>
                          <a:sym typeface="Lato"/>
                        </a:rPr>
                        <a:t>Consumers who love functional designs</a:t>
                      </a:r>
                      <a:endParaRPr sz="160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178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Alignment to business model</a:t>
            </a:r>
            <a:endParaRPr>
              <a:latin typeface="Lato"/>
              <a:ea typeface="Lato"/>
              <a:cs typeface="Lato"/>
              <a:sym typeface="Lato"/>
            </a:endParaRPr>
          </a:p>
        </p:txBody>
      </p:sp>
      <p:graphicFrame>
        <p:nvGraphicFramePr>
          <p:cNvPr id="179" name="Google Shape;179;p32"/>
          <p:cNvGraphicFramePr/>
          <p:nvPr/>
        </p:nvGraphicFramePr>
        <p:xfrm>
          <a:off x="122125" y="751500"/>
          <a:ext cx="3000000" cy="3000000"/>
        </p:xfrm>
        <a:graphic>
          <a:graphicData uri="http://schemas.openxmlformats.org/drawingml/2006/table">
            <a:tbl>
              <a:tblPr>
                <a:noFill/>
                <a:tableStyleId>{CC159090-4F21-4207-81E9-51BFB33F931D}</a:tableStyleId>
              </a:tblPr>
              <a:tblGrid>
                <a:gridCol w="1228850">
                  <a:extLst>
                    <a:ext uri="{9D8B030D-6E8A-4147-A177-3AD203B41FA5}">
                      <a16:colId xmlns:a16="http://schemas.microsoft.com/office/drawing/2014/main" val="20000"/>
                    </a:ext>
                  </a:extLst>
                </a:gridCol>
                <a:gridCol w="3948400">
                  <a:extLst>
                    <a:ext uri="{9D8B030D-6E8A-4147-A177-3AD203B41FA5}">
                      <a16:colId xmlns:a16="http://schemas.microsoft.com/office/drawing/2014/main" val="20001"/>
                    </a:ext>
                  </a:extLst>
                </a:gridCol>
                <a:gridCol w="3532925">
                  <a:extLst>
                    <a:ext uri="{9D8B030D-6E8A-4147-A177-3AD203B41FA5}">
                      <a16:colId xmlns:a16="http://schemas.microsoft.com/office/drawing/2014/main" val="20002"/>
                    </a:ext>
                  </a:extLst>
                </a:gridCol>
              </a:tblGrid>
              <a:tr h="470100">
                <a:tc>
                  <a:txBody>
                    <a:bodyPr/>
                    <a:lstStyle/>
                    <a:p>
                      <a:pPr marL="0" lvl="0" indent="0" algn="l" rtl="0">
                        <a:spcBef>
                          <a:spcPts val="0"/>
                        </a:spcBef>
                        <a:spcAft>
                          <a:spcPts val="0"/>
                        </a:spcAft>
                        <a:buNone/>
                      </a:pPr>
                      <a:r>
                        <a:rPr lang="en-GB" sz="1800">
                          <a:solidFill>
                            <a:srgbClr val="FFFFFF"/>
                          </a:solidFill>
                          <a:highlight>
                            <a:srgbClr val="000000"/>
                          </a:highlight>
                          <a:latin typeface="Lato"/>
                          <a:ea typeface="Lato"/>
                          <a:cs typeface="Lato"/>
                          <a:sym typeface="Lato"/>
                        </a:rPr>
                        <a:t>Category</a:t>
                      </a:r>
                      <a:endParaRPr sz="1800">
                        <a:solidFill>
                          <a:srgbClr val="FFFFFF"/>
                        </a:solidFill>
                        <a:highlight>
                          <a:srgbClr val="000000"/>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0000"/>
                    </a:solidFill>
                  </a:tcPr>
                </a:tc>
                <a:tc>
                  <a:txBody>
                    <a:bodyPr/>
                    <a:lstStyle/>
                    <a:p>
                      <a:pPr marL="0" lvl="0" indent="0" algn="l" rtl="0">
                        <a:spcBef>
                          <a:spcPts val="0"/>
                        </a:spcBef>
                        <a:spcAft>
                          <a:spcPts val="0"/>
                        </a:spcAft>
                        <a:buNone/>
                      </a:pPr>
                      <a:r>
                        <a:rPr lang="en-GB" sz="1800">
                          <a:solidFill>
                            <a:srgbClr val="FFFFFF"/>
                          </a:solidFill>
                          <a:highlight>
                            <a:srgbClr val="000000"/>
                          </a:highlight>
                          <a:latin typeface="Lato"/>
                          <a:ea typeface="Lato"/>
                          <a:cs typeface="Lato"/>
                          <a:sym typeface="Lato"/>
                        </a:rPr>
                        <a:t>Old</a:t>
                      </a:r>
                      <a:endParaRPr sz="1800">
                        <a:solidFill>
                          <a:srgbClr val="FFFFFF"/>
                        </a:solidFill>
                        <a:highlight>
                          <a:srgbClr val="000000"/>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0000"/>
                    </a:solidFill>
                  </a:tcPr>
                </a:tc>
                <a:tc>
                  <a:txBody>
                    <a:bodyPr/>
                    <a:lstStyle/>
                    <a:p>
                      <a:pPr marL="0" lvl="0" indent="0" algn="l" rtl="0">
                        <a:spcBef>
                          <a:spcPts val="0"/>
                        </a:spcBef>
                        <a:spcAft>
                          <a:spcPts val="0"/>
                        </a:spcAft>
                        <a:buNone/>
                      </a:pPr>
                      <a:r>
                        <a:rPr lang="en-GB" sz="1800">
                          <a:solidFill>
                            <a:srgbClr val="FFFFFF"/>
                          </a:solidFill>
                          <a:highlight>
                            <a:srgbClr val="000000"/>
                          </a:highlight>
                          <a:latin typeface="Lato"/>
                          <a:ea typeface="Lato"/>
                          <a:cs typeface="Lato"/>
                          <a:sym typeface="Lato"/>
                        </a:rPr>
                        <a:t>New</a:t>
                      </a:r>
                      <a:endParaRPr sz="1800">
                        <a:solidFill>
                          <a:srgbClr val="FFFFFF"/>
                        </a:solidFill>
                        <a:highlight>
                          <a:srgbClr val="000000"/>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1318650">
                <a:tc>
                  <a:txBody>
                    <a:bodyPr/>
                    <a:lstStyle/>
                    <a:p>
                      <a:pPr marL="0" lvl="0" indent="0" algn="l" rtl="0">
                        <a:spcBef>
                          <a:spcPts val="0"/>
                        </a:spcBef>
                        <a:spcAft>
                          <a:spcPts val="0"/>
                        </a:spcAft>
                        <a:buNone/>
                      </a:pPr>
                      <a:r>
                        <a:rPr lang="en-GB" sz="1800" u="sng">
                          <a:latin typeface="Lato"/>
                          <a:ea typeface="Lato"/>
                          <a:cs typeface="Lato"/>
                          <a:sym typeface="Lato"/>
                        </a:rPr>
                        <a:t>How?</a:t>
                      </a:r>
                      <a:endParaRPr sz="1800" u="sng">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en-GB" sz="1800">
                          <a:latin typeface="Lato"/>
                          <a:ea typeface="Lato"/>
                          <a:cs typeface="Lato"/>
                          <a:sym typeface="Lato"/>
                        </a:rPr>
                        <a:t>Business Process</a:t>
                      </a:r>
                      <a:endParaRPr sz="18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Lato"/>
                          <a:ea typeface="Lato"/>
                          <a:cs typeface="Lato"/>
                          <a:sym typeface="Lato"/>
                        </a:rPr>
                        <a:t>Scandinavia Retail shops </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Lato"/>
                          <a:ea typeface="Lato"/>
                          <a:cs typeface="Lato"/>
                          <a:sym typeface="Lato"/>
                        </a:rPr>
                        <a:t>World-wide Retail shops and Online Shop</a:t>
                      </a:r>
                      <a:endParaRPr sz="18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908650">
                <a:tc>
                  <a:txBody>
                    <a:bodyPr/>
                    <a:lstStyle/>
                    <a:p>
                      <a:pPr marL="0" lvl="0" indent="0" algn="l" rtl="0">
                        <a:spcBef>
                          <a:spcPts val="0"/>
                        </a:spcBef>
                        <a:spcAft>
                          <a:spcPts val="0"/>
                        </a:spcAft>
                        <a:buNone/>
                      </a:pPr>
                      <a:r>
                        <a:rPr lang="en-GB" sz="1800" u="sng">
                          <a:latin typeface="Lato"/>
                          <a:ea typeface="Lato"/>
                          <a:cs typeface="Lato"/>
                          <a:sym typeface="Lato"/>
                        </a:rPr>
                        <a:t>Value?</a:t>
                      </a:r>
                      <a:endParaRPr sz="1800" u="sng">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en-GB" sz="1800">
                          <a:latin typeface="Lato"/>
                          <a:ea typeface="Lato"/>
                          <a:cs typeface="Lato"/>
                          <a:sym typeface="Lato"/>
                        </a:rPr>
                        <a:t>Revenue Model</a:t>
                      </a:r>
                      <a:endParaRPr sz="18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Lato"/>
                          <a:ea typeface="Lato"/>
                          <a:cs typeface="Lato"/>
                          <a:sym typeface="Lato"/>
                        </a:rPr>
                        <a:t>Attract customers with products of good design, function and low price</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r>
                        <a:rPr lang="en-GB" sz="1800">
                          <a:latin typeface="Lato"/>
                          <a:ea typeface="Lato"/>
                          <a:cs typeface="Lato"/>
                          <a:sym typeface="Lato"/>
                        </a:rPr>
                        <a:t>Focused on attracting factories with large orders, which meant lower purchasing prices → more customer and higher sales volume</a:t>
                      </a:r>
                      <a:endParaRPr sz="18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highlight>
                            <a:srgbClr val="FFFFFF"/>
                          </a:highlight>
                          <a:latin typeface="Lato"/>
                          <a:ea typeface="Lato"/>
                          <a:cs typeface="Lato"/>
                          <a:sym typeface="Lato"/>
                        </a:rPr>
                        <a:t>consists of three core businesses – franchising, range and supply and industry.</a:t>
                      </a:r>
                      <a:endParaRPr sz="1800">
                        <a:highlight>
                          <a:srgbClr val="FFFFFF"/>
                        </a:highlight>
                        <a:latin typeface="Lato"/>
                        <a:ea typeface="Lato"/>
                        <a:cs typeface="Lato"/>
                        <a:sym typeface="Lato"/>
                      </a:endParaRPr>
                    </a:p>
                    <a:p>
                      <a:pPr marL="0" lvl="0" indent="0" algn="l" rtl="0">
                        <a:spcBef>
                          <a:spcPts val="0"/>
                        </a:spcBef>
                        <a:spcAft>
                          <a:spcPts val="0"/>
                        </a:spcAft>
                        <a:buNone/>
                      </a:pPr>
                      <a:r>
                        <a:rPr lang="en-GB" sz="1800">
                          <a:highlight>
                            <a:srgbClr val="FFFFFF"/>
                          </a:highlight>
                          <a:latin typeface="Lato"/>
                          <a:ea typeface="Lato"/>
                          <a:cs typeface="Lato"/>
                          <a:sym typeface="Lato"/>
                        </a:rPr>
                        <a:t>Reduced labour cost via mass production</a:t>
                      </a:r>
                      <a:endParaRPr sz="1800">
                        <a:highlight>
                          <a:srgbClr val="FFFFFF"/>
                        </a:highlight>
                        <a:latin typeface="Lato"/>
                        <a:ea typeface="Lato"/>
                        <a:cs typeface="Lato"/>
                        <a:sym typeface="Lato"/>
                      </a:endParaRPr>
                    </a:p>
                    <a:p>
                      <a:pPr marL="0" lvl="0" indent="0" algn="l" rtl="0">
                        <a:spcBef>
                          <a:spcPts val="0"/>
                        </a:spcBef>
                        <a:spcAft>
                          <a:spcPts val="0"/>
                        </a:spcAft>
                        <a:buNone/>
                      </a:pPr>
                      <a:r>
                        <a:rPr lang="en-GB" sz="1800">
                          <a:highlight>
                            <a:srgbClr val="FFFFFF"/>
                          </a:highlight>
                          <a:latin typeface="Lato"/>
                          <a:ea typeface="Lato"/>
                          <a:cs typeface="Lato"/>
                          <a:sym typeface="Lato"/>
                        </a:rPr>
                        <a:t>Inter IKEA Investments AB opens an office in Stockholm with a focus on investments in non-listed Swedish companies</a:t>
                      </a:r>
                      <a:endParaRPr sz="1800">
                        <a:highlight>
                          <a:srgbClr val="FFFFFF"/>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body" idx="1"/>
          </p:nvPr>
        </p:nvSpPr>
        <p:spPr>
          <a:xfrm>
            <a:off x="311700" y="1234050"/>
            <a:ext cx="3999900" cy="31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u="sng"/>
              <a:t>Services</a:t>
            </a:r>
            <a:endParaRPr sz="1600" b="1" u="sng"/>
          </a:p>
          <a:p>
            <a:pPr marL="0" lvl="0" indent="0" algn="l" rtl="0">
              <a:spcBef>
                <a:spcPts val="1600"/>
              </a:spcBef>
              <a:spcAft>
                <a:spcPts val="0"/>
              </a:spcAft>
              <a:buNone/>
            </a:pPr>
            <a:r>
              <a:rPr lang="en-GB" sz="1600"/>
              <a:t>Social Change; Customers no longer find the need to go to the shop physically to see the furniture but instead they are able to buy furniture at their convenience.</a:t>
            </a:r>
            <a:endParaRPr sz="1600"/>
          </a:p>
          <a:p>
            <a:pPr marL="0" lvl="0" indent="0" algn="l" rtl="0">
              <a:spcBef>
                <a:spcPts val="1600"/>
              </a:spcBef>
              <a:spcAft>
                <a:spcPts val="0"/>
              </a:spcAft>
              <a:buNone/>
            </a:pPr>
            <a:r>
              <a:rPr lang="en-GB" sz="1600"/>
              <a:t>Digital technologies are expected to allow IKEA to reach more customers in a more cost-effective way than building new stores and paying high real estate prices</a:t>
            </a:r>
            <a:endParaRPr sz="1350">
              <a:solidFill>
                <a:srgbClr val="333333"/>
              </a:solidFill>
              <a:highlight>
                <a:srgbClr val="FCFCFC"/>
              </a:highlight>
              <a:latin typeface="Georgia"/>
              <a:ea typeface="Georgia"/>
              <a:cs typeface="Georgia"/>
              <a:sym typeface="Georgia"/>
            </a:endParaRPr>
          </a:p>
          <a:p>
            <a:pPr marL="0" lvl="0" indent="0" algn="l" rtl="0">
              <a:spcBef>
                <a:spcPts val="1600"/>
              </a:spcBef>
              <a:spcAft>
                <a:spcPts val="0"/>
              </a:spcAft>
              <a:buNone/>
            </a:pPr>
            <a:endParaRPr sz="1350">
              <a:solidFill>
                <a:srgbClr val="333333"/>
              </a:solidFill>
              <a:highlight>
                <a:srgbClr val="FCFCFC"/>
              </a:highlight>
              <a:latin typeface="Georgia"/>
              <a:ea typeface="Georgia"/>
              <a:cs typeface="Georgia"/>
              <a:sym typeface="Georgia"/>
            </a:endParaRPr>
          </a:p>
          <a:p>
            <a:pPr marL="0" lvl="0" indent="0" algn="l" rtl="0">
              <a:spcBef>
                <a:spcPts val="1600"/>
              </a:spcBef>
              <a:spcAft>
                <a:spcPts val="1600"/>
              </a:spcAft>
              <a:buNone/>
            </a:pPr>
            <a:endParaRPr sz="1350">
              <a:solidFill>
                <a:srgbClr val="333333"/>
              </a:solidFill>
              <a:highlight>
                <a:srgbClr val="FCFCFC"/>
              </a:highlight>
              <a:latin typeface="Georgia"/>
              <a:ea typeface="Georgia"/>
              <a:cs typeface="Georgia"/>
              <a:sym typeface="Georgia"/>
            </a:endParaRPr>
          </a:p>
        </p:txBody>
      </p:sp>
      <p:sp>
        <p:nvSpPr>
          <p:cNvPr id="185" name="Google Shape;185;p33"/>
          <p:cNvSpPr txBox="1">
            <a:spLocks noGrp="1"/>
          </p:cNvSpPr>
          <p:nvPr>
            <p:ph type="body" idx="2"/>
          </p:nvPr>
        </p:nvSpPr>
        <p:spPr>
          <a:xfrm>
            <a:off x="4832400" y="1234050"/>
            <a:ext cx="3999900" cy="15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u="sng"/>
              <a:t>Proximity</a:t>
            </a:r>
            <a:endParaRPr sz="1600" b="1" u="sng"/>
          </a:p>
          <a:p>
            <a:pPr marL="0" lvl="0" indent="0" algn="l" rtl="0">
              <a:spcBef>
                <a:spcPts val="1600"/>
              </a:spcBef>
              <a:spcAft>
                <a:spcPts val="0"/>
              </a:spcAft>
              <a:buNone/>
            </a:pPr>
            <a:r>
              <a:rPr lang="en-GB" sz="1600"/>
              <a:t>Customers are no longer restricted by physical store location</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sp>
        <p:nvSpPr>
          <p:cNvPr id="186" name="Google Shape;18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Impact of innovation </a:t>
            </a:r>
            <a:endParaRPr/>
          </a:p>
        </p:txBody>
      </p:sp>
      <p:sp>
        <p:nvSpPr>
          <p:cNvPr id="187" name="Google Shape;187;p33"/>
          <p:cNvSpPr txBox="1">
            <a:spLocks noGrp="1"/>
          </p:cNvSpPr>
          <p:nvPr>
            <p:ph type="body" idx="2"/>
          </p:nvPr>
        </p:nvSpPr>
        <p:spPr>
          <a:xfrm>
            <a:off x="4832400" y="2945075"/>
            <a:ext cx="3999900" cy="11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u="sng"/>
              <a:t>Entertainment</a:t>
            </a:r>
            <a:endParaRPr sz="1600" b="1" u="sng"/>
          </a:p>
          <a:p>
            <a:pPr marL="0" lvl="0" indent="0" algn="l" rtl="0">
              <a:spcBef>
                <a:spcPts val="1600"/>
              </a:spcBef>
              <a:spcAft>
                <a:spcPts val="1600"/>
              </a:spcAft>
              <a:buNone/>
            </a:pPr>
            <a:r>
              <a:rPr lang="en-GB" sz="1600"/>
              <a:t>Customers able to undergo a unique experience that will not be seen anywhere else.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29450" y="591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Innovation Challenges</a:t>
            </a:r>
            <a:endParaRPr/>
          </a:p>
        </p:txBody>
      </p:sp>
      <p:sp>
        <p:nvSpPr>
          <p:cNvPr id="193" name="Google Shape;193;p34"/>
          <p:cNvSpPr txBox="1">
            <a:spLocks noGrp="1"/>
          </p:cNvSpPr>
          <p:nvPr>
            <p:ph type="body" idx="1"/>
          </p:nvPr>
        </p:nvSpPr>
        <p:spPr>
          <a:xfrm>
            <a:off x="729450" y="153602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333333"/>
              </a:buClr>
              <a:buSzPts val="2000"/>
              <a:buChar char="-"/>
            </a:pPr>
            <a:r>
              <a:rPr lang="en-GB" sz="2000">
                <a:solidFill>
                  <a:srgbClr val="333333"/>
                </a:solidFill>
                <a:highlight>
                  <a:srgbClr val="FCFCFC"/>
                </a:highlight>
              </a:rPr>
              <a:t>The physical stores only reaches a certain amount of audience limited by geographical area.</a:t>
            </a:r>
            <a:endParaRPr sz="2000">
              <a:solidFill>
                <a:srgbClr val="333333"/>
              </a:solidFill>
              <a:highlight>
                <a:srgbClr val="FCFCFC"/>
              </a:highlight>
            </a:endParaRPr>
          </a:p>
          <a:p>
            <a:pPr marL="457200" lvl="0" indent="-355600" algn="l" rtl="0">
              <a:spcBef>
                <a:spcPts val="0"/>
              </a:spcBef>
              <a:spcAft>
                <a:spcPts val="0"/>
              </a:spcAft>
              <a:buClr>
                <a:srgbClr val="333333"/>
              </a:buClr>
              <a:buSzPts val="2000"/>
              <a:buChar char="-"/>
            </a:pPr>
            <a:r>
              <a:rPr lang="en-GB" sz="2000">
                <a:solidFill>
                  <a:srgbClr val="333333"/>
                </a:solidFill>
                <a:highlight>
                  <a:srgbClr val="FCFCFC"/>
                </a:highlight>
              </a:rPr>
              <a:t>Not highly impactful as display items do not directly translate into sales.  </a:t>
            </a:r>
            <a:endParaRPr sz="2000">
              <a:solidFill>
                <a:srgbClr val="333333"/>
              </a:solidFill>
              <a:highlight>
                <a:srgbClr val="FCFCFC"/>
              </a:highlight>
            </a:endParaRPr>
          </a:p>
          <a:p>
            <a:pPr marL="457200" lvl="0" indent="-355600" algn="l" rtl="0">
              <a:spcBef>
                <a:spcPts val="0"/>
              </a:spcBef>
              <a:spcAft>
                <a:spcPts val="0"/>
              </a:spcAft>
              <a:buClr>
                <a:srgbClr val="333333"/>
              </a:buClr>
              <a:buSzPts val="2000"/>
              <a:buChar char="-"/>
            </a:pPr>
            <a:r>
              <a:rPr lang="en-GB" sz="2000">
                <a:solidFill>
                  <a:srgbClr val="262626"/>
                </a:solidFill>
                <a:highlight>
                  <a:srgbClr val="FEFEFE"/>
                </a:highlight>
              </a:rPr>
              <a:t>When retailers cut out too much of their selection, they can compromise their brand identity.</a:t>
            </a:r>
            <a:endParaRPr sz="2000">
              <a:solidFill>
                <a:srgbClr val="262626"/>
              </a:solidFill>
              <a:highlight>
                <a:srgbClr val="FEFEFE"/>
              </a:highlight>
            </a:endParaRPr>
          </a:p>
          <a:p>
            <a:pPr marL="457200" lvl="0" indent="0" algn="l" rtl="0">
              <a:spcBef>
                <a:spcPts val="1600"/>
              </a:spcBef>
              <a:spcAft>
                <a:spcPts val="0"/>
              </a:spcAft>
              <a:buNone/>
            </a:pPr>
            <a:endParaRPr sz="2000">
              <a:solidFill>
                <a:srgbClr val="333333"/>
              </a:solidFill>
              <a:highlight>
                <a:srgbClr val="FCFCFC"/>
              </a:highlight>
            </a:endParaRPr>
          </a:p>
          <a:p>
            <a:pPr marL="0" lvl="0" indent="0" algn="l" rtl="0">
              <a:spcBef>
                <a:spcPts val="1600"/>
              </a:spcBef>
              <a:spcAft>
                <a:spcPts val="1600"/>
              </a:spcAft>
              <a:buNone/>
            </a:pPr>
            <a:endParaRPr sz="20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669</Words>
  <Application>Microsoft Office PowerPoint</Application>
  <PresentationFormat>On-screen Show (16:9)</PresentationFormat>
  <Paragraphs>84</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Playfair Display</vt:lpstr>
      <vt:lpstr>Oswald</vt:lpstr>
      <vt:lpstr>Raleway</vt:lpstr>
      <vt:lpstr>Montserrat</vt:lpstr>
      <vt:lpstr>Lato</vt:lpstr>
      <vt:lpstr>Georgia</vt:lpstr>
      <vt:lpstr>Arial</vt:lpstr>
      <vt:lpstr>Streamline</vt:lpstr>
      <vt:lpstr>Pop</vt:lpstr>
      <vt:lpstr>PowerPoint Presentation</vt:lpstr>
      <vt:lpstr>Company Background</vt:lpstr>
      <vt:lpstr>Need for Innovation</vt:lpstr>
      <vt:lpstr>Main Innovation - Enhanced Digital Offerings </vt:lpstr>
      <vt:lpstr>Main Innovation Implemented</vt:lpstr>
      <vt:lpstr>Alignment to business model</vt:lpstr>
      <vt:lpstr>Alignment to business model</vt:lpstr>
      <vt:lpstr>Impact of innovation </vt:lpstr>
      <vt:lpstr>Innovation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bryan tay</cp:lastModifiedBy>
  <cp:revision>2</cp:revision>
  <dcterms:modified xsi:type="dcterms:W3CDTF">2019-10-18T03:28:28Z</dcterms:modified>
</cp:coreProperties>
</file>