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Caveat"/>
      <p:regular r:id="rId20"/>
      <p:bold r:id="rId21"/>
    </p:embeddedFont>
    <p:embeddedFont>
      <p:font typeface="Playfair Display"/>
      <p:regular r:id="rId22"/>
      <p:bold r:id="rId23"/>
      <p:italic r:id="rId24"/>
      <p:boldItalic r:id="rId25"/>
    </p:embeddedFont>
    <p:embeddedFont>
      <p:font typeface="Montserrat"/>
      <p:regular r:id="rId26"/>
      <p:bold r:id="rId27"/>
      <p:italic r:id="rId28"/>
      <p:boldItalic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2DD8DA4-944D-4C60-B22E-466A8F064F34}">
  <a:tblStyle styleId="{A2DD8DA4-944D-4C60-B22E-466A8F064F3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veat-regular.fntdata"/><Relationship Id="rId22" Type="http://schemas.openxmlformats.org/officeDocument/2006/relationships/font" Target="fonts/PlayfairDisplay-regular.fntdata"/><Relationship Id="rId21" Type="http://schemas.openxmlformats.org/officeDocument/2006/relationships/font" Target="fonts/Caveat-bold.fntdata"/><Relationship Id="rId24" Type="http://schemas.openxmlformats.org/officeDocument/2006/relationships/font" Target="fonts/PlayfairDisplay-italic.fntdata"/><Relationship Id="rId23" Type="http://schemas.openxmlformats.org/officeDocument/2006/relationships/font" Target="fonts/PlayfairDispl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regular.fntdata"/><Relationship Id="rId25" Type="http://schemas.openxmlformats.org/officeDocument/2006/relationships/font" Target="fonts/PlayfairDisplay-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g707faccb85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707faccb85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07faccb8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07faccb8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07faccb85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07faccb85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07faccb85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07faccb85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f8df75c18_1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f8df75c18_1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07faccb85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07faccb85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f8df75c1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f8df75c1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f8df75c18_1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f8df75c18_1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07faccb8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07faccb8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07faccb85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07faccb85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f8df75c18_1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f8df75c18_1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07faccb8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07faccb8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57" name="Shape 57"/>
        <p:cNvGrpSpPr/>
        <p:nvPr/>
      </p:nvGrpSpPr>
      <p:grpSpPr>
        <a:xfrm>
          <a:off x="0" y="0"/>
          <a:ext cx="0" cy="0"/>
          <a:chOff x="0" y="0"/>
          <a:chExt cx="0" cy="0"/>
        </a:xfrm>
      </p:grpSpPr>
      <p:sp>
        <p:nvSpPr>
          <p:cNvPr id="58" name="Google Shape;58;p13"/>
          <p:cNvSpPr txBox="1"/>
          <p:nvPr>
            <p:ph type="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highlight>
                  <a:schemeClr val="dk1"/>
                </a:highlight>
                <a:latin typeface="Caveat"/>
                <a:ea typeface="Caveat"/>
                <a:cs typeface="Caveat"/>
                <a:sym typeface="Caveat"/>
              </a:rPr>
              <a:t>SMOOBOARD</a:t>
            </a:r>
            <a:endParaRPr>
              <a:highlight>
                <a:schemeClr val="dk1"/>
              </a:highlight>
              <a:latin typeface="Caveat"/>
              <a:ea typeface="Caveat"/>
              <a:cs typeface="Caveat"/>
              <a:sym typeface="Caveat"/>
            </a:endParaRPr>
          </a:p>
          <a:p>
            <a:pPr indent="0" lvl="0" marL="0" rtl="0" algn="ctr">
              <a:spcBef>
                <a:spcPts val="0"/>
              </a:spcBef>
              <a:spcAft>
                <a:spcPts val="0"/>
              </a:spcAft>
              <a:buNone/>
            </a:pPr>
            <a:r>
              <a:t/>
            </a:r>
            <a:endParaRPr>
              <a:highlight>
                <a:schemeClr val="dk1"/>
              </a:highlight>
              <a:latin typeface="Caveat"/>
              <a:ea typeface="Caveat"/>
              <a:cs typeface="Caveat"/>
              <a:sym typeface="Caveat"/>
            </a:endParaRPr>
          </a:p>
          <a:p>
            <a:pPr indent="0" lvl="0" marL="0" rtl="0" algn="ctr">
              <a:spcBef>
                <a:spcPts val="0"/>
              </a:spcBef>
              <a:spcAft>
                <a:spcPts val="0"/>
              </a:spcAft>
              <a:buNone/>
            </a:pPr>
            <a:r>
              <a:rPr lang="en-GB">
                <a:highlight>
                  <a:schemeClr val="dk1"/>
                </a:highlight>
                <a:latin typeface="Caveat"/>
                <a:ea typeface="Caveat"/>
                <a:cs typeface="Caveat"/>
                <a:sym typeface="Caveat"/>
              </a:rPr>
              <a:t>Lab Study</a:t>
            </a:r>
            <a:endParaRPr>
              <a:highlight>
                <a:schemeClr val="dk1"/>
              </a:highlight>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228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Key Findings</a:t>
            </a:r>
            <a:endParaRPr/>
          </a:p>
          <a:p>
            <a:pPr indent="0" lvl="0" marL="0" rtl="0" algn="ctr">
              <a:spcBef>
                <a:spcPts val="0"/>
              </a:spcBef>
              <a:spcAft>
                <a:spcPts val="0"/>
              </a:spcAft>
              <a:buNone/>
            </a:pPr>
            <a:r>
              <a:t/>
            </a:r>
            <a:endParaRPr/>
          </a:p>
        </p:txBody>
      </p:sp>
      <p:sp>
        <p:nvSpPr>
          <p:cNvPr id="113" name="Google Shape;113;p22"/>
          <p:cNvSpPr txBox="1"/>
          <p:nvPr>
            <p:ph idx="1" type="body"/>
          </p:nvPr>
        </p:nvSpPr>
        <p:spPr>
          <a:xfrm>
            <a:off x="245900" y="1171275"/>
            <a:ext cx="8520600" cy="33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000000"/>
                </a:solidFill>
              </a:rPr>
              <a:t>1. There was a lot of </a:t>
            </a:r>
            <a:r>
              <a:rPr b="1" lang="en-GB" sz="1600">
                <a:solidFill>
                  <a:srgbClr val="000000"/>
                </a:solidFill>
              </a:rPr>
              <a:t>confusion over the filter button</a:t>
            </a:r>
            <a:r>
              <a:rPr lang="en-GB" sz="1600">
                <a:solidFill>
                  <a:srgbClr val="000000"/>
                </a:solidFill>
              </a:rPr>
              <a:t> as the filter system is not dynamic. </a:t>
            </a:r>
            <a:endParaRPr sz="1600">
              <a:solidFill>
                <a:srgbClr val="000000"/>
              </a:solidFill>
            </a:endParaRPr>
          </a:p>
          <a:p>
            <a:pPr indent="0" lvl="0" marL="0" rtl="0" algn="l">
              <a:spcBef>
                <a:spcPts val="1600"/>
              </a:spcBef>
              <a:spcAft>
                <a:spcPts val="0"/>
              </a:spcAft>
              <a:buNone/>
            </a:pPr>
            <a:r>
              <a:rPr lang="en-GB" sz="1600">
                <a:solidFill>
                  <a:srgbClr val="000000"/>
                </a:solidFill>
              </a:rPr>
              <a:t>2. A lot of people </a:t>
            </a:r>
            <a:r>
              <a:rPr b="1" lang="en-GB" sz="1600">
                <a:solidFill>
                  <a:srgbClr val="000000"/>
                </a:solidFill>
              </a:rPr>
              <a:t>did not know if they reached the bottom of a page</a:t>
            </a:r>
            <a:r>
              <a:rPr lang="en-GB" sz="1600">
                <a:solidFill>
                  <a:srgbClr val="000000"/>
                </a:solidFill>
              </a:rPr>
              <a:t> and scrolled more times than necessary. </a:t>
            </a:r>
            <a:endParaRPr sz="1600">
              <a:solidFill>
                <a:srgbClr val="000000"/>
              </a:solidFill>
            </a:endParaRPr>
          </a:p>
          <a:p>
            <a:pPr indent="0" lvl="0" marL="0" rtl="0" algn="l">
              <a:spcBef>
                <a:spcPts val="1600"/>
              </a:spcBef>
              <a:spcAft>
                <a:spcPts val="0"/>
              </a:spcAft>
              <a:buNone/>
            </a:pPr>
            <a:r>
              <a:rPr lang="en-GB" sz="1600">
                <a:solidFill>
                  <a:srgbClr val="000000"/>
                </a:solidFill>
              </a:rPr>
              <a:t>3. Users were confused on </a:t>
            </a:r>
            <a:r>
              <a:rPr b="1" lang="en-GB" sz="1600">
                <a:solidFill>
                  <a:srgbClr val="000000"/>
                </a:solidFill>
              </a:rPr>
              <a:t>where to add a meeting event</a:t>
            </a:r>
            <a:r>
              <a:rPr lang="en-GB" sz="1600">
                <a:solidFill>
                  <a:srgbClr val="000000"/>
                </a:solidFill>
              </a:rPr>
              <a:t> from Eye Investment onto the calendar. They assumed that this could be done on the calendar. </a:t>
            </a:r>
            <a:endParaRPr sz="1600">
              <a:solidFill>
                <a:srgbClr val="000000"/>
              </a:solidFill>
            </a:endParaRPr>
          </a:p>
          <a:p>
            <a:pPr indent="0" lvl="0" marL="0" rtl="0" algn="l">
              <a:spcBef>
                <a:spcPts val="1600"/>
              </a:spcBef>
              <a:spcAft>
                <a:spcPts val="0"/>
              </a:spcAft>
              <a:buNone/>
            </a:pPr>
            <a:r>
              <a:rPr lang="en-GB" sz="1600">
                <a:solidFill>
                  <a:srgbClr val="000000"/>
                </a:solidFill>
              </a:rPr>
              <a:t>4. Many people are </a:t>
            </a:r>
            <a:r>
              <a:rPr b="1" lang="en-GB" sz="1600">
                <a:solidFill>
                  <a:srgbClr val="000000"/>
                </a:solidFill>
              </a:rPr>
              <a:t>used to the Google Calendar UI</a:t>
            </a:r>
            <a:r>
              <a:rPr lang="en-GB" sz="1600">
                <a:solidFill>
                  <a:srgbClr val="000000"/>
                </a:solidFill>
              </a:rPr>
              <a:t>, so they often try to create a new event by tapping on the calendar instead of hitting a button with a prompt on it. </a:t>
            </a:r>
            <a:endParaRPr sz="1600">
              <a:solidFill>
                <a:srgbClr val="000000"/>
              </a:solidFill>
            </a:endParaRPr>
          </a:p>
          <a:p>
            <a:pPr indent="0" lvl="0" marL="0" rtl="0" algn="l">
              <a:spcBef>
                <a:spcPts val="1600"/>
              </a:spcBef>
              <a:spcAft>
                <a:spcPts val="0"/>
              </a:spcAft>
              <a:buNone/>
            </a:pPr>
            <a:r>
              <a:rPr lang="en-GB" sz="1600">
                <a:solidFill>
                  <a:srgbClr val="000000"/>
                </a:solidFill>
              </a:rPr>
              <a:t>5. There were many cases where the user </a:t>
            </a:r>
            <a:r>
              <a:rPr b="1" lang="en-GB" sz="1600">
                <a:solidFill>
                  <a:srgbClr val="000000"/>
                </a:solidFill>
              </a:rPr>
              <a:t>could not find a button</a:t>
            </a:r>
            <a:r>
              <a:rPr lang="en-GB" sz="1600">
                <a:solidFill>
                  <a:srgbClr val="000000"/>
                </a:solidFill>
              </a:rPr>
              <a:t> even if it was right next to what the user was looking at.  </a:t>
            </a:r>
            <a:endParaRPr sz="1600">
              <a:solidFill>
                <a:srgbClr val="000000"/>
              </a:solidFill>
            </a:endParaRPr>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285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Key Findings</a:t>
            </a:r>
            <a:endParaRPr/>
          </a:p>
        </p:txBody>
      </p:sp>
      <p:sp>
        <p:nvSpPr>
          <p:cNvPr id="119" name="Google Shape;119;p23"/>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600">
                <a:solidFill>
                  <a:srgbClr val="000000"/>
                </a:solidFill>
              </a:rPr>
              <a:t>6. Many people </a:t>
            </a:r>
            <a:r>
              <a:rPr b="1" lang="en-GB" sz="1600">
                <a:solidFill>
                  <a:srgbClr val="000000"/>
                </a:solidFill>
              </a:rPr>
              <a:t>do not like the Grid button UI system</a:t>
            </a:r>
            <a:r>
              <a:rPr lang="en-GB" sz="1600">
                <a:solidFill>
                  <a:srgbClr val="000000"/>
                </a:solidFill>
              </a:rPr>
              <a:t>. Many buttons are not intuitive as well. </a:t>
            </a:r>
            <a:endParaRPr sz="1600">
              <a:solidFill>
                <a:srgbClr val="000000"/>
              </a:solidFill>
            </a:endParaRPr>
          </a:p>
          <a:p>
            <a:pPr indent="0" lvl="0" marL="0" rtl="0" algn="l">
              <a:spcBef>
                <a:spcPts val="1600"/>
              </a:spcBef>
              <a:spcAft>
                <a:spcPts val="0"/>
              </a:spcAft>
              <a:buClr>
                <a:schemeClr val="dk1"/>
              </a:buClr>
              <a:buSzPts val="1100"/>
              <a:buFont typeface="Arial"/>
              <a:buNone/>
            </a:pPr>
            <a:r>
              <a:rPr lang="en-GB" sz="1600">
                <a:solidFill>
                  <a:srgbClr val="000000"/>
                </a:solidFill>
              </a:rPr>
              <a:t>7. Users forgot the name of the application because </a:t>
            </a:r>
            <a:r>
              <a:rPr b="1" lang="en-GB" sz="1600">
                <a:solidFill>
                  <a:srgbClr val="000000"/>
                </a:solidFill>
              </a:rPr>
              <a:t>a logo is only found on the login page</a:t>
            </a:r>
            <a:r>
              <a:rPr lang="en-GB" sz="1600">
                <a:solidFill>
                  <a:srgbClr val="000000"/>
                </a:solidFill>
              </a:rPr>
              <a:t>.</a:t>
            </a:r>
            <a:endParaRPr sz="1600">
              <a:solidFill>
                <a:srgbClr val="000000"/>
              </a:solidFill>
            </a:endParaRPr>
          </a:p>
          <a:p>
            <a:pPr indent="0" lvl="0" marL="0" rtl="0" algn="l">
              <a:spcBef>
                <a:spcPts val="1600"/>
              </a:spcBef>
              <a:spcAft>
                <a:spcPts val="0"/>
              </a:spcAft>
              <a:buClr>
                <a:schemeClr val="dk1"/>
              </a:buClr>
              <a:buSzPts val="1100"/>
              <a:buFont typeface="Arial"/>
              <a:buNone/>
            </a:pPr>
            <a:r>
              <a:rPr lang="en-GB" sz="1600">
                <a:solidFill>
                  <a:srgbClr val="000000"/>
                </a:solidFill>
              </a:rPr>
              <a:t>8. </a:t>
            </a:r>
            <a:r>
              <a:rPr b="1" lang="en-GB" sz="1600">
                <a:solidFill>
                  <a:srgbClr val="000000"/>
                </a:solidFill>
              </a:rPr>
              <a:t>Fonts, shapes and colors</a:t>
            </a:r>
            <a:r>
              <a:rPr lang="en-GB" sz="1600">
                <a:solidFill>
                  <a:srgbClr val="000000"/>
                </a:solidFill>
              </a:rPr>
              <a:t> thought to be </a:t>
            </a:r>
            <a:r>
              <a:rPr b="1" lang="en-GB" sz="1600">
                <a:solidFill>
                  <a:srgbClr val="000000"/>
                </a:solidFill>
              </a:rPr>
              <a:t>dull and boring</a:t>
            </a:r>
            <a:r>
              <a:rPr lang="en-GB" sz="1600">
                <a:solidFill>
                  <a:srgbClr val="000000"/>
                </a:solidFill>
              </a:rPr>
              <a:t>. </a:t>
            </a:r>
            <a:endParaRPr sz="1600">
              <a:solidFill>
                <a:srgbClr val="000000"/>
              </a:solidFill>
            </a:endParaRPr>
          </a:p>
          <a:p>
            <a:pPr indent="0" lvl="0" marL="0" rtl="0" algn="l">
              <a:spcBef>
                <a:spcPts val="1600"/>
              </a:spcBef>
              <a:spcAft>
                <a:spcPts val="0"/>
              </a:spcAft>
              <a:buClr>
                <a:schemeClr val="dk1"/>
              </a:buClr>
              <a:buSzPts val="1100"/>
              <a:buFont typeface="Arial"/>
              <a:buNone/>
            </a:pPr>
            <a:r>
              <a:rPr lang="en-GB" sz="1600">
                <a:solidFill>
                  <a:srgbClr val="000000"/>
                </a:solidFill>
              </a:rPr>
              <a:t>9. Some people </a:t>
            </a:r>
            <a:r>
              <a:rPr b="1" lang="en-GB" sz="1600">
                <a:solidFill>
                  <a:srgbClr val="000000"/>
                </a:solidFill>
              </a:rPr>
              <a:t>did not find some buttons intuitive enough</a:t>
            </a:r>
            <a:r>
              <a:rPr lang="en-GB" sz="1600">
                <a:solidFill>
                  <a:srgbClr val="000000"/>
                </a:solidFill>
              </a:rPr>
              <a:t> and it </a:t>
            </a:r>
            <a:r>
              <a:rPr b="1" lang="en-GB" sz="1600">
                <a:solidFill>
                  <a:srgbClr val="000000"/>
                </a:solidFill>
              </a:rPr>
              <a:t>took time for the user to find them. </a:t>
            </a:r>
            <a:endParaRPr b="1" sz="1600">
              <a:solidFill>
                <a:srgbClr val="000000"/>
              </a:solidFill>
            </a:endParaRPr>
          </a:p>
          <a:p>
            <a:pPr indent="0" lvl="0" marL="0" rtl="0" algn="l">
              <a:spcBef>
                <a:spcPts val="1600"/>
              </a:spcBef>
              <a:spcAft>
                <a:spcPts val="0"/>
              </a:spcAft>
              <a:buClr>
                <a:schemeClr val="dk1"/>
              </a:buClr>
              <a:buSzPts val="1100"/>
              <a:buFont typeface="Arial"/>
              <a:buNone/>
            </a:pPr>
            <a:r>
              <a:rPr lang="en-GB" sz="1600">
                <a:solidFill>
                  <a:srgbClr val="000000"/>
                </a:solidFill>
              </a:rPr>
              <a:t>10. User had</a:t>
            </a:r>
            <a:r>
              <a:rPr b="1" lang="en-GB" sz="1600">
                <a:solidFill>
                  <a:srgbClr val="000000"/>
                </a:solidFill>
              </a:rPr>
              <a:t> trouble differentiating between a checkbox and radio button</a:t>
            </a:r>
            <a:r>
              <a:rPr lang="en-GB" sz="1600">
                <a:solidFill>
                  <a:srgbClr val="000000"/>
                </a:solidFill>
              </a:rPr>
              <a:t>. Confused by the lack of a prompt to "tick one" or "choose a few" </a:t>
            </a:r>
            <a:endParaRPr sz="1600">
              <a:solidFill>
                <a:srgbClr val="000000"/>
              </a:solidFill>
            </a:endParaRPr>
          </a:p>
          <a:p>
            <a:pPr indent="0" lvl="0" marL="0" rtl="0" algn="l">
              <a:spcBef>
                <a:spcPts val="1600"/>
              </a:spcBef>
              <a:spcAft>
                <a:spcPts val="1600"/>
              </a:spcAft>
              <a:buClr>
                <a:schemeClr val="dk1"/>
              </a:buClr>
              <a:buSzPts val="1100"/>
              <a:buFont typeface="Arial"/>
              <a:buNone/>
            </a:pPr>
            <a:r>
              <a:rPr lang="en-GB" sz="1600">
                <a:solidFill>
                  <a:srgbClr val="000000"/>
                </a:solidFill>
              </a:rPr>
              <a:t>11. Some users t</a:t>
            </a:r>
            <a:r>
              <a:rPr b="1" lang="en-GB" sz="1600">
                <a:solidFill>
                  <a:srgbClr val="000000"/>
                </a:solidFill>
              </a:rPr>
              <a:t>ried to explore pages that were not available.</a:t>
            </a:r>
            <a:endParaRPr b="1" sz="16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123" name="Shape 123"/>
        <p:cNvGrpSpPr/>
        <p:nvPr/>
      </p:nvGrpSpPr>
      <p:grpSpPr>
        <a:xfrm>
          <a:off x="0" y="0"/>
          <a:ext cx="0" cy="0"/>
          <a:chOff x="0" y="0"/>
          <a:chExt cx="0" cy="0"/>
        </a:xfrm>
      </p:grpSpPr>
      <p:sp>
        <p:nvSpPr>
          <p:cNvPr id="124" name="Google Shape;124;p24"/>
          <p:cNvSpPr txBox="1"/>
          <p:nvPr>
            <p:ph type="title"/>
          </p:nvPr>
        </p:nvSpPr>
        <p:spPr>
          <a:xfrm>
            <a:off x="217675" y="1159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Possible changes for A/B testing</a:t>
            </a:r>
            <a:endParaRPr/>
          </a:p>
        </p:txBody>
      </p:sp>
      <p:sp>
        <p:nvSpPr>
          <p:cNvPr id="125" name="Google Shape;125;p24"/>
          <p:cNvSpPr txBox="1"/>
          <p:nvPr>
            <p:ph idx="1" type="body"/>
          </p:nvPr>
        </p:nvSpPr>
        <p:spPr>
          <a:xfrm>
            <a:off x="217675" y="1113550"/>
            <a:ext cx="8520600" cy="43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1. Improve the interaction logic to make it more dynamic to users for A/B testing </a:t>
            </a:r>
            <a:endParaRPr>
              <a:solidFill>
                <a:srgbClr val="000000"/>
              </a:solidFill>
            </a:endParaRPr>
          </a:p>
          <a:p>
            <a:pPr indent="0" lvl="0" marL="0" rtl="0" algn="l">
              <a:spcBef>
                <a:spcPts val="1600"/>
              </a:spcBef>
              <a:spcAft>
                <a:spcPts val="0"/>
              </a:spcAft>
              <a:buNone/>
            </a:pPr>
            <a:r>
              <a:rPr lang="en-GB">
                <a:solidFill>
                  <a:srgbClr val="000000"/>
                </a:solidFill>
              </a:rPr>
              <a:t>2. Have an indicator to show that you have reached the bottom of the page. IOS or Android indicators are a good example.  </a:t>
            </a:r>
            <a:endParaRPr>
              <a:solidFill>
                <a:srgbClr val="000000"/>
              </a:solidFill>
            </a:endParaRPr>
          </a:p>
          <a:p>
            <a:pPr indent="0" lvl="0" marL="0" rtl="0" algn="l">
              <a:spcBef>
                <a:spcPts val="1600"/>
              </a:spcBef>
              <a:spcAft>
                <a:spcPts val="0"/>
              </a:spcAft>
              <a:buNone/>
            </a:pPr>
            <a:r>
              <a:rPr lang="en-GB">
                <a:solidFill>
                  <a:srgbClr val="000000"/>
                </a:solidFill>
              </a:rPr>
              <a:t>3. Have the user read the Eye Investment page by making it more appealing by adjusting the flow of information. Also ensure that the user is given ample time to read the page.  </a:t>
            </a:r>
            <a:endParaRPr>
              <a:solidFill>
                <a:srgbClr val="000000"/>
              </a:solidFill>
            </a:endParaRPr>
          </a:p>
          <a:p>
            <a:pPr indent="0" lvl="0" marL="0" rtl="0" algn="l">
              <a:spcBef>
                <a:spcPts val="1600"/>
              </a:spcBef>
              <a:spcAft>
                <a:spcPts val="1600"/>
              </a:spcAft>
              <a:buNone/>
            </a:pPr>
            <a:r>
              <a:rPr lang="en-GB">
                <a:solidFill>
                  <a:srgbClr val="000000"/>
                </a:solidFill>
              </a:rPr>
              <a:t>4. Change the interaction of the Calendar function to be more like the Google UI system such that a tap on the screen will give a prompt to have a new event.</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129" name="Shape 129"/>
        <p:cNvGrpSpPr/>
        <p:nvPr/>
      </p:nvGrpSpPr>
      <p:grpSpPr>
        <a:xfrm>
          <a:off x="0" y="0"/>
          <a:ext cx="0" cy="0"/>
          <a:chOff x="0" y="0"/>
          <a:chExt cx="0" cy="0"/>
        </a:xfrm>
      </p:grpSpPr>
      <p:sp>
        <p:nvSpPr>
          <p:cNvPr id="130" name="Google Shape;130;p25"/>
          <p:cNvSpPr txBox="1"/>
          <p:nvPr>
            <p:ph type="title"/>
          </p:nvPr>
        </p:nvSpPr>
        <p:spPr>
          <a:xfrm>
            <a:off x="264675" y="4672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Possible changes for A/B testing</a:t>
            </a:r>
            <a:endParaRPr/>
          </a:p>
        </p:txBody>
      </p:sp>
      <p:sp>
        <p:nvSpPr>
          <p:cNvPr id="131" name="Google Shape;131;p25"/>
          <p:cNvSpPr txBox="1"/>
          <p:nvPr>
            <p:ph idx="1" type="body"/>
          </p:nvPr>
        </p:nvSpPr>
        <p:spPr>
          <a:xfrm>
            <a:off x="264675" y="748175"/>
            <a:ext cx="8520600" cy="43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000000"/>
              </a:solidFill>
            </a:endParaRPr>
          </a:p>
          <a:p>
            <a:pPr indent="0" lvl="0" marL="0" rtl="0" algn="l">
              <a:spcBef>
                <a:spcPts val="1600"/>
              </a:spcBef>
              <a:spcAft>
                <a:spcPts val="0"/>
              </a:spcAft>
              <a:buNone/>
            </a:pPr>
            <a:r>
              <a:rPr lang="en-GB">
                <a:solidFill>
                  <a:srgbClr val="000000"/>
                </a:solidFill>
              </a:rPr>
              <a:t>5. Change the color scheme, font type, font size and font color to make certain features more eye catching </a:t>
            </a:r>
            <a:endParaRPr>
              <a:solidFill>
                <a:srgbClr val="000000"/>
              </a:solidFill>
            </a:endParaRPr>
          </a:p>
          <a:p>
            <a:pPr indent="0" lvl="0" marL="0" rtl="0" algn="l">
              <a:spcBef>
                <a:spcPts val="1600"/>
              </a:spcBef>
              <a:spcAft>
                <a:spcPts val="0"/>
              </a:spcAft>
              <a:buNone/>
            </a:pPr>
            <a:r>
              <a:rPr lang="en-GB">
                <a:solidFill>
                  <a:srgbClr val="000000"/>
                </a:solidFill>
              </a:rPr>
              <a:t>6. Change the way information is displayed for a more aesthetic, less click requiring UI system.</a:t>
            </a:r>
            <a:endParaRPr>
              <a:solidFill>
                <a:srgbClr val="000000"/>
              </a:solidFill>
            </a:endParaRPr>
          </a:p>
          <a:p>
            <a:pPr indent="0" lvl="0" marL="0" rtl="0" algn="l">
              <a:spcBef>
                <a:spcPts val="1600"/>
              </a:spcBef>
              <a:spcAft>
                <a:spcPts val="1600"/>
              </a:spcAft>
              <a:buNone/>
            </a:pPr>
            <a:r>
              <a:rPr lang="en-GB">
                <a:solidFill>
                  <a:srgbClr val="000000"/>
                </a:solidFill>
              </a:rPr>
              <a:t>7. Change the instructions to be more specific, especially for checkboxes and radio buttons on forms ("Tick one" or "Tick multiple" for example)</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Agenda</a:t>
            </a:r>
            <a:endParaRPr/>
          </a:p>
        </p:txBody>
      </p:sp>
      <p:sp>
        <p:nvSpPr>
          <p:cNvPr id="64" name="Google Shape;64;p1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Char char="-"/>
            </a:pPr>
            <a:r>
              <a:rPr lang="en-GB">
                <a:solidFill>
                  <a:srgbClr val="000000"/>
                </a:solidFill>
              </a:rPr>
              <a:t>Goals</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GB">
                <a:solidFill>
                  <a:srgbClr val="000000"/>
                </a:solidFill>
              </a:rPr>
              <a:t>Participants</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GB">
                <a:solidFill>
                  <a:srgbClr val="000000"/>
                </a:solidFill>
              </a:rPr>
              <a:t>Environment</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GB">
                <a:solidFill>
                  <a:srgbClr val="000000"/>
                </a:solidFill>
              </a:rPr>
              <a:t>Results</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GB">
                <a:solidFill>
                  <a:srgbClr val="000000"/>
                </a:solidFill>
              </a:rPr>
              <a:t>Key Findings</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GB">
                <a:solidFill>
                  <a:srgbClr val="000000"/>
                </a:solidFill>
              </a:rPr>
              <a:t>Possible changes for our A/B testing</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Goals</a:t>
            </a:r>
            <a:endParaRPr/>
          </a:p>
        </p:txBody>
      </p:sp>
      <p:sp>
        <p:nvSpPr>
          <p:cNvPr id="70" name="Google Shape;70;p15"/>
          <p:cNvSpPr txBox="1"/>
          <p:nvPr>
            <p:ph idx="1" type="body"/>
          </p:nvPr>
        </p:nvSpPr>
        <p:spPr>
          <a:xfrm>
            <a:off x="311700" y="125592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a:solidFill>
                  <a:srgbClr val="434343"/>
                </a:solidFill>
              </a:rPr>
              <a:t>1. Users should be able to complete tasks without guidance from a test facilitator</a:t>
            </a:r>
            <a:endParaRPr>
              <a:solidFill>
                <a:srgbClr val="434343"/>
              </a:solidFill>
            </a:endParaRPr>
          </a:p>
          <a:p>
            <a:pPr indent="0" lvl="0" marL="0" rtl="0" algn="l">
              <a:lnSpc>
                <a:spcPct val="150000"/>
              </a:lnSpc>
              <a:spcBef>
                <a:spcPts val="0"/>
              </a:spcBef>
              <a:spcAft>
                <a:spcPts val="0"/>
              </a:spcAft>
              <a:buNone/>
            </a:pPr>
            <a:r>
              <a:rPr lang="en-GB">
                <a:solidFill>
                  <a:srgbClr val="434343"/>
                </a:solidFill>
              </a:rPr>
              <a:t>2. Users should find the application useful to obtain more information about the CCA </a:t>
            </a:r>
            <a:endParaRPr>
              <a:solidFill>
                <a:srgbClr val="434343"/>
              </a:solidFill>
            </a:endParaRPr>
          </a:p>
          <a:p>
            <a:pPr indent="0" lvl="0" marL="0" rtl="0" algn="l">
              <a:lnSpc>
                <a:spcPct val="150000"/>
              </a:lnSpc>
              <a:spcBef>
                <a:spcPts val="0"/>
              </a:spcBef>
              <a:spcAft>
                <a:spcPts val="0"/>
              </a:spcAft>
              <a:buNone/>
            </a:pPr>
            <a:r>
              <a:rPr lang="en-GB">
                <a:solidFill>
                  <a:srgbClr val="434343"/>
                </a:solidFill>
              </a:rPr>
              <a:t>3. Users should find it easy to navigate through the app and obtain more information </a:t>
            </a:r>
            <a:endParaRPr>
              <a:solidFill>
                <a:srgbClr val="434343"/>
              </a:solidFill>
            </a:endParaRPr>
          </a:p>
          <a:p>
            <a:pPr indent="0" lvl="0" marL="0" rtl="0" algn="l">
              <a:lnSpc>
                <a:spcPct val="150000"/>
              </a:lnSpc>
              <a:spcBef>
                <a:spcPts val="0"/>
              </a:spcBef>
              <a:spcAft>
                <a:spcPts val="0"/>
              </a:spcAft>
              <a:buNone/>
            </a:pPr>
            <a:r>
              <a:rPr lang="en-GB">
                <a:solidFill>
                  <a:srgbClr val="434343"/>
                </a:solidFill>
              </a:rPr>
              <a:t>4. Users should be able to complete tasks within the time frame given</a:t>
            </a:r>
            <a:endParaRPr>
              <a:solidFill>
                <a:srgbClr val="434343"/>
              </a:solidFill>
            </a:endParaRPr>
          </a:p>
          <a:p>
            <a:pPr indent="0" lvl="0" marL="0" rtl="0" algn="l">
              <a:lnSpc>
                <a:spcPct val="150000"/>
              </a:lnSpc>
              <a:spcBef>
                <a:spcPts val="0"/>
              </a:spcBef>
              <a:spcAft>
                <a:spcPts val="0"/>
              </a:spcAft>
              <a:buNone/>
            </a:pPr>
            <a:r>
              <a:rPr lang="en-GB">
                <a:solidFill>
                  <a:srgbClr val="434343"/>
                </a:solidFill>
              </a:rPr>
              <a:t>5. Users should find features in the application useful </a:t>
            </a:r>
            <a:endParaRPr>
              <a:solidFill>
                <a:srgbClr val="434343"/>
              </a:solidFill>
            </a:endParaRPr>
          </a:p>
          <a:p>
            <a:pPr indent="0" lvl="0" marL="0" rtl="0" algn="l">
              <a:lnSpc>
                <a:spcPct val="150000"/>
              </a:lnSpc>
              <a:spcBef>
                <a:spcPts val="0"/>
              </a:spcBef>
              <a:spcAft>
                <a:spcPts val="0"/>
              </a:spcAft>
              <a:buNone/>
            </a:pPr>
            <a:r>
              <a:rPr lang="en-GB">
                <a:solidFill>
                  <a:srgbClr val="434343"/>
                </a:solidFill>
              </a:rPr>
              <a:t>6. Users should find the design of the application pleasing</a:t>
            </a:r>
            <a:endParaRPr>
              <a:solidFill>
                <a:srgbClr val="434343"/>
              </a:solidFil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311700" y="220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Task</a:t>
            </a:r>
            <a:r>
              <a:rPr lang="en-GB"/>
              <a:t>s</a:t>
            </a:r>
            <a:endParaRPr/>
          </a:p>
        </p:txBody>
      </p:sp>
      <p:sp>
        <p:nvSpPr>
          <p:cNvPr id="76" name="Google Shape;76;p16"/>
          <p:cNvSpPr txBox="1"/>
          <p:nvPr>
            <p:ph idx="1" type="body"/>
          </p:nvPr>
        </p:nvSpPr>
        <p:spPr>
          <a:xfrm>
            <a:off x="365700" y="907325"/>
            <a:ext cx="8520600" cy="3667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2400">
                <a:solidFill>
                  <a:srgbClr val="434343"/>
                </a:solidFill>
              </a:rPr>
              <a:t>Task 1 A: Navigate the application by using the search / filter function</a:t>
            </a:r>
            <a:endParaRPr sz="2400">
              <a:solidFill>
                <a:srgbClr val="434343"/>
              </a:solidFill>
            </a:endParaRPr>
          </a:p>
          <a:p>
            <a:pPr indent="0" lvl="0" marL="0" rtl="0" algn="l">
              <a:lnSpc>
                <a:spcPct val="150000"/>
              </a:lnSpc>
              <a:spcBef>
                <a:spcPts val="0"/>
              </a:spcBef>
              <a:spcAft>
                <a:spcPts val="0"/>
              </a:spcAft>
              <a:buNone/>
            </a:pPr>
            <a:r>
              <a:rPr lang="en-GB" sz="2400">
                <a:solidFill>
                  <a:srgbClr val="434343"/>
                </a:solidFill>
              </a:rPr>
              <a:t>Task 1 B: Navigate through the application and find the Eye Investment Page without using the search / filter function</a:t>
            </a:r>
            <a:endParaRPr sz="2400">
              <a:solidFill>
                <a:srgbClr val="434343"/>
              </a:solidFill>
            </a:endParaRPr>
          </a:p>
          <a:p>
            <a:pPr indent="0" lvl="0" marL="0" rtl="0" algn="l">
              <a:lnSpc>
                <a:spcPct val="150000"/>
              </a:lnSpc>
              <a:spcBef>
                <a:spcPts val="0"/>
              </a:spcBef>
              <a:spcAft>
                <a:spcPts val="0"/>
              </a:spcAft>
              <a:buNone/>
            </a:pPr>
            <a:r>
              <a:rPr lang="en-GB" sz="2400">
                <a:solidFill>
                  <a:srgbClr val="434343"/>
                </a:solidFill>
              </a:rPr>
              <a:t>Task 2: Explore the page to find out more about page and upcoming events offered by Eye Investment </a:t>
            </a:r>
            <a:endParaRPr sz="2400">
              <a:solidFill>
                <a:srgbClr val="434343"/>
              </a:solidFill>
            </a:endParaRPr>
          </a:p>
          <a:p>
            <a:pPr indent="0" lvl="0" marL="0" rtl="0" algn="l">
              <a:lnSpc>
                <a:spcPct val="150000"/>
              </a:lnSpc>
              <a:spcBef>
                <a:spcPts val="0"/>
              </a:spcBef>
              <a:spcAft>
                <a:spcPts val="0"/>
              </a:spcAft>
              <a:buNone/>
            </a:pPr>
            <a:r>
              <a:rPr lang="en-GB" sz="2400">
                <a:solidFill>
                  <a:srgbClr val="434343"/>
                </a:solidFill>
              </a:rPr>
              <a:t>Task 3: Sign up to be a member of Eye Investment</a:t>
            </a:r>
            <a:endParaRPr sz="2400">
              <a:solidFill>
                <a:srgbClr val="434343"/>
              </a:solidFill>
            </a:endParaRPr>
          </a:p>
          <a:p>
            <a:pPr indent="0" lvl="0" marL="0" rtl="0" algn="l">
              <a:lnSpc>
                <a:spcPct val="150000"/>
              </a:lnSpc>
              <a:spcBef>
                <a:spcPts val="0"/>
              </a:spcBef>
              <a:spcAft>
                <a:spcPts val="0"/>
              </a:spcAft>
              <a:buNone/>
            </a:pPr>
            <a:r>
              <a:t/>
            </a:r>
            <a:endParaRPr>
              <a:solidFill>
                <a:srgbClr val="434343"/>
              </a:solidFill>
            </a:endParaRPr>
          </a:p>
          <a:p>
            <a:pPr indent="0" lvl="0" marL="0" rtl="0" algn="l">
              <a:lnSpc>
                <a:spcPct val="150000"/>
              </a:lnSpc>
              <a:spcBef>
                <a:spcPts val="0"/>
              </a:spcBef>
              <a:spcAft>
                <a:spcPts val="0"/>
              </a:spcAft>
              <a:buNone/>
            </a:pPr>
            <a:r>
              <a:t/>
            </a:r>
            <a:endParaRPr sz="2000">
              <a:solidFill>
                <a:srgbClr val="434343"/>
              </a:solidFill>
            </a:endParaRPr>
          </a:p>
          <a:p>
            <a:pPr indent="0" lvl="0" marL="0" rtl="0" algn="l">
              <a:lnSpc>
                <a:spcPct val="150000"/>
              </a:lnSpc>
              <a:spcBef>
                <a:spcPts val="0"/>
              </a:spcBef>
              <a:spcAft>
                <a:spcPts val="0"/>
              </a:spcAft>
              <a:buNone/>
            </a:pPr>
            <a:r>
              <a:t/>
            </a:r>
            <a:endParaRPr sz="1200">
              <a:solidFill>
                <a:schemeClr val="dk1"/>
              </a:solidFill>
            </a:endParaRPr>
          </a:p>
          <a:p>
            <a:pPr indent="0" lvl="0" marL="0" rtl="0" algn="l">
              <a:spcBef>
                <a:spcPts val="0"/>
              </a:spcBef>
              <a:spcAft>
                <a:spcPts val="160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311700" y="220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Tasks</a:t>
            </a:r>
            <a:endParaRPr/>
          </a:p>
        </p:txBody>
      </p:sp>
      <p:sp>
        <p:nvSpPr>
          <p:cNvPr id="82" name="Google Shape;82;p17"/>
          <p:cNvSpPr txBox="1"/>
          <p:nvPr>
            <p:ph idx="1" type="body"/>
          </p:nvPr>
        </p:nvSpPr>
        <p:spPr>
          <a:xfrm>
            <a:off x="311700" y="401400"/>
            <a:ext cx="8520600" cy="3537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solidFill>
                <a:srgbClr val="434343"/>
              </a:solidFill>
            </a:endParaRPr>
          </a:p>
          <a:p>
            <a:pPr indent="0" lvl="0" marL="0" rtl="0" algn="l">
              <a:lnSpc>
                <a:spcPct val="150000"/>
              </a:lnSpc>
              <a:spcBef>
                <a:spcPts val="0"/>
              </a:spcBef>
              <a:spcAft>
                <a:spcPts val="0"/>
              </a:spcAft>
              <a:buNone/>
            </a:pPr>
            <a:r>
              <a:rPr lang="en-GB" sz="2400">
                <a:solidFill>
                  <a:srgbClr val="434343"/>
                </a:solidFill>
              </a:rPr>
              <a:t>Task 4: Send Eye Investment an inquiry message</a:t>
            </a:r>
            <a:endParaRPr sz="2400">
              <a:solidFill>
                <a:srgbClr val="434343"/>
              </a:solidFill>
            </a:endParaRPr>
          </a:p>
          <a:p>
            <a:pPr indent="0" lvl="0" marL="0" rtl="0" algn="l">
              <a:lnSpc>
                <a:spcPct val="150000"/>
              </a:lnSpc>
              <a:spcBef>
                <a:spcPts val="0"/>
              </a:spcBef>
              <a:spcAft>
                <a:spcPts val="0"/>
              </a:spcAft>
              <a:buNone/>
            </a:pPr>
            <a:r>
              <a:rPr lang="en-GB" sz="2400">
                <a:solidFill>
                  <a:srgbClr val="434343"/>
                </a:solidFill>
              </a:rPr>
              <a:t>Task 5: Add an Eye Investment Research Meeting to Calendar from Eye Investment Page</a:t>
            </a:r>
            <a:endParaRPr sz="2400">
              <a:solidFill>
                <a:srgbClr val="434343"/>
              </a:solidFill>
            </a:endParaRPr>
          </a:p>
          <a:p>
            <a:pPr indent="0" lvl="0" marL="0" rtl="0" algn="l">
              <a:lnSpc>
                <a:spcPct val="150000"/>
              </a:lnSpc>
              <a:spcBef>
                <a:spcPts val="0"/>
              </a:spcBef>
              <a:spcAft>
                <a:spcPts val="0"/>
              </a:spcAft>
              <a:buNone/>
            </a:pPr>
            <a:r>
              <a:rPr lang="en-GB" sz="2400">
                <a:solidFill>
                  <a:srgbClr val="434343"/>
                </a:solidFill>
              </a:rPr>
              <a:t>Task 6: Navigate to your Calendar (Assuming successfully registered as Eye Investment</a:t>
            </a:r>
            <a:endParaRPr sz="2400">
              <a:solidFill>
                <a:srgbClr val="434343"/>
              </a:solidFill>
            </a:endParaRPr>
          </a:p>
          <a:p>
            <a:pPr indent="0" lvl="0" marL="0" rtl="0" algn="l">
              <a:lnSpc>
                <a:spcPct val="150000"/>
              </a:lnSpc>
              <a:spcBef>
                <a:spcPts val="0"/>
              </a:spcBef>
              <a:spcAft>
                <a:spcPts val="0"/>
              </a:spcAft>
              <a:buNone/>
            </a:pPr>
            <a:r>
              <a:rPr lang="en-GB" sz="2400">
                <a:solidFill>
                  <a:srgbClr val="434343"/>
                </a:solidFill>
              </a:rPr>
              <a:t>Task 7: Schedule a project meeting with your Eye Investment Group Member</a:t>
            </a:r>
            <a:endParaRPr sz="2400">
              <a:solidFill>
                <a:srgbClr val="434343"/>
              </a:solidFill>
            </a:endParaRPr>
          </a:p>
          <a:p>
            <a:pPr indent="0" lvl="0" marL="0" rtl="0" algn="l">
              <a:lnSpc>
                <a:spcPct val="150000"/>
              </a:lnSpc>
              <a:spcBef>
                <a:spcPts val="0"/>
              </a:spcBef>
              <a:spcAft>
                <a:spcPts val="0"/>
              </a:spcAft>
              <a:buNone/>
            </a:pPr>
            <a:r>
              <a:t/>
            </a:r>
            <a:endParaRPr sz="1200">
              <a:solidFill>
                <a:schemeClr val="dk1"/>
              </a:solidFill>
            </a:endParaRPr>
          </a:p>
          <a:p>
            <a:pPr indent="0" lvl="0" marL="0" rtl="0" algn="l">
              <a:spcBef>
                <a:spcPts val="0"/>
              </a:spcBef>
              <a:spcAft>
                <a:spcPts val="160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311700" y="1911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Participants</a:t>
            </a:r>
            <a:endParaRPr/>
          </a:p>
        </p:txBody>
      </p:sp>
      <p:sp>
        <p:nvSpPr>
          <p:cNvPr id="88" name="Google Shape;88;p18"/>
          <p:cNvSpPr txBox="1"/>
          <p:nvPr>
            <p:ph idx="1" type="body"/>
          </p:nvPr>
        </p:nvSpPr>
        <p:spPr>
          <a:xfrm>
            <a:off x="311700" y="823375"/>
            <a:ext cx="8520600" cy="3897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solidFill>
                  <a:srgbClr val="000000"/>
                </a:solidFill>
              </a:rPr>
              <a:t>3 participants:</a:t>
            </a:r>
            <a:endParaRPr>
              <a:solidFill>
                <a:srgbClr val="000000"/>
              </a:solidFill>
            </a:endParaRPr>
          </a:p>
          <a:p>
            <a:pPr indent="0" lvl="0" marL="0" rtl="0" algn="l">
              <a:lnSpc>
                <a:spcPct val="100000"/>
              </a:lnSpc>
              <a:spcBef>
                <a:spcPts val="1600"/>
              </a:spcBef>
              <a:spcAft>
                <a:spcPts val="0"/>
              </a:spcAft>
              <a:buNone/>
            </a:pPr>
            <a:r>
              <a:rPr lang="en-GB">
                <a:solidFill>
                  <a:srgbClr val="000000"/>
                </a:solidFill>
              </a:rPr>
              <a:t>- One Year 2 student from SIS </a:t>
            </a:r>
            <a:endParaRPr>
              <a:solidFill>
                <a:srgbClr val="000000"/>
              </a:solidFill>
            </a:endParaRPr>
          </a:p>
          <a:p>
            <a:pPr indent="0" lvl="0" marL="0" rtl="0" algn="l">
              <a:lnSpc>
                <a:spcPct val="100000"/>
              </a:lnSpc>
              <a:spcBef>
                <a:spcPts val="1600"/>
              </a:spcBef>
              <a:spcAft>
                <a:spcPts val="0"/>
              </a:spcAft>
              <a:buNone/>
            </a:pPr>
            <a:r>
              <a:rPr lang="en-GB">
                <a:solidFill>
                  <a:srgbClr val="000000"/>
                </a:solidFill>
              </a:rPr>
              <a:t>- One Year 2 student from SOA </a:t>
            </a:r>
            <a:endParaRPr>
              <a:solidFill>
                <a:srgbClr val="000000"/>
              </a:solidFill>
            </a:endParaRPr>
          </a:p>
          <a:p>
            <a:pPr indent="0" lvl="0" marL="0" rtl="0" algn="l">
              <a:lnSpc>
                <a:spcPct val="100000"/>
              </a:lnSpc>
              <a:spcBef>
                <a:spcPts val="1600"/>
              </a:spcBef>
              <a:spcAft>
                <a:spcPts val="0"/>
              </a:spcAft>
              <a:buNone/>
            </a:pPr>
            <a:r>
              <a:rPr lang="en-GB">
                <a:solidFill>
                  <a:srgbClr val="000000"/>
                </a:solidFill>
              </a:rPr>
              <a:t>- One Year 1 Student from SIS</a:t>
            </a:r>
            <a:endParaRPr>
              <a:solidFill>
                <a:srgbClr val="000000"/>
              </a:solidFill>
            </a:endParaRPr>
          </a:p>
          <a:p>
            <a:pPr indent="0" lvl="0" marL="0" rtl="0" algn="l">
              <a:spcBef>
                <a:spcPts val="1600"/>
              </a:spcBef>
              <a:spcAft>
                <a:spcPts val="0"/>
              </a:spcAft>
              <a:buNone/>
            </a:pPr>
            <a:r>
              <a:rPr lang="en-GB">
                <a:solidFill>
                  <a:srgbClr val="000000"/>
                </a:solidFill>
              </a:rPr>
              <a:t>All meet pre-test requirement:</a:t>
            </a:r>
            <a:endParaRPr>
              <a:solidFill>
                <a:srgbClr val="000000"/>
              </a:solidFill>
            </a:endParaRPr>
          </a:p>
          <a:p>
            <a:pPr indent="0" lvl="0" marL="0" rtl="0" algn="l">
              <a:spcBef>
                <a:spcPts val="1600"/>
              </a:spcBef>
              <a:spcAft>
                <a:spcPts val="0"/>
              </a:spcAft>
              <a:buNone/>
            </a:pPr>
            <a:r>
              <a:rPr lang="en-GB">
                <a:solidFill>
                  <a:srgbClr val="000000"/>
                </a:solidFill>
              </a:rPr>
              <a:t>-age between 18 to 25</a:t>
            </a:r>
            <a:endParaRPr>
              <a:solidFill>
                <a:srgbClr val="000000"/>
              </a:solidFill>
            </a:endParaRPr>
          </a:p>
          <a:p>
            <a:pPr indent="0" lvl="0" marL="0" rtl="0" algn="l">
              <a:spcBef>
                <a:spcPts val="1600"/>
              </a:spcBef>
              <a:spcAft>
                <a:spcPts val="1600"/>
              </a:spcAft>
              <a:buNone/>
            </a:pPr>
            <a:r>
              <a:rPr lang="en-GB">
                <a:solidFill>
                  <a:srgbClr val="000000"/>
                </a:solidFill>
              </a:rPr>
              <a:t>-use social media platforms or the school emailing system to find information about the school at least once every 2 to 3 days.</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Environment</a:t>
            </a:r>
            <a:endParaRPr/>
          </a:p>
        </p:txBody>
      </p:sp>
      <p:sp>
        <p:nvSpPr>
          <p:cNvPr id="94" name="Google Shape;94;p19"/>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The lab study is done </a:t>
            </a:r>
            <a:r>
              <a:rPr lang="en-GB">
                <a:solidFill>
                  <a:srgbClr val="000000"/>
                </a:solidFill>
              </a:rPr>
              <a:t>in a GSR</a:t>
            </a:r>
            <a:endParaRPr>
              <a:solidFill>
                <a:srgbClr val="000000"/>
              </a:solidFill>
            </a:endParaRPr>
          </a:p>
          <a:p>
            <a:pPr indent="0" lvl="0" marL="0" rtl="0" algn="l">
              <a:spcBef>
                <a:spcPts val="1600"/>
              </a:spcBef>
              <a:spcAft>
                <a:spcPts val="0"/>
              </a:spcAft>
              <a:buNone/>
            </a:pPr>
            <a:r>
              <a:rPr lang="en-GB">
                <a:solidFill>
                  <a:srgbClr val="000000"/>
                </a:solidFill>
              </a:rPr>
              <a:t>The participants were made to use the </a:t>
            </a:r>
            <a:endParaRPr>
              <a:solidFill>
                <a:srgbClr val="000000"/>
              </a:solidFill>
            </a:endParaRPr>
          </a:p>
          <a:p>
            <a:pPr indent="0" lvl="0" marL="0" rtl="0" algn="l">
              <a:spcBef>
                <a:spcPts val="1600"/>
              </a:spcBef>
              <a:spcAft>
                <a:spcPts val="0"/>
              </a:spcAft>
              <a:buNone/>
            </a:pPr>
            <a:r>
              <a:rPr lang="en-GB">
                <a:solidFill>
                  <a:srgbClr val="000000"/>
                </a:solidFill>
              </a:rPr>
              <a:t>mobile phones to test the app</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95" name="Google Shape;95;p19"/>
          <p:cNvPicPr preferRelativeResize="0"/>
          <p:nvPr/>
        </p:nvPicPr>
        <p:blipFill rotWithShape="1">
          <a:blip r:embed="rId3">
            <a:alphaModFix/>
          </a:blip>
          <a:srcRect b="15970" l="0" r="0" t="23991"/>
          <a:stretch/>
        </p:blipFill>
        <p:spPr>
          <a:xfrm>
            <a:off x="5143500" y="1234075"/>
            <a:ext cx="3539100" cy="34816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99" name="Shape 99"/>
        <p:cNvGrpSpPr/>
        <p:nvPr/>
      </p:nvGrpSpPr>
      <p:grpSpPr>
        <a:xfrm>
          <a:off x="0" y="0"/>
          <a:ext cx="0" cy="0"/>
          <a:chOff x="0" y="0"/>
          <a:chExt cx="0" cy="0"/>
        </a:xfrm>
      </p:grpSpPr>
      <p:graphicFrame>
        <p:nvGraphicFramePr>
          <p:cNvPr id="100" name="Google Shape;100;p20"/>
          <p:cNvGraphicFramePr/>
          <p:nvPr/>
        </p:nvGraphicFramePr>
        <p:xfrm>
          <a:off x="351300" y="688650"/>
          <a:ext cx="3000000" cy="3000000"/>
        </p:xfrm>
        <a:graphic>
          <a:graphicData uri="http://schemas.openxmlformats.org/drawingml/2006/table">
            <a:tbl>
              <a:tblPr>
                <a:noFill/>
                <a:tableStyleId>{A2DD8DA4-944D-4C60-B22E-466A8F064F34}</a:tableStyleId>
              </a:tblPr>
              <a:tblGrid>
                <a:gridCol w="3965100"/>
                <a:gridCol w="4687100"/>
              </a:tblGrid>
              <a:tr h="530400">
                <a:tc>
                  <a:txBody>
                    <a:bodyPr/>
                    <a:lstStyle/>
                    <a:p>
                      <a:pPr indent="0" lvl="0" marL="0" rtl="0" algn="ctr">
                        <a:spcBef>
                          <a:spcPts val="0"/>
                        </a:spcBef>
                        <a:spcAft>
                          <a:spcPts val="0"/>
                        </a:spcAft>
                        <a:buNone/>
                      </a:pPr>
                      <a:r>
                        <a:rPr lang="en-GB" sz="1800">
                          <a:latin typeface="Playfair Display"/>
                          <a:ea typeface="Playfair Display"/>
                          <a:cs typeface="Playfair Display"/>
                          <a:sym typeface="Playfair Display"/>
                        </a:rPr>
                        <a:t>Goals</a:t>
                      </a:r>
                      <a:endParaRPr sz="1800">
                        <a:latin typeface="Playfair Display"/>
                        <a:ea typeface="Playfair Display"/>
                        <a:cs typeface="Playfair Display"/>
                        <a:sym typeface="Playfair Display"/>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800">
                          <a:latin typeface="Playfair Display"/>
                          <a:ea typeface="Playfair Display"/>
                          <a:cs typeface="Playfair Display"/>
                          <a:sym typeface="Playfair Display"/>
                        </a:rPr>
                        <a:t>Results</a:t>
                      </a:r>
                      <a:endParaRPr sz="1800">
                        <a:latin typeface="Playfair Display"/>
                        <a:ea typeface="Playfair Display"/>
                        <a:cs typeface="Playfair Display"/>
                        <a:sym typeface="Playfair Display"/>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84400">
                <a:tc>
                  <a:txBody>
                    <a:bodyPr/>
                    <a:lstStyle/>
                    <a:p>
                      <a:pPr indent="0" lvl="0" marL="0" rtl="0" algn="l">
                        <a:spcBef>
                          <a:spcPts val="0"/>
                        </a:spcBef>
                        <a:spcAft>
                          <a:spcPts val="0"/>
                        </a:spcAft>
                        <a:buNone/>
                      </a:pPr>
                      <a:r>
                        <a:rPr lang="en-GB" sz="1800">
                          <a:latin typeface="Playfair Display"/>
                          <a:ea typeface="Playfair Display"/>
                          <a:cs typeface="Playfair Display"/>
                          <a:sym typeface="Playfair Display"/>
                        </a:rPr>
                        <a:t> 1. Users should be able to complete tasks without guidance from a test facilitator</a:t>
                      </a:r>
                      <a:endParaRPr sz="1800">
                        <a:latin typeface="Playfair Display"/>
                        <a:ea typeface="Playfair Display"/>
                        <a:cs typeface="Playfair Display"/>
                        <a:sym typeface="Playfair Display"/>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800">
                          <a:latin typeface="Playfair Display"/>
                          <a:ea typeface="Playfair Display"/>
                          <a:cs typeface="Playfair Display"/>
                          <a:sym typeface="Playfair Display"/>
                        </a:rPr>
                        <a:t>Goal partially reached. Think aloud data and critical incidents revealed that some participants did not understand and navigated into completely different pages. </a:t>
                      </a:r>
                      <a:endParaRPr sz="1800">
                        <a:latin typeface="Playfair Display"/>
                        <a:ea typeface="Playfair Display"/>
                        <a:cs typeface="Playfair Display"/>
                        <a:sym typeface="Playfair Display"/>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59100">
                <a:tc>
                  <a:txBody>
                    <a:bodyPr/>
                    <a:lstStyle/>
                    <a:p>
                      <a:pPr indent="0" lvl="0" marL="0" rtl="0" algn="l">
                        <a:spcBef>
                          <a:spcPts val="0"/>
                        </a:spcBef>
                        <a:spcAft>
                          <a:spcPts val="0"/>
                        </a:spcAft>
                        <a:buNone/>
                      </a:pPr>
                      <a:r>
                        <a:rPr lang="en-GB" sz="1800">
                          <a:latin typeface="Playfair Display"/>
                          <a:ea typeface="Playfair Display"/>
                          <a:cs typeface="Playfair Display"/>
                          <a:sym typeface="Playfair Display"/>
                        </a:rPr>
                        <a:t>2. Users should find the application useful to obtain more information about the CCA </a:t>
                      </a:r>
                      <a:endParaRPr sz="1800">
                        <a:latin typeface="Playfair Display"/>
                        <a:ea typeface="Playfair Display"/>
                        <a:cs typeface="Playfair Display"/>
                        <a:sym typeface="Playfair Display"/>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800">
                          <a:latin typeface="Playfair Display"/>
                          <a:ea typeface="Playfair Display"/>
                          <a:cs typeface="Playfair Display"/>
                          <a:sym typeface="Playfair Display"/>
                        </a:rPr>
                        <a:t>Goal reached. Average rating from participants is 7.3</a:t>
                      </a:r>
                      <a:endParaRPr sz="1800">
                        <a:latin typeface="Playfair Display"/>
                        <a:ea typeface="Playfair Display"/>
                        <a:cs typeface="Playfair Display"/>
                        <a:sym typeface="Playfair Display"/>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71050">
                <a:tc>
                  <a:txBody>
                    <a:bodyPr/>
                    <a:lstStyle/>
                    <a:p>
                      <a:pPr indent="0" lvl="0" marL="0" rtl="0" algn="l">
                        <a:spcBef>
                          <a:spcPts val="0"/>
                        </a:spcBef>
                        <a:spcAft>
                          <a:spcPts val="0"/>
                        </a:spcAft>
                        <a:buNone/>
                      </a:pPr>
                      <a:r>
                        <a:rPr lang="en-GB" sz="1800">
                          <a:latin typeface="Playfair Display"/>
                          <a:ea typeface="Playfair Display"/>
                          <a:cs typeface="Playfair Display"/>
                          <a:sym typeface="Playfair Display"/>
                        </a:rPr>
                        <a:t>3. Users should find it easy to navigate through the app and obtain more information </a:t>
                      </a:r>
                      <a:endParaRPr sz="1800">
                        <a:latin typeface="Playfair Display"/>
                        <a:ea typeface="Playfair Display"/>
                        <a:cs typeface="Playfair Display"/>
                        <a:sym typeface="Playfair Display"/>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800">
                          <a:latin typeface="Playfair Display"/>
                          <a:ea typeface="Playfair Display"/>
                          <a:cs typeface="Playfair Display"/>
                          <a:sym typeface="Playfair Display"/>
                        </a:rPr>
                        <a:t>Goal failed. Participants navigated into different pages at times due to lack of understanding of the application structure. On average, 4 clicks were made, 1 more than our target </a:t>
                      </a:r>
                      <a:endParaRPr sz="1800">
                        <a:latin typeface="Playfair Display"/>
                        <a:ea typeface="Playfair Display"/>
                        <a:cs typeface="Playfair Display"/>
                        <a:sym typeface="Playfair Display"/>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01" name="Google Shape;101;p20"/>
          <p:cNvSpPr txBox="1"/>
          <p:nvPr/>
        </p:nvSpPr>
        <p:spPr>
          <a:xfrm>
            <a:off x="0" y="0"/>
            <a:ext cx="9144000" cy="82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solidFill>
                  <a:schemeClr val="dk2"/>
                </a:solidFill>
                <a:highlight>
                  <a:schemeClr val="dk1"/>
                </a:highlight>
                <a:latin typeface="Oswald"/>
                <a:ea typeface="Oswald"/>
                <a:cs typeface="Oswald"/>
                <a:sym typeface="Oswald"/>
              </a:rPr>
              <a:t>Results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105" name="Shape 105"/>
        <p:cNvGrpSpPr/>
        <p:nvPr/>
      </p:nvGrpSpPr>
      <p:grpSpPr>
        <a:xfrm>
          <a:off x="0" y="0"/>
          <a:ext cx="0" cy="0"/>
          <a:chOff x="0" y="0"/>
          <a:chExt cx="0" cy="0"/>
        </a:xfrm>
      </p:grpSpPr>
      <p:graphicFrame>
        <p:nvGraphicFramePr>
          <p:cNvPr id="106" name="Google Shape;106;p21"/>
          <p:cNvGraphicFramePr/>
          <p:nvPr/>
        </p:nvGraphicFramePr>
        <p:xfrm>
          <a:off x="175650" y="1054025"/>
          <a:ext cx="3000000" cy="3000000"/>
        </p:xfrm>
        <a:graphic>
          <a:graphicData uri="http://schemas.openxmlformats.org/drawingml/2006/table">
            <a:tbl>
              <a:tblPr>
                <a:noFill/>
                <a:tableStyleId>{A2DD8DA4-944D-4C60-B22E-466A8F064F34}</a:tableStyleId>
              </a:tblPr>
              <a:tblGrid>
                <a:gridCol w="4290950"/>
                <a:gridCol w="4290950"/>
              </a:tblGrid>
              <a:tr h="530400">
                <a:tc>
                  <a:txBody>
                    <a:bodyPr/>
                    <a:lstStyle/>
                    <a:p>
                      <a:pPr indent="0" lvl="0" marL="0" rtl="0" algn="ctr">
                        <a:spcBef>
                          <a:spcPts val="0"/>
                        </a:spcBef>
                        <a:spcAft>
                          <a:spcPts val="0"/>
                        </a:spcAft>
                        <a:buNone/>
                      </a:pPr>
                      <a:r>
                        <a:rPr lang="en-GB" sz="1800">
                          <a:latin typeface="Playfair Display"/>
                          <a:ea typeface="Playfair Display"/>
                          <a:cs typeface="Playfair Display"/>
                          <a:sym typeface="Playfair Display"/>
                        </a:rPr>
                        <a:t>Goals</a:t>
                      </a:r>
                      <a:endParaRPr sz="1800">
                        <a:latin typeface="Playfair Display"/>
                        <a:ea typeface="Playfair Display"/>
                        <a:cs typeface="Playfair Display"/>
                        <a:sym typeface="Playfair Display"/>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800">
                          <a:latin typeface="Playfair Display"/>
                          <a:ea typeface="Playfair Display"/>
                          <a:cs typeface="Playfair Display"/>
                          <a:sym typeface="Playfair Display"/>
                        </a:rPr>
                        <a:t>Results</a:t>
                      </a:r>
                      <a:endParaRPr sz="1800">
                        <a:latin typeface="Playfair Display"/>
                        <a:ea typeface="Playfair Display"/>
                        <a:cs typeface="Playfair Display"/>
                        <a:sym typeface="Playfair Display"/>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59100">
                <a:tc>
                  <a:txBody>
                    <a:bodyPr/>
                    <a:lstStyle/>
                    <a:p>
                      <a:pPr indent="0" lvl="0" marL="0" rtl="0" algn="l">
                        <a:spcBef>
                          <a:spcPts val="0"/>
                        </a:spcBef>
                        <a:spcAft>
                          <a:spcPts val="0"/>
                        </a:spcAft>
                        <a:buNone/>
                      </a:pPr>
                      <a:r>
                        <a:rPr lang="en-GB" sz="1800">
                          <a:latin typeface="Playfair Display"/>
                          <a:ea typeface="Playfair Display"/>
                          <a:cs typeface="Playfair Display"/>
                          <a:sym typeface="Playfair Display"/>
                        </a:rPr>
                        <a:t>4. Users should be able to complete tasks within the time frame given</a:t>
                      </a:r>
                      <a:endParaRPr sz="1800">
                        <a:latin typeface="Playfair Display"/>
                        <a:ea typeface="Playfair Display"/>
                        <a:cs typeface="Playfair Display"/>
                        <a:sym typeface="Playfair Display"/>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800">
                          <a:latin typeface="Playfair Display"/>
                          <a:ea typeface="Playfair Display"/>
                          <a:cs typeface="Playfair Display"/>
                          <a:sym typeface="Playfair Display"/>
                        </a:rPr>
                        <a:t>Goal failed. The users exceeded the total target time by an average of 46 seconds. Identified the 2 tasks responsible for the delay.</a:t>
                      </a:r>
                      <a:endParaRPr sz="1800">
                        <a:latin typeface="Playfair Display"/>
                        <a:ea typeface="Playfair Display"/>
                        <a:cs typeface="Playfair Display"/>
                        <a:sym typeface="Playfair Display"/>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59100">
                <a:tc>
                  <a:txBody>
                    <a:bodyPr/>
                    <a:lstStyle/>
                    <a:p>
                      <a:pPr indent="0" lvl="0" marL="0" rtl="0" algn="l">
                        <a:spcBef>
                          <a:spcPts val="0"/>
                        </a:spcBef>
                        <a:spcAft>
                          <a:spcPts val="0"/>
                        </a:spcAft>
                        <a:buClr>
                          <a:schemeClr val="dk1"/>
                        </a:buClr>
                        <a:buSzPts val="1100"/>
                        <a:buFont typeface="Arial"/>
                        <a:buNone/>
                      </a:pPr>
                      <a:r>
                        <a:rPr lang="en-GB" sz="1800">
                          <a:latin typeface="Playfair Display"/>
                          <a:ea typeface="Playfair Display"/>
                          <a:cs typeface="Playfair Display"/>
                          <a:sym typeface="Playfair Display"/>
                        </a:rPr>
                        <a:t>5. Users should find features in the application useful </a:t>
                      </a:r>
                      <a:endParaRPr sz="1800">
                        <a:latin typeface="Playfair Display"/>
                        <a:ea typeface="Playfair Display"/>
                        <a:cs typeface="Playfair Display"/>
                        <a:sym typeface="Playfair Display"/>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sz="1800">
                          <a:latin typeface="Playfair Display"/>
                          <a:ea typeface="Playfair Display"/>
                          <a:cs typeface="Playfair Display"/>
                          <a:sym typeface="Playfair Display"/>
                        </a:rPr>
                        <a:t>Mixed reviews. Some said some pages were intuitive while others said that the same page was not intuitive. </a:t>
                      </a:r>
                      <a:endParaRPr sz="1800">
                        <a:latin typeface="Playfair Display"/>
                        <a:ea typeface="Playfair Display"/>
                        <a:cs typeface="Playfair Display"/>
                        <a:sym typeface="Playfair Display"/>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0350">
                <a:tc>
                  <a:txBody>
                    <a:bodyPr/>
                    <a:lstStyle/>
                    <a:p>
                      <a:pPr indent="0" lvl="0" marL="0" rtl="0" algn="l">
                        <a:spcBef>
                          <a:spcPts val="0"/>
                        </a:spcBef>
                        <a:spcAft>
                          <a:spcPts val="0"/>
                        </a:spcAft>
                        <a:buNone/>
                      </a:pPr>
                      <a:r>
                        <a:rPr lang="en-GB" sz="1800">
                          <a:latin typeface="Playfair Display"/>
                          <a:ea typeface="Playfair Display"/>
                          <a:cs typeface="Playfair Display"/>
                          <a:sym typeface="Playfair Display"/>
                        </a:rPr>
                        <a:t>6. Users should find the design of the application pleasing</a:t>
                      </a:r>
                      <a:endParaRPr sz="1800">
                        <a:latin typeface="Playfair Display"/>
                        <a:ea typeface="Playfair Display"/>
                        <a:cs typeface="Playfair Display"/>
                        <a:sym typeface="Playfair Display"/>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800">
                          <a:latin typeface="Playfair Display"/>
                          <a:ea typeface="Playfair Display"/>
                          <a:cs typeface="Playfair Display"/>
                          <a:sym typeface="Playfair Display"/>
                        </a:rPr>
                        <a:t>Goal reached. Average rating from participants is 7</a:t>
                      </a:r>
                      <a:endParaRPr sz="1800">
                        <a:latin typeface="Playfair Display"/>
                        <a:ea typeface="Playfair Display"/>
                        <a:cs typeface="Playfair Display"/>
                        <a:sym typeface="Playfair Display"/>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07" name="Google Shape;107;p21"/>
          <p:cNvSpPr txBox="1"/>
          <p:nvPr/>
        </p:nvSpPr>
        <p:spPr>
          <a:xfrm>
            <a:off x="0" y="168625"/>
            <a:ext cx="9144000" cy="59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highlight>
                  <a:schemeClr val="dk1"/>
                </a:highlight>
                <a:latin typeface="Oswald"/>
                <a:ea typeface="Oswald"/>
                <a:cs typeface="Oswald"/>
                <a:sym typeface="Oswald"/>
              </a:rPr>
              <a:t>Results</a:t>
            </a:r>
            <a:endParaRPr sz="3000">
              <a:highlight>
                <a:schemeClr val="dk1"/>
              </a:highlight>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