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layfair Display"/>
      <p:regular r:id="rId34"/>
      <p:bold r:id="rId35"/>
      <p:italic r:id="rId36"/>
      <p:boldItalic r:id="rId37"/>
    </p:embeddedFont>
    <p:embeddedFont>
      <p:font typeface="Nunito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D99BBEA-4D13-4A4D-949F-B90CB3958EE0}">
  <a:tblStyle styleId="{8D99BBEA-4D13-4A4D-949F-B90CB3958E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Nunito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6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9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8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1.xml"/><Relationship Id="rId39" Type="http://schemas.openxmlformats.org/officeDocument/2006/relationships/font" Target="fonts/Nunito-bold.fntdata"/><Relationship Id="rId16" Type="http://schemas.openxmlformats.org/officeDocument/2006/relationships/slide" Target="slides/slide10.xml"/><Relationship Id="rId38" Type="http://schemas.openxmlformats.org/officeDocument/2006/relationships/font" Target="fonts/Nuni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7463a44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7463a44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70d77cc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70d77c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70d77c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70d77c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7463a44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7463a44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70d77cc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70d77cc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7463a446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7463a446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70d77cc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70d77cc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7463a446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7463a446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70d77c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70d77c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7463a446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7463a446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91ac811a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91ac811a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91ac811a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91ac811a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391ac811a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391ac811a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57a1c9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657a1c9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4657a1c9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4657a1c9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657a1c9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657a1c9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66699f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66699f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466699f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466699f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391ac811a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391ac811a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657a1c9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657a1c9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a73c3b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a73c3b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7463a4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7463a4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a73c3b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a73c3b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a73c3bb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a73c3bb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a73c3bb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a73c3b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70d77c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70d77c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94350" y="1613175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G5T4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PM Review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288" y="3323005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Members: Jaslyn, See Hoe, Yi Bing, Leonard, Serene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 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200" cy="325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2_3_3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2_4_1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2_7_3 -&gt;2_8_1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2_3_3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2_4_2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2_7_3 -&gt;2_8_1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2_3_3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2_5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2_7_3 -&gt;2_8_1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2_3_3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2_4_1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2_7_3 -&gt;2_8_2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2_3_3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2_4_2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2_7_3 -&gt;2_8_2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2_3_3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2_5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2_7_3 -&gt;2_8_2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2_3_4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2_4_1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2_7_3 -&gt;2_8_1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2_3_4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2_4_2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2_7_3 -&gt;2_8_1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3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198" cy="28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3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3_2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3_5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3_6 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3_6_2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3_6_3-&gt;3_7 -&gt;3_8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3_3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3_5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3_6 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3_6_2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3_6_3-&gt;3_7 -&gt;3_8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4105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359525" y="1137525"/>
            <a:ext cx="63642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</a:t>
            </a:r>
            <a:r>
              <a:rPr lang="en-GB" sz="2400"/>
              <a:t>-&gt;</a:t>
            </a:r>
            <a:r>
              <a:rPr lang="en-GB" sz="2400"/>
              <a:t>5_2_1 </a:t>
            </a:r>
            <a:r>
              <a:rPr lang="en-GB" sz="2400"/>
              <a:t>-&gt;</a:t>
            </a:r>
            <a:r>
              <a:rPr lang="en-GB" sz="2400"/>
              <a:t>5_3</a:t>
            </a:r>
            <a:r>
              <a:rPr lang="en-GB" sz="2400"/>
              <a:t>-&gt;</a:t>
            </a:r>
            <a:r>
              <a:rPr lang="en-GB" sz="2400"/>
              <a:t>5_4</a:t>
            </a:r>
            <a:r>
              <a:rPr lang="en-GB" sz="2400"/>
              <a:t>-&gt;</a:t>
            </a:r>
            <a:r>
              <a:rPr lang="en-GB" sz="2400"/>
              <a:t>5_5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</a:t>
            </a:r>
            <a:r>
              <a:rPr lang="en-GB" sz="2400"/>
              <a:t>-&gt;</a:t>
            </a:r>
            <a:r>
              <a:rPr lang="en-GB" sz="2400"/>
              <a:t>5_2_2 </a:t>
            </a:r>
            <a:r>
              <a:rPr lang="en-GB" sz="2400"/>
              <a:t>-&gt;</a:t>
            </a:r>
            <a:r>
              <a:rPr lang="en-GB" sz="2400"/>
              <a:t>5_3</a:t>
            </a:r>
            <a:r>
              <a:rPr lang="en-GB" sz="2400"/>
              <a:t>-&gt;</a:t>
            </a:r>
            <a:r>
              <a:rPr lang="en-GB" sz="2400"/>
              <a:t>5_4</a:t>
            </a:r>
            <a:r>
              <a:rPr lang="en-GB" sz="2400"/>
              <a:t>-&gt;</a:t>
            </a:r>
            <a:r>
              <a:rPr lang="en-GB" sz="2400"/>
              <a:t>5_5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</a:t>
            </a:r>
            <a:r>
              <a:rPr lang="en-GB" sz="2400"/>
              <a:t>-&gt;</a:t>
            </a:r>
            <a:r>
              <a:rPr lang="en-GB" sz="2400"/>
              <a:t>5_2_3 </a:t>
            </a:r>
            <a:r>
              <a:rPr lang="en-GB" sz="2400"/>
              <a:t>-&gt;</a:t>
            </a:r>
            <a:r>
              <a:rPr lang="en-GB" sz="2400"/>
              <a:t>5_3</a:t>
            </a:r>
            <a:r>
              <a:rPr lang="en-GB" sz="2400"/>
              <a:t>-&gt;</a:t>
            </a:r>
            <a:r>
              <a:rPr lang="en-GB" sz="2400"/>
              <a:t>5_4</a:t>
            </a:r>
            <a:r>
              <a:rPr lang="en-GB" sz="2400"/>
              <a:t>-&gt;</a:t>
            </a:r>
            <a:r>
              <a:rPr lang="en-GB" sz="2400"/>
              <a:t>5_5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</a:t>
            </a:r>
            <a:r>
              <a:rPr lang="en-GB" sz="2400"/>
              <a:t>-&gt;</a:t>
            </a:r>
            <a:r>
              <a:rPr lang="en-GB" sz="2400"/>
              <a:t>5_2_4 </a:t>
            </a:r>
            <a:r>
              <a:rPr lang="en-GB" sz="2400"/>
              <a:t>-&gt;</a:t>
            </a:r>
            <a:r>
              <a:rPr lang="en-GB" sz="2400"/>
              <a:t>5_3</a:t>
            </a:r>
            <a:r>
              <a:rPr lang="en-GB" sz="2400"/>
              <a:t>-&gt;</a:t>
            </a:r>
            <a:r>
              <a:rPr lang="en-GB" sz="2400"/>
              <a:t>5_4</a:t>
            </a:r>
            <a:r>
              <a:rPr lang="en-GB" sz="2400"/>
              <a:t>-&gt;</a:t>
            </a:r>
            <a:r>
              <a:rPr lang="en-GB" sz="2400"/>
              <a:t>5_5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25" y="1335475"/>
            <a:ext cx="61436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5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 5_2_1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5_3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5_4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 5_2_2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5_3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5_4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5_2_3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5_3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5_4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5_2_4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5_3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5_4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175"/>
            <a:ext cx="9143999" cy="420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 </a:t>
            </a:r>
            <a:r>
              <a:rPr b="0" lang="en-GB" sz="1800">
                <a:solidFill>
                  <a:srgbClr val="000000"/>
                </a:solidFill>
              </a:rPr>
              <a:t>Not planning to drop any, No PHP Frameworks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Finished: </a:t>
            </a:r>
            <a:endParaRPr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Login for student and Admin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Bootstrap for Administrators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In Progress: </a:t>
            </a:r>
            <a:endParaRPr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Bid for 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-&gt;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section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Round 1 Admin Clearing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Cloud deployment:</a:t>
            </a:r>
            <a:endParaRPr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Admin Password: passphrase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IP Address: 18.221.10.143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Total Bug Metrics: 41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Bugs with 1 point were detected and solved immediately.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Mitigation: When more bugs with 5 points were detected, </a:t>
            </a:r>
            <a:r>
              <a:rPr lang="en-GB"/>
              <a:t>-&gt;</a:t>
            </a:r>
            <a:r>
              <a:rPr lang="en-GB"/>
              <a:t>debugging session was scheduled on 24/9/2019 to meet and had </a:t>
            </a:r>
            <a:r>
              <a:rPr lang="en-GB"/>
              <a:t>-&gt;</a:t>
            </a:r>
            <a:r>
              <a:rPr lang="en-GB"/>
              <a:t>discussion with the coders to resolve the bugs.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838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Roles and Responsibilities</a:t>
            </a:r>
            <a:endParaRPr/>
          </a:p>
        </p:txBody>
      </p:sp>
      <p:graphicFrame>
        <p:nvGraphicFramePr>
          <p:cNvPr id="199" name="Google Shape;199;p33"/>
          <p:cNvGraphicFramePr/>
          <p:nvPr/>
        </p:nvGraphicFramePr>
        <p:xfrm>
          <a:off x="368625" y="79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{8D99BBEA-4D13-4A4D-949F-B90CB3958EE0}</a:tableStyleId>
              </a:tblPr>
              <a:tblGrid>
                <a:gridCol w="913550"/>
                <a:gridCol w="2343650"/>
                <a:gridCol w="1628600"/>
                <a:gridCol w="1628600"/>
                <a:gridCol w="1628600"/>
              </a:tblGrid>
              <a:tr h="49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Milestone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PM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8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functionalities are up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1 -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8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2 - Application Demo and Progress Update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3 -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8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4 -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5 - Final Presentation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1: Responsibilities </a:t>
            </a:r>
            <a:endParaRPr/>
          </a:p>
        </p:txBody>
      </p:sp>
      <p:graphicFrame>
        <p:nvGraphicFramePr>
          <p:cNvPr id="205" name="Google Shape;205;p34"/>
          <p:cNvGraphicFramePr/>
          <p:nvPr/>
        </p:nvGraphicFramePr>
        <p:xfrm>
          <a:off x="381425" y="12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{8D99BBEA-4D13-4A4D-949F-B90CB3958EE0}</a:tableStyleId>
              </a:tblPr>
              <a:tblGrid>
                <a:gridCol w="1685775"/>
                <a:gridCol w="3676025"/>
                <a:gridCol w="2680900"/>
              </a:tblGrid>
              <a:tr h="45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23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team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Bootstrap for Section, Course, Prerequisites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Login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Bootstrap for Bid, Course_completed, Student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2: Responsibilities </a:t>
            </a:r>
            <a:endParaRPr/>
          </a:p>
        </p:txBody>
      </p:sp>
      <p:graphicFrame>
        <p:nvGraphicFramePr>
          <p:cNvPr id="211" name="Google Shape;211;p35"/>
          <p:cNvGraphicFramePr/>
          <p:nvPr/>
        </p:nvGraphicFramePr>
        <p:xfrm>
          <a:off x="550650" y="126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{8D99BBEA-4D13-4A4D-949F-B90CB3958EE0}</a:tableStyleId>
              </a:tblPr>
              <a:tblGrid>
                <a:gridCol w="1851700"/>
                <a:gridCol w="3510100"/>
                <a:gridCol w="2680900"/>
              </a:tblGrid>
              <a:tr h="45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23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commits are on time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Round 1 &amp; 2 Starting and Clearing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Ad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min Page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Login, Bootstrap, Dump Table, Start round, Stop round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Round 1 &amp; 2 Bid for 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-&gt;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Student Bid Page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1995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3: Responsibilities </a:t>
            </a:r>
            <a:endParaRPr/>
          </a:p>
        </p:txBody>
      </p:sp>
      <p:graphicFrame>
        <p:nvGraphicFramePr>
          <p:cNvPr id="217" name="Google Shape;217;p36"/>
          <p:cNvGraphicFramePr/>
          <p:nvPr/>
        </p:nvGraphicFramePr>
        <p:xfrm>
          <a:off x="311700" y="96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{8D99BBEA-4D13-4A4D-949F-B90CB3958EE0}</a:tableStyleId>
              </a:tblPr>
              <a:tblGrid>
                <a:gridCol w="1755525"/>
                <a:gridCol w="3712000"/>
                <a:gridCol w="2680900"/>
              </a:tblGrid>
              <a:tr h="41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622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90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Drop 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-&gt;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bid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Drop 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-&gt;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Update Bid, Drop 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90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View Bidding results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Dump (User, Bid, Section)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4: Responsibilities </a:t>
            </a:r>
            <a:endParaRPr/>
          </a:p>
        </p:txBody>
      </p:sp>
      <p:graphicFrame>
        <p:nvGraphicFramePr>
          <p:cNvPr id="223" name="Google Shape;223;p37"/>
          <p:cNvGraphicFramePr/>
          <p:nvPr/>
        </p:nvGraphicFramePr>
        <p:xfrm>
          <a:off x="393425" y="109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{8D99BBEA-4D13-4A4D-949F-B90CB3958EE0}</a:tableStyleId>
              </a:tblPr>
              <a:tblGrid>
                <a:gridCol w="2680900"/>
                <a:gridCol w="2680900"/>
                <a:gridCol w="2680900"/>
              </a:tblGrid>
              <a:tr h="45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23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UAT &amp; Final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Testing: Round 1 and 2 Bidding and clearing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Testing: Login and Bootstrap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5: Responsibilities </a:t>
            </a:r>
            <a:endParaRPr/>
          </a:p>
        </p:txBody>
      </p:sp>
      <p:graphicFrame>
        <p:nvGraphicFramePr>
          <p:cNvPr id="229" name="Google Shape;229;p38"/>
          <p:cNvGraphicFramePr/>
          <p:nvPr/>
        </p:nvGraphicFramePr>
        <p:xfrm>
          <a:off x="393425" y="109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{8D99BBEA-4D13-4A4D-949F-B90CB3958EE0}</a:tableStyleId>
              </a:tblPr>
              <a:tblGrid>
                <a:gridCol w="2680900"/>
                <a:gridCol w="2680900"/>
                <a:gridCol w="2680900"/>
              </a:tblGrid>
              <a:tr h="45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23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slides and demo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slides and demo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Pair programming teams and rotation plan</a:t>
            </a:r>
            <a:endParaRPr/>
          </a:p>
        </p:txBody>
      </p:sp>
      <p:graphicFrame>
        <p:nvGraphicFramePr>
          <p:cNvPr id="235" name="Google Shape;235;p39"/>
          <p:cNvGraphicFramePr/>
          <p:nvPr/>
        </p:nvGraphicFramePr>
        <p:xfrm>
          <a:off x="1743325" y="1127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{8D99BBEA-4D13-4A4D-949F-B90CB3958EE0}</a:tableStyleId>
              </a:tblPr>
              <a:tblGrid>
                <a:gridCol w="2002025"/>
                <a:gridCol w="1009675"/>
                <a:gridCol w="1960075"/>
              </a:tblGrid>
              <a:tr h="45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Bird’s Eye View on Schedule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503175" y="2865325"/>
            <a:ext cx="80088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1062250" y="2348125"/>
            <a:ext cx="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4932500" y="2348125"/>
            <a:ext cx="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2876575" y="2865325"/>
            <a:ext cx="2700" cy="5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>
            <a:off x="7054300" y="2865325"/>
            <a:ext cx="2700" cy="5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 rot="10800000">
            <a:off x="8131850" y="2348125"/>
            <a:ext cx="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185900" y="1353113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1 (PM Jaslyn):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14 Sep - 27 Sep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963600" y="1353113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5 (PM Serene):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14 Nov- 21 Nov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Days: 7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882025" y="3526375"/>
            <a:ext cx="3991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2 (PM Leonard):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28 Sep - 11 Oct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353900" y="3526375"/>
            <a:ext cx="34035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4 (PM Yi Bing):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26 Oct - 14  Nov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Days: 19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534100" y="1353125"/>
            <a:ext cx="2545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3 (PM See Hoe) 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12 Oct -  25 Oct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Planned Iterations </a:t>
            </a:r>
            <a:endParaRPr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494750" y="101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{8D99BBEA-4D13-4A4D-949F-B90CB3958EE0}</a:tableStyleId>
              </a:tblPr>
              <a:tblGrid>
                <a:gridCol w="2038625"/>
                <a:gridCol w="2038625"/>
                <a:gridCol w="2038625"/>
                <a:gridCol w="2038625"/>
              </a:tblGrid>
              <a:tr h="4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Start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End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14-Sep (We started early)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28-Sep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4,5,6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28-Sep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6, 7 (PM Review),8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67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26-Oct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8, 9 (Online Review),10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26-Oct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9-Nov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10, 11 (UAT),12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13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10-Nov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21-Nov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12, 13 (Project Submission) 17 Nov  – 14 (Final Presentation)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838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Roles and Responsibilities</a:t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368625" y="79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{8D99BBEA-4D13-4A4D-949F-B90CB3958EE0}</a:tableStyleId>
              </a:tblPr>
              <a:tblGrid>
                <a:gridCol w="913550"/>
                <a:gridCol w="2343650"/>
                <a:gridCol w="1628600"/>
                <a:gridCol w="1628600"/>
                <a:gridCol w="1628600"/>
              </a:tblGrid>
              <a:tr h="49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Milestone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PM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8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functionalities are up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1 -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8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2 - Application Demo and Progress Update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3 -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8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4 -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5 - Final Presentation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2376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Milestones and Tasks for Each Iteration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 flipH="1" rot="10800000">
            <a:off x="503175" y="2865325"/>
            <a:ext cx="80088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8"/>
          <p:cNvCxnSpPr/>
          <p:nvPr/>
        </p:nvCxnSpPr>
        <p:spPr>
          <a:xfrm rot="10800000">
            <a:off x="1062250" y="2348125"/>
            <a:ext cx="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/>
          <p:nvPr/>
        </p:nvCxnSpPr>
        <p:spPr>
          <a:xfrm rot="10800000">
            <a:off x="4932500" y="2348125"/>
            <a:ext cx="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2876575" y="2865325"/>
            <a:ext cx="2700" cy="5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7054300" y="2865325"/>
            <a:ext cx="2700" cy="5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/>
          <p:nvPr/>
        </p:nvCxnSpPr>
        <p:spPr>
          <a:xfrm rot="10800000">
            <a:off x="8131850" y="2348125"/>
            <a:ext cx="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8"/>
          <p:cNvSpPr txBox="1"/>
          <p:nvPr/>
        </p:nvSpPr>
        <p:spPr>
          <a:xfrm>
            <a:off x="195675" y="1214625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1: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Milestone 1: PM Review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Functionality: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Login + Bootstrap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859675" y="1329825"/>
            <a:ext cx="27084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5: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Milestone 4: Submission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Milestone 5: presentation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418000" y="3316725"/>
            <a:ext cx="3991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2: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Milestone 2: App Demo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Functionality: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Bid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-&gt;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section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Admin Starting/Clearing Round 1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Admin Starting/Clearing Round 2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JSON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633425" y="3316725"/>
            <a:ext cx="34035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4: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Functionality: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Testing and Debugging all codes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825575" y="988325"/>
            <a:ext cx="2545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3: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Milestone 3: UAT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Functionality: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Drop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-&gt;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section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Drop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-&gt;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bid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View bidding results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JSON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163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Buffer Time per iteration</a:t>
            </a:r>
            <a:endParaRPr/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311700" y="7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{8D99BBEA-4D13-4A4D-949F-B90CB3958EE0}</a:tableStyleId>
              </a:tblPr>
              <a:tblGrid>
                <a:gridCol w="1296775"/>
                <a:gridCol w="6955825"/>
              </a:tblGrid>
              <a:tr h="5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Buffer Time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days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63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We set 10 days in total for round 1 and 2 bidding. This period includes buffer time incase we cannot complete by deadline or we have to cater to any changes.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85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day (We planned 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-&gt;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tight schedule for this iteration as we assume that we will not need more buffer time to create new functionalities once we get familiar with our codes)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07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days buffer before UAT to fix any bugs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We do not need 7 days of testing and debugging of codes for Final submission. However, these 7 days acts as 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-&gt;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buffer in case we discover any incomplete functionality or critical bugs, before the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0. Preparation of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1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2625"/>
            <a:ext cx="8839199" cy="35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1_2_1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1_2_2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1_2_3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1_2_4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1_3_1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1_3_2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1_3_3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1_3_4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1_4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1_6, 1_7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1_2_1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1_2_2b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1_2_3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1_2_4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1_3_1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1_3_2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1_3_3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1_3_4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1_4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1_6, 1_7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