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Fira Sans Extra Condensed Medium"/>
      <p:regular r:id="rId39"/>
      <p:bold r:id="rId40"/>
      <p:italic r:id="rId41"/>
      <p:boldItalic r:id="rId42"/>
    </p:embeddedFont>
    <p:embeddedFont>
      <p:font typeface="Roboto Condensed"/>
      <p:regular r:id="rId43"/>
      <p:bold r:id="rId44"/>
      <p:italic r:id="rId45"/>
      <p:boldItalic r:id="rId46"/>
    </p:embeddedFont>
    <p:embeddedFont>
      <p:font typeface="Squada One"/>
      <p:regular r:id="rId47"/>
    </p:embeddedFont>
    <p:embeddedFont>
      <p:font typeface="Roboto Condensed Light"/>
      <p:regular r:id="rId48"/>
      <p:bold r:id="rId49"/>
      <p:italic r:id="rId50"/>
      <p:boldItalic r:id="rId51"/>
    </p:embeddedFont>
    <p:embeddedFont>
      <p:font typeface="Exo 2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CDDFD1-D73F-4740-907B-E8DB2722714D}">
  <a:tblStyle styleId="{27CDDFD1-D73F-4740-907B-E8DB272271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2DE296B-2B48-4247-A9EF-52F887E976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.fntdata"/><Relationship Id="rId42" Type="http://schemas.openxmlformats.org/officeDocument/2006/relationships/font" Target="fonts/FiraSansExtraCondensedMedium-boldItalic.fntdata"/><Relationship Id="rId41" Type="http://schemas.openxmlformats.org/officeDocument/2006/relationships/font" Target="fonts/FiraSansExtraCondensedMedium-italic.fntdata"/><Relationship Id="rId44" Type="http://schemas.openxmlformats.org/officeDocument/2006/relationships/font" Target="fonts/RobotoCondensed-bold.fntdata"/><Relationship Id="rId43" Type="http://schemas.openxmlformats.org/officeDocument/2006/relationships/font" Target="fonts/RobotoCondensed-regular.fntdata"/><Relationship Id="rId46" Type="http://schemas.openxmlformats.org/officeDocument/2006/relationships/font" Target="fonts/RobotoCondensed-boldItalic.fntdata"/><Relationship Id="rId45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CondensedLight-regular.fntdata"/><Relationship Id="rId47" Type="http://schemas.openxmlformats.org/officeDocument/2006/relationships/font" Target="fonts/SquadaOne-regular.fntdata"/><Relationship Id="rId49" Type="http://schemas.openxmlformats.org/officeDocument/2006/relationships/font" Target="fonts/RobotoCondensed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font" Target="fonts/Roboto-regular.fntdata"/><Relationship Id="rId34" Type="http://schemas.openxmlformats.org/officeDocument/2006/relationships/slide" Target="slides/slide27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FiraSansExtraCondensedMedium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CondensedLight-boldItalic.fntdata"/><Relationship Id="rId50" Type="http://schemas.openxmlformats.org/officeDocument/2006/relationships/font" Target="fonts/RobotoCondensedLight-italic.fntdata"/><Relationship Id="rId53" Type="http://schemas.openxmlformats.org/officeDocument/2006/relationships/font" Target="fonts/Exo2-bold.fntdata"/><Relationship Id="rId52" Type="http://schemas.openxmlformats.org/officeDocument/2006/relationships/font" Target="fonts/Exo2-regular.fntdata"/><Relationship Id="rId11" Type="http://schemas.openxmlformats.org/officeDocument/2006/relationships/slide" Target="slides/slide4.xml"/><Relationship Id="rId55" Type="http://schemas.openxmlformats.org/officeDocument/2006/relationships/font" Target="fonts/Exo2-boldItalic.fntdata"/><Relationship Id="rId10" Type="http://schemas.openxmlformats.org/officeDocument/2006/relationships/slide" Target="slides/slide3.xml"/><Relationship Id="rId54" Type="http://schemas.openxmlformats.org/officeDocument/2006/relationships/font" Target="fonts/Exo2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2e9eef89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2e9eef89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8e046f2a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8e046f2a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8e046f2a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8e046f2a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8cea7cd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8cea7cd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4305a0f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4305a0f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4305a0f2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4305a0f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4305a0f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4305a0f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Tell us how you used the metric to fix problems identified.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Give us examples of concrete follow-on actions you took to fix the most severe problems identified by the metric.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What were some of the challenges faced (and how you overcame them) when collecting and using the metric?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dd62a3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dd62a3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4305a0f2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4305a0f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b42a070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b42a070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43ce96d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43ce96d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reached our peak commits around mid october as we did a regression testing and found alot of bugs which we had to fix before UAT.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november commits shows an increase as we did another round of testing and fixed all the bugs which were found in UAT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2e9eef89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2e9eef89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43ce96d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43ce96d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average number of commits is about 120. My commits are slightly higher and i will justify why later on.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b42a070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6b42a070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b42a070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b42a070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4305a0f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4305a0f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4305a0f2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4305a0f2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4305a0f2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4305a0f2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4305a0f2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4305a0f2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b42a070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b42a070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2e9eef89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2e9eef89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4305a0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4305a0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representation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8e046f2a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8e046f2a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 representation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42e9eef89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42e9eef89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Exo 2"/>
              <a:buAutoNum type="arabicPeriod"/>
            </a:pP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D</a:t>
            </a:r>
            <a:r>
              <a:rPr lang="en-GB">
                <a:solidFill>
                  <a:srgbClr val="222222"/>
                </a:solidFill>
                <a:highlight>
                  <a:schemeClr val="lt1"/>
                </a:highlight>
              </a:rPr>
              <a:t>id you drop any functionalities, implement any additional functionalities, and/or use any frameworks or external libraries? If so what.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305a0f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4305a0f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Programming Tasks: Every Iteration, Who is assigned what. Show this in a table.</a:t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Non-programming Tasks: Daily Updates, Update schedule, Update Bug metric, Update Testcases</a:t>
            </a:r>
            <a:endParaRPr sz="1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Separate </a:t>
            </a:r>
            <a:r>
              <a:rPr lang="en-GB" sz="1500"/>
              <a:t>Programming tasks &amp; non-programming tasks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Programming tasks -&gt; show task allocation as well as hours spent by each team member</a:t>
            </a:r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8e046f2a9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8e046f2a9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Separate Programming tasks &amp; non-programming tasks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Programming tasks -&gt; show task allocation as well as hours spent by each team member</a:t>
            </a:r>
            <a:endParaRPr sz="1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b42a070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b42a070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5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5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5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5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20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1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21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1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1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5" name="Google Shape;105;p22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2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24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4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1" name="Google Shape;121;p24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4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5" name="Google Shape;125;p24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1" name="Google Shape;131;p25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8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" name="Google Shape;143;p28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5" name="Google Shape;145;p28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7" name="Google Shape;147;p28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">
  <p:cSld name="CUSTOM_2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33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33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7" name="Google Shape;167;p35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33"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Relationship Id="rId10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Condensed"/>
                <a:ea typeface="Roboto Condensed"/>
                <a:cs typeface="Roboto Condensed"/>
                <a:sym typeface="Roboto Condensed"/>
              </a:rPr>
              <a:t>Members: Jaslyn, See Hoe, Leonard, Serene, Yi Bing</a:t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38"/>
          <p:cNvSpPr txBox="1"/>
          <p:nvPr>
            <p:ph type="ctrTitle"/>
          </p:nvPr>
        </p:nvSpPr>
        <p:spPr>
          <a:xfrm>
            <a:off x="1135975" y="1393700"/>
            <a:ext cx="7166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Echo ‘G5T4’;</a:t>
            </a:r>
            <a:endParaRPr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 Final Presentation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79" name="Google Shape;179;p3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47"/>
          <p:cNvGraphicFramePr/>
          <p:nvPr/>
        </p:nvGraphicFramePr>
        <p:xfrm>
          <a:off x="256525" y="831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928800"/>
                <a:gridCol w="31706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Ensure team is ready for </a:t>
                      </a: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Progress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 &amp; 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Drop Bid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JSON Login, Bootstrap, Start, Stop, Update Bid, Dump table, Dump (User), Dump (Bid)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Progress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 &amp; </a:t>
                      </a:r>
                      <a:r>
                        <a:rPr lang="en-GB" sz="1000"/>
                        <a:t>Leonard 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View Bidding results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Drop Section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JSON Drop section, Dump section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Progress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1" name="Google Shape;341;p47"/>
          <p:cNvSpPr txBox="1"/>
          <p:nvPr>
            <p:ph type="ctrTitle"/>
          </p:nvPr>
        </p:nvSpPr>
        <p:spPr>
          <a:xfrm>
            <a:off x="1964850" y="110250"/>
            <a:ext cx="5214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</a:t>
            </a:r>
            <a:endParaRPr/>
          </a:p>
        </p:txBody>
      </p:sp>
      <p:sp>
        <p:nvSpPr>
          <p:cNvPr id="342" name="Google Shape;342;p47"/>
          <p:cNvSpPr txBox="1"/>
          <p:nvPr/>
        </p:nvSpPr>
        <p:spPr>
          <a:xfrm>
            <a:off x="6595650" y="27775"/>
            <a:ext cx="1891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 Condensed"/>
                <a:ea typeface="Roboto Condensed"/>
                <a:cs typeface="Roboto Condensed"/>
                <a:sym typeface="Roboto Condensed"/>
              </a:rPr>
              <a:t>Legend: 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Tasks  </a:t>
            </a:r>
            <a:endParaRPr sz="1200">
              <a:solidFill>
                <a:srgbClr val="A64D7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Non-Programming Tasks</a:t>
            </a:r>
            <a:endParaRPr sz="12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43" name="Google Shape;343;p47"/>
          <p:cNvGraphicFramePr/>
          <p:nvPr/>
        </p:nvGraphicFramePr>
        <p:xfrm>
          <a:off x="4355950" y="83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1308425"/>
                <a:gridCol w="31450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4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Ensure Team is ready for UAT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 &amp; Yi Bing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JSON Bid Status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Debugging: Round 1 Bidding and clearing, Drop Bid, View Bidding Results, JSON Checkers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 Hoe &amp; Leonard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UI for drop section, view bidding status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Debugging: Login, Bootstrap, Drop section, Round 2 bidding and clearing, JSON Checkers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" name="Google Shape;348;p48"/>
          <p:cNvGraphicFramePr/>
          <p:nvPr/>
        </p:nvGraphicFramePr>
        <p:xfrm>
          <a:off x="1103075" y="98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865225"/>
                <a:gridCol w="295350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5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Ensure team is ready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Leonard</a:t>
                      </a:r>
                      <a:r>
                        <a:rPr lang="en-GB" sz="1000"/>
                        <a:t> &amp; 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 for all functions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Deployment (Jaslyn)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 &amp; 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 for all functions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48"/>
          <p:cNvSpPr txBox="1"/>
          <p:nvPr>
            <p:ph type="ctrTitle"/>
          </p:nvPr>
        </p:nvSpPr>
        <p:spPr>
          <a:xfrm>
            <a:off x="1964850" y="186450"/>
            <a:ext cx="5214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</a:t>
            </a:r>
            <a:endParaRPr/>
          </a:p>
        </p:txBody>
      </p:sp>
      <p:sp>
        <p:nvSpPr>
          <p:cNvPr id="350" name="Google Shape;350;p48"/>
          <p:cNvSpPr txBox="1"/>
          <p:nvPr/>
        </p:nvSpPr>
        <p:spPr>
          <a:xfrm>
            <a:off x="6595650" y="27775"/>
            <a:ext cx="1891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 Condensed"/>
                <a:ea typeface="Roboto Condensed"/>
                <a:cs typeface="Roboto Condensed"/>
                <a:sym typeface="Roboto Condensed"/>
              </a:rPr>
              <a:t>Legend: 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Tasks  </a:t>
            </a:r>
            <a:endParaRPr sz="1200">
              <a:solidFill>
                <a:srgbClr val="A64D7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Non-Programming Tasks</a:t>
            </a:r>
            <a:endParaRPr sz="12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51" name="Google Shape;351;p48"/>
          <p:cNvGraphicFramePr/>
          <p:nvPr/>
        </p:nvGraphicFramePr>
        <p:xfrm>
          <a:off x="4921800" y="98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888250"/>
                <a:gridCol w="2362250"/>
              </a:tblGrid>
              <a:tr h="47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6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Rehearse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</a:t>
                      </a:r>
                      <a:r>
                        <a:rPr lang="en-GB" sz="1000"/>
                        <a:t> &amp; 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Rehearse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Serene</a:t>
                      </a:r>
                      <a:r>
                        <a:rPr lang="en-GB" sz="1000"/>
                        <a:t> &amp; Leonard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Rehearse for Final Presentation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ctrTitle"/>
          </p:nvPr>
        </p:nvSpPr>
        <p:spPr>
          <a:xfrm>
            <a:off x="1337600" y="267775"/>
            <a:ext cx="67749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 tracking our schedule</a:t>
            </a:r>
            <a:endParaRPr/>
          </a:p>
        </p:txBody>
      </p:sp>
      <p:sp>
        <p:nvSpPr>
          <p:cNvPr id="357" name="Google Shape;357;p49"/>
          <p:cNvSpPr txBox="1"/>
          <p:nvPr/>
        </p:nvSpPr>
        <p:spPr>
          <a:xfrm>
            <a:off x="750800" y="754000"/>
            <a:ext cx="75057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 Condensed"/>
                <a:ea typeface="Roboto Condensed"/>
                <a:cs typeface="Roboto Condensed"/>
                <a:sym typeface="Roboto Condensed"/>
              </a:rPr>
              <a:t>Problems: </a:t>
            </a:r>
            <a:endParaRPr b="1"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GB" sz="2400">
                <a:latin typeface="Roboto Condensed"/>
                <a:ea typeface="Roboto Condensed"/>
                <a:cs typeface="Roboto Condensed"/>
                <a:sym typeface="Roboto Condensed"/>
              </a:rPr>
              <a:t>Members sometimes forgets to update the PM on Daily updates.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AutoNum type="arabicPeriod"/>
            </a:pPr>
            <a:r>
              <a:rPr lang="en-GB" sz="2400">
                <a:latin typeface="Roboto Condensed"/>
                <a:ea typeface="Roboto Condensed"/>
                <a:cs typeface="Roboto Condensed"/>
                <a:sym typeface="Roboto Condensed"/>
              </a:rPr>
              <a:t>PM sometimes forgets to commit Daily updates on time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Roboto Condensed"/>
                <a:ea typeface="Roboto Condensed"/>
                <a:cs typeface="Roboto Condensed"/>
                <a:sym typeface="Roboto Condensed"/>
              </a:rPr>
              <a:t>Solution:</a:t>
            </a:r>
            <a:r>
              <a:rPr lang="en-GB" sz="2400">
                <a:latin typeface="Roboto Condensed"/>
                <a:ea typeface="Roboto Condensed"/>
                <a:cs typeface="Roboto Condensed"/>
                <a:sym typeface="Roboto Condensed"/>
              </a:rPr>
              <a:t> Used a telegram bot to remind members to update PM on Daily updates.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925" y="3322675"/>
            <a:ext cx="52863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9"/>
          <p:cNvPicPr preferRelativeResize="0"/>
          <p:nvPr/>
        </p:nvPicPr>
        <p:blipFill rotWithShape="1">
          <a:blip r:embed="rId4">
            <a:alphaModFix/>
          </a:blip>
          <a:srcRect b="0" l="0" r="0" t="11182"/>
          <a:stretch/>
        </p:blipFill>
        <p:spPr>
          <a:xfrm>
            <a:off x="152400" y="4150075"/>
            <a:ext cx="4419601" cy="87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</a:t>
            </a:r>
            <a:endParaRPr/>
          </a:p>
        </p:txBody>
      </p:sp>
      <p:sp>
        <p:nvSpPr>
          <p:cNvPr id="365" name="Google Shape;365;p5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cxnSp>
        <p:nvCxnSpPr>
          <p:cNvPr id="366" name="Google Shape;366;p5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ctrTitle"/>
          </p:nvPr>
        </p:nvSpPr>
        <p:spPr>
          <a:xfrm>
            <a:off x="3428451" y="2831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pic>
        <p:nvPicPr>
          <p:cNvPr id="372" name="Google Shape;372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0" y="1626926"/>
            <a:ext cx="4229649" cy="261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325" y="1626925"/>
            <a:ext cx="4229649" cy="261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idx="1" type="body"/>
          </p:nvPr>
        </p:nvSpPr>
        <p:spPr>
          <a:xfrm>
            <a:off x="420450" y="1128450"/>
            <a:ext cx="83031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For b</a:t>
            </a: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ugs with 1 point, they were solved immediately upon detection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For bugs with 5 points and above, PM was informed to schedule a debugging session.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Roboto Condensed"/>
                <a:ea typeface="Roboto Condensed"/>
                <a:cs typeface="Roboto Condensed"/>
                <a:sym typeface="Roboto Condensed"/>
              </a:rPr>
              <a:t>Debugging sessions for the various iterations are as follows: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5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graphicFrame>
        <p:nvGraphicFramePr>
          <p:cNvPr id="380" name="Google Shape;380;p52"/>
          <p:cNvGraphicFramePr/>
          <p:nvPr/>
        </p:nvGraphicFramePr>
        <p:xfrm>
          <a:off x="862225" y="28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24/9/2019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</a:t>
                      </a:r>
                      <a:r>
                        <a:rPr b="1" lang="en-GB"/>
                        <a:t>teration 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5/10/2019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12/10/2019, 24/10/2019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4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6/11/2019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Iteration 5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12/11/19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Problems Faced</a:t>
            </a:r>
            <a:endParaRPr/>
          </a:p>
        </p:txBody>
      </p:sp>
      <p:sp>
        <p:nvSpPr>
          <p:cNvPr id="386" name="Google Shape;386;p53"/>
          <p:cNvSpPr txBox="1"/>
          <p:nvPr/>
        </p:nvSpPr>
        <p:spPr>
          <a:xfrm>
            <a:off x="750800" y="1213975"/>
            <a:ext cx="7505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Condensed"/>
                <a:ea typeface="Roboto Condensed"/>
                <a:cs typeface="Roboto Condensed"/>
                <a:sym typeface="Roboto Condensed"/>
              </a:rPr>
              <a:t>Problems: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AutoNum type="arabicPeriod"/>
            </a:pPr>
            <a:r>
              <a:rPr lang="en-GB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Members filled up the sheet for bug log instead of bug metric, thus only 1 sheet was updated instead of both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AutoNum type="arabicPeriod"/>
            </a:pPr>
            <a:r>
              <a:rPr lang="en-GB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Members sometimes forget to record bugs on the spot, thus we have to update the bug log very frequently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oboto Condensed"/>
                <a:ea typeface="Roboto Condensed"/>
                <a:cs typeface="Roboto Condensed"/>
                <a:sym typeface="Roboto Condensed"/>
              </a:rPr>
              <a:t>Solution: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AutoNum type="arabicPeriod"/>
            </a:pPr>
            <a:r>
              <a:rPr lang="en-GB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At the end of every debugging session, members have to check if both sheets are filled. We also re-made the sheet to auto update from bug metric to bug log so we only have to fill one sheet out.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AutoNum type="arabicPeriod"/>
            </a:pPr>
            <a:r>
              <a:rPr lang="en-GB" sz="18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Remind members to record bugs every debugging or programming session</a:t>
            </a:r>
            <a:endParaRPr sz="18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GIT</a:t>
            </a:r>
            <a:endParaRPr/>
          </a:p>
        </p:txBody>
      </p:sp>
      <p:sp>
        <p:nvSpPr>
          <p:cNvPr id="392" name="Google Shape;392;p54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cxnSp>
        <p:nvCxnSpPr>
          <p:cNvPr id="393" name="Google Shape;393;p54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55"/>
          <p:cNvPicPr preferRelativeResize="0"/>
          <p:nvPr/>
        </p:nvPicPr>
        <p:blipFill rotWithShape="1">
          <a:blip r:embed="rId3">
            <a:alphaModFix/>
          </a:blip>
          <a:srcRect b="6578" l="0" r="0" t="8861"/>
          <a:stretch/>
        </p:blipFill>
        <p:spPr>
          <a:xfrm>
            <a:off x="1036750" y="3340800"/>
            <a:ext cx="3333750" cy="6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000" y="891300"/>
            <a:ext cx="33432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1050" y="1710975"/>
            <a:ext cx="33051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1525" y="2521125"/>
            <a:ext cx="33242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5"/>
          <p:cNvPicPr preferRelativeResize="0"/>
          <p:nvPr/>
        </p:nvPicPr>
        <p:blipFill rotWithShape="1">
          <a:blip r:embed="rId7">
            <a:alphaModFix/>
          </a:blip>
          <a:srcRect b="7689" l="0" r="852" t="0"/>
          <a:stretch/>
        </p:blipFill>
        <p:spPr>
          <a:xfrm>
            <a:off x="1027250" y="4150950"/>
            <a:ext cx="33432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5"/>
          <p:cNvSpPr txBox="1"/>
          <p:nvPr>
            <p:ph type="ctrTitle"/>
          </p:nvPr>
        </p:nvSpPr>
        <p:spPr>
          <a:xfrm>
            <a:off x="1123800" y="199100"/>
            <a:ext cx="6896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Purposeful naming of Commits</a:t>
            </a:r>
            <a:endParaRPr/>
          </a:p>
        </p:txBody>
      </p:sp>
      <p:pic>
        <p:nvPicPr>
          <p:cNvPr id="404" name="Google Shape;404;p55"/>
          <p:cNvPicPr preferRelativeResize="0"/>
          <p:nvPr/>
        </p:nvPicPr>
        <p:blipFill rotWithShape="1">
          <a:blip r:embed="rId8">
            <a:alphaModFix/>
          </a:blip>
          <a:srcRect b="4003" l="0" r="0" t="0"/>
          <a:stretch/>
        </p:blipFill>
        <p:spPr>
          <a:xfrm>
            <a:off x="4682975" y="2611100"/>
            <a:ext cx="33242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5300" y="1729500"/>
            <a:ext cx="33242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92500" y="905050"/>
            <a:ext cx="33051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ctrTitle"/>
          </p:nvPr>
        </p:nvSpPr>
        <p:spPr>
          <a:xfrm>
            <a:off x="2812476" y="241025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Consistent commits</a:t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 rotWithShape="1">
          <a:blip r:embed="rId3">
            <a:alphaModFix/>
          </a:blip>
          <a:srcRect b="0" l="0" r="74779" t="0"/>
          <a:stretch/>
        </p:blipFill>
        <p:spPr>
          <a:xfrm>
            <a:off x="1524000" y="1463525"/>
            <a:ext cx="4874000" cy="35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6"/>
          <p:cNvSpPr txBox="1"/>
          <p:nvPr/>
        </p:nvSpPr>
        <p:spPr>
          <a:xfrm>
            <a:off x="5140850" y="796750"/>
            <a:ext cx="1970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 Condensed"/>
                <a:ea typeface="Roboto Condensed"/>
                <a:cs typeface="Roboto Condensed"/>
                <a:sym typeface="Roboto Condensed"/>
              </a:rPr>
              <a:t>Peaked in Mid-Oct before UAT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6691300" y="1945075"/>
            <a:ext cx="1970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 Condensed"/>
                <a:ea typeface="Roboto Condensed"/>
                <a:cs typeface="Roboto Condensed"/>
                <a:sym typeface="Roboto Condensed"/>
              </a:rPr>
              <a:t>Many rounds of testing after UAT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325" y="1463525"/>
            <a:ext cx="3988175" cy="34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6"/>
          <p:cNvCxnSpPr/>
          <p:nvPr/>
        </p:nvCxnSpPr>
        <p:spPr>
          <a:xfrm flipH="1">
            <a:off x="5812525" y="2306200"/>
            <a:ext cx="905400" cy="6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6"/>
          <p:cNvCxnSpPr/>
          <p:nvPr/>
        </p:nvCxnSpPr>
        <p:spPr>
          <a:xfrm flipH="1">
            <a:off x="4510551" y="1131450"/>
            <a:ext cx="630300" cy="44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85" name="Google Shape;185;p39"/>
          <p:cNvSpPr txBox="1"/>
          <p:nvPr>
            <p:ph idx="2" type="ctrTitle"/>
          </p:nvPr>
        </p:nvSpPr>
        <p:spPr>
          <a:xfrm>
            <a:off x="314096" y="4302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186" name="Google Shape;186;p39"/>
          <p:cNvSpPr txBox="1"/>
          <p:nvPr>
            <p:ph idx="9" type="ctrTitle"/>
          </p:nvPr>
        </p:nvSpPr>
        <p:spPr>
          <a:xfrm>
            <a:off x="390296" y="13964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</a:t>
            </a:r>
            <a:endParaRPr/>
          </a:p>
        </p:txBody>
      </p:sp>
      <p:sp>
        <p:nvSpPr>
          <p:cNvPr id="187" name="Google Shape;187;p39"/>
          <p:cNvSpPr txBox="1"/>
          <p:nvPr>
            <p:ph idx="3" type="title"/>
          </p:nvPr>
        </p:nvSpPr>
        <p:spPr>
          <a:xfrm>
            <a:off x="20422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88" name="Google Shape;188;p39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cxnSp>
        <p:nvCxnSpPr>
          <p:cNvPr id="189" name="Google Shape;189;p39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9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9"/>
          <p:cNvSpPr txBox="1"/>
          <p:nvPr>
            <p:ph idx="6" type="title"/>
          </p:nvPr>
        </p:nvSpPr>
        <p:spPr>
          <a:xfrm>
            <a:off x="5922008" y="42262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92" name="Google Shape;192;p39"/>
          <p:cNvSpPr txBox="1"/>
          <p:nvPr>
            <p:ph idx="16" type="ctrTitle"/>
          </p:nvPr>
        </p:nvSpPr>
        <p:spPr>
          <a:xfrm>
            <a:off x="6811558" y="41373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OTHERS</a:t>
            </a:r>
            <a:endParaRPr/>
          </a:p>
        </p:txBody>
      </p:sp>
      <p:sp>
        <p:nvSpPr>
          <p:cNvPr id="193" name="Google Shape;193;p39"/>
          <p:cNvSpPr txBox="1"/>
          <p:nvPr>
            <p:ph idx="6" type="title"/>
          </p:nvPr>
        </p:nvSpPr>
        <p:spPr>
          <a:xfrm>
            <a:off x="5922008" y="319656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94" name="Google Shape;194;p39"/>
          <p:cNvSpPr txBox="1"/>
          <p:nvPr>
            <p:ph idx="16" type="ctrTitle"/>
          </p:nvPr>
        </p:nvSpPr>
        <p:spPr>
          <a:xfrm>
            <a:off x="6811558" y="318390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OF GIT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5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50" y="237225"/>
            <a:ext cx="7934625" cy="4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type="ctrTitle"/>
          </p:nvPr>
        </p:nvSpPr>
        <p:spPr>
          <a:xfrm>
            <a:off x="2188476" y="2690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commits across members</a:t>
            </a:r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25" y="958838"/>
            <a:ext cx="3611124" cy="18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718" y="921762"/>
            <a:ext cx="3579819" cy="19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625" y="3033186"/>
            <a:ext cx="3611126" cy="195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0150" y="3014100"/>
            <a:ext cx="3689416" cy="19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type="ctrTitle"/>
          </p:nvPr>
        </p:nvSpPr>
        <p:spPr>
          <a:xfrm>
            <a:off x="2763978" y="286550"/>
            <a:ext cx="66309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 for the unusual high commits - In-charge of Deploying and testing for all 3 Deployments</a:t>
            </a:r>
            <a:endParaRPr/>
          </a:p>
        </p:txBody>
      </p:sp>
      <p:pic>
        <p:nvPicPr>
          <p:cNvPr id="437" name="Google Shape;437;p59"/>
          <p:cNvPicPr preferRelativeResize="0"/>
          <p:nvPr/>
        </p:nvPicPr>
        <p:blipFill rotWithShape="1">
          <a:blip r:embed="rId3">
            <a:alphaModFix/>
          </a:blip>
          <a:srcRect b="1136" l="0" r="0" t="0"/>
          <a:stretch/>
        </p:blipFill>
        <p:spPr>
          <a:xfrm>
            <a:off x="231275" y="62900"/>
            <a:ext cx="2340475" cy="50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125" y="1970600"/>
            <a:ext cx="52768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OTHERS</a:t>
            </a:r>
            <a:endParaRPr/>
          </a:p>
        </p:txBody>
      </p:sp>
      <p:sp>
        <p:nvSpPr>
          <p:cNvPr id="444" name="Google Shape;444;p6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445" name="Google Shape;445;p6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687550" y="1516325"/>
            <a:ext cx="82296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Understand the fundamentals to manage a project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Never change code at the very last minute, without much testing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Regression testing with lots of test cases over and over again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Expectation VS Reality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1" name="Google Shape;451;p61"/>
          <p:cNvSpPr txBox="1"/>
          <p:nvPr>
            <p:ph type="ctrTitle"/>
          </p:nvPr>
        </p:nvSpPr>
        <p:spPr>
          <a:xfrm>
            <a:off x="1964851" y="38080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Takeaways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408825" y="1299050"/>
            <a:ext cx="78795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Week 6, Leonard was sick and he is assigned as a coder. Thus, the rest of the coders have to cover his portion.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We don’t understand JSON so we have to wait till TA session before we could utilise JSON Checkers.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We are amicable people in an amicable team. So there are no conflicts, only amicable discussion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7" name="Google Shape;457;p62"/>
          <p:cNvSpPr txBox="1"/>
          <p:nvPr>
            <p:ph type="ctrTitle"/>
          </p:nvPr>
        </p:nvSpPr>
        <p:spPr>
          <a:xfrm>
            <a:off x="186700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Conflicts/Issues/Problems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522950" y="1331950"/>
            <a:ext cx="82473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Leonard is </a:t>
            </a: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surprisingly</a:t>
            </a: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 strong at CSS but sometimes can be weak at PHP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See Hoe can be rather forgetful at times, such as forgetting to change his local directory so that Json checkers can run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Jaslyn is able to check code anytime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Yi Bing type only with her index fingers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AutoNum type="arabicPeriod"/>
            </a:pPr>
            <a:r>
              <a:rPr lang="en-GB" sz="2000">
                <a:latin typeface="Roboto Condensed"/>
                <a:ea typeface="Roboto Condensed"/>
                <a:cs typeface="Roboto Condensed"/>
                <a:sym typeface="Roboto Condensed"/>
              </a:rPr>
              <a:t>Serene is very careful with her work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63"/>
          <p:cNvSpPr txBox="1"/>
          <p:nvPr>
            <p:ph type="ctrTitle"/>
          </p:nvPr>
        </p:nvSpPr>
        <p:spPr>
          <a:xfrm>
            <a:off x="667250" y="324900"/>
            <a:ext cx="7958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Interesting about your Members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ctrTitle"/>
          </p:nvPr>
        </p:nvSpPr>
        <p:spPr>
          <a:xfrm>
            <a:off x="1895001" y="19182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200" name="Google Shape;200;p4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cxnSp>
        <p:nvCxnSpPr>
          <p:cNvPr id="201" name="Google Shape;201;p4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idx="4294967295" type="title"/>
          </p:nvPr>
        </p:nvSpPr>
        <p:spPr>
          <a:xfrm>
            <a:off x="1956200" y="289300"/>
            <a:ext cx="8520600" cy="62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- Planned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41"/>
          <p:cNvGrpSpPr/>
          <p:nvPr/>
        </p:nvGrpSpPr>
        <p:grpSpPr>
          <a:xfrm>
            <a:off x="2790927" y="915394"/>
            <a:ext cx="1922722" cy="2919068"/>
            <a:chOff x="4383655" y="687575"/>
            <a:chExt cx="2678259" cy="2899065"/>
          </a:xfrm>
        </p:grpSpPr>
        <p:sp>
          <p:nvSpPr>
            <p:cNvPr id="208" name="Google Shape;208;p4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41"/>
            <p:cNvGrpSpPr/>
            <p:nvPr/>
          </p:nvGrpSpPr>
          <p:grpSpPr>
            <a:xfrm>
              <a:off x="4383655" y="687575"/>
              <a:ext cx="2678259" cy="2899065"/>
              <a:chOff x="4383655" y="687575"/>
              <a:chExt cx="2678259" cy="2899065"/>
            </a:xfrm>
          </p:grpSpPr>
          <p:grpSp>
            <p:nvGrpSpPr>
              <p:cNvPr id="210" name="Google Shape;210;p4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1" name="Google Shape;211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2" name="Google Shape;212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3" name="Google Shape;213;p41"/>
              <p:cNvSpPr txBox="1"/>
              <p:nvPr/>
            </p:nvSpPr>
            <p:spPr>
              <a:xfrm>
                <a:off x="4383655" y="3215239"/>
                <a:ext cx="1758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3 (See Hoe)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4" name="Google Shape;214;p41"/>
              <p:cNvSpPr txBox="1"/>
              <p:nvPr/>
            </p:nvSpPr>
            <p:spPr>
              <a:xfrm>
                <a:off x="4808314" y="6875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12/10/2019 - 25/10/2019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Drop Bid, Drop Section, View Bidding Results, JSON (Authenticate, Bootstrap, Dump, Start, Stop, Update Bid, Delete Bid, Drop Section)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5" name="Google Shape;215;p41"/>
          <p:cNvGrpSpPr/>
          <p:nvPr/>
        </p:nvGrpSpPr>
        <p:grpSpPr>
          <a:xfrm>
            <a:off x="4437150" y="2457843"/>
            <a:ext cx="1780526" cy="2234094"/>
            <a:chOff x="6676763" y="2219454"/>
            <a:chExt cx="2480186" cy="2218784"/>
          </a:xfrm>
        </p:grpSpPr>
        <p:sp>
          <p:nvSpPr>
            <p:cNvPr id="216" name="Google Shape;216;p4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" name="Google Shape;217;p41"/>
            <p:cNvGrpSpPr/>
            <p:nvPr/>
          </p:nvGrpSpPr>
          <p:grpSpPr>
            <a:xfrm>
              <a:off x="6676763" y="2219454"/>
              <a:ext cx="2349300" cy="2218784"/>
              <a:chOff x="6676763" y="2219454"/>
              <a:chExt cx="2349300" cy="2218784"/>
            </a:xfrm>
          </p:grpSpPr>
          <p:grpSp>
            <p:nvGrpSpPr>
              <p:cNvPr id="218" name="Google Shape;218;p4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19" name="Google Shape;219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0" name="Google Shape;220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1" name="Google Shape;221;p41"/>
              <p:cNvSpPr txBox="1"/>
              <p:nvPr/>
            </p:nvSpPr>
            <p:spPr>
              <a:xfrm>
                <a:off x="6806249" y="2219454"/>
                <a:ext cx="141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4 (Serene)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2" name="Google Shape;222;p41"/>
              <p:cNvSpPr txBox="1"/>
              <p:nvPr/>
            </p:nvSpPr>
            <p:spPr>
              <a:xfrm>
                <a:off x="6676763" y="3494438"/>
                <a:ext cx="234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26/10/2019 - 08/11/2019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JSON Bid Status. Testing and Debugging (Local and Cloud)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3" name="Google Shape;223;p41"/>
          <p:cNvGrpSpPr/>
          <p:nvPr/>
        </p:nvGrpSpPr>
        <p:grpSpPr>
          <a:xfrm>
            <a:off x="-25" y="1994025"/>
            <a:ext cx="2060086" cy="1840463"/>
            <a:chOff x="495994" y="1758814"/>
            <a:chExt cx="2869601" cy="1827850"/>
          </a:xfrm>
        </p:grpSpPr>
        <p:sp>
          <p:nvSpPr>
            <p:cNvPr id="224" name="Google Shape;224;p4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41"/>
            <p:cNvGrpSpPr/>
            <p:nvPr/>
          </p:nvGrpSpPr>
          <p:grpSpPr>
            <a:xfrm>
              <a:off x="495994" y="1758814"/>
              <a:ext cx="2869601" cy="1827850"/>
              <a:chOff x="495994" y="1758814"/>
              <a:chExt cx="2869601" cy="1827850"/>
            </a:xfrm>
          </p:grpSpPr>
          <p:sp>
            <p:nvSpPr>
              <p:cNvPr id="226" name="Google Shape;226;p41"/>
              <p:cNvSpPr txBox="1"/>
              <p:nvPr/>
            </p:nvSpPr>
            <p:spPr>
              <a:xfrm>
                <a:off x="495994" y="3215264"/>
                <a:ext cx="1784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1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7" name="Google Shape;227;p4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28" name="Google Shape;228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9" name="Google Shape;229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" name="Google Shape;230;p41"/>
              <p:cNvSpPr txBox="1"/>
              <p:nvPr/>
            </p:nvSpPr>
            <p:spPr>
              <a:xfrm>
                <a:off x="784995" y="1758814"/>
                <a:ext cx="2580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14/9/2019 - 27/9/2019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Login &amp; Bootstrap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1" name="Google Shape;231;p41"/>
          <p:cNvGrpSpPr/>
          <p:nvPr/>
        </p:nvGrpSpPr>
        <p:grpSpPr>
          <a:xfrm>
            <a:off x="1457026" y="2762637"/>
            <a:ext cx="1795733" cy="1929300"/>
            <a:chOff x="2525595" y="2522159"/>
            <a:chExt cx="2501370" cy="1916079"/>
          </a:xfrm>
        </p:grpSpPr>
        <p:sp>
          <p:nvSpPr>
            <p:cNvPr id="232" name="Google Shape;232;p4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41"/>
            <p:cNvGrpSpPr/>
            <p:nvPr/>
          </p:nvGrpSpPr>
          <p:grpSpPr>
            <a:xfrm>
              <a:off x="2525595" y="2522159"/>
              <a:ext cx="2501370" cy="1916079"/>
              <a:chOff x="2525595" y="2522159"/>
              <a:chExt cx="2501370" cy="1916079"/>
            </a:xfrm>
          </p:grpSpPr>
          <p:sp>
            <p:nvSpPr>
              <p:cNvPr id="234" name="Google Shape;234;p41"/>
              <p:cNvSpPr txBox="1"/>
              <p:nvPr/>
            </p:nvSpPr>
            <p:spPr>
              <a:xfrm>
                <a:off x="2525595" y="2522159"/>
                <a:ext cx="1724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2 (Leonard)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35" name="Google Shape;235;p4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36" name="Google Shape;236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7" name="Google Shape;237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8" name="Google Shape;238;p41"/>
              <p:cNvSpPr txBox="1"/>
              <p:nvPr/>
            </p:nvSpPr>
            <p:spPr>
              <a:xfrm>
                <a:off x="2773365" y="3494438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28/9/2019 - 11/10/2019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Bidding &amp; Clearing (round 1 and 2)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9" name="Google Shape;239;p41"/>
          <p:cNvGrpSpPr/>
          <p:nvPr/>
        </p:nvGrpSpPr>
        <p:grpSpPr>
          <a:xfrm>
            <a:off x="5731876" y="1780901"/>
            <a:ext cx="1968059" cy="2053587"/>
            <a:chOff x="297195" y="1547163"/>
            <a:chExt cx="2741411" cy="2039514"/>
          </a:xfrm>
        </p:grpSpPr>
        <p:sp>
          <p:nvSpPr>
            <p:cNvPr id="240" name="Google Shape;240;p4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41"/>
            <p:cNvGrpSpPr/>
            <p:nvPr/>
          </p:nvGrpSpPr>
          <p:grpSpPr>
            <a:xfrm>
              <a:off x="297195" y="1547163"/>
              <a:ext cx="2741411" cy="2039514"/>
              <a:chOff x="297195" y="1547163"/>
              <a:chExt cx="2741411" cy="2039514"/>
            </a:xfrm>
          </p:grpSpPr>
          <p:sp>
            <p:nvSpPr>
              <p:cNvPr id="242" name="Google Shape;242;p41"/>
              <p:cNvSpPr txBox="1"/>
              <p:nvPr/>
            </p:nvSpPr>
            <p:spPr>
              <a:xfrm>
                <a:off x="297195" y="3215277"/>
                <a:ext cx="159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5 (Yi Bing)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43" name="Google Shape;243;p4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4" name="Google Shape;244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5" name="Google Shape;245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6" name="Google Shape;246;p41"/>
              <p:cNvSpPr txBox="1"/>
              <p:nvPr/>
            </p:nvSpPr>
            <p:spPr>
              <a:xfrm>
                <a:off x="785006" y="1547163"/>
                <a:ext cx="2253600" cy="106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09/11/2019 - 17/11/2019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Debugging and Testing (Local and Cloud)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7" name="Google Shape;247;p41"/>
          <p:cNvGrpSpPr/>
          <p:nvPr/>
        </p:nvGrpSpPr>
        <p:grpSpPr>
          <a:xfrm>
            <a:off x="7283252" y="2770000"/>
            <a:ext cx="1795718" cy="1929321"/>
            <a:chOff x="2525602" y="2522150"/>
            <a:chExt cx="2501348" cy="1916100"/>
          </a:xfrm>
        </p:grpSpPr>
        <p:sp>
          <p:nvSpPr>
            <p:cNvPr id="248" name="Google Shape;248;p4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41"/>
            <p:cNvGrpSpPr/>
            <p:nvPr/>
          </p:nvGrpSpPr>
          <p:grpSpPr>
            <a:xfrm>
              <a:off x="2525602" y="2522150"/>
              <a:ext cx="2501348" cy="1916100"/>
              <a:chOff x="2525602" y="2522150"/>
              <a:chExt cx="2501348" cy="1916100"/>
            </a:xfrm>
          </p:grpSpPr>
          <p:sp>
            <p:nvSpPr>
              <p:cNvPr id="250" name="Google Shape;250;p41"/>
              <p:cNvSpPr txBox="1"/>
              <p:nvPr/>
            </p:nvSpPr>
            <p:spPr>
              <a:xfrm>
                <a:off x="2525602" y="2522150"/>
                <a:ext cx="1622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6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51" name="Google Shape;251;p4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52" name="Google Shape;252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3" name="Google Shape;253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4" name="Google Shape;254;p4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18/11/2019 - 19/11/2019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Final Presentation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4294967295" type="title"/>
          </p:nvPr>
        </p:nvSpPr>
        <p:spPr>
          <a:xfrm>
            <a:off x="1956200" y="289300"/>
            <a:ext cx="8520600" cy="62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- Actual Timeline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42"/>
          <p:cNvGrpSpPr/>
          <p:nvPr/>
        </p:nvGrpSpPr>
        <p:grpSpPr>
          <a:xfrm>
            <a:off x="2790927" y="915394"/>
            <a:ext cx="1922722" cy="2919068"/>
            <a:chOff x="4383655" y="687575"/>
            <a:chExt cx="2678259" cy="2899065"/>
          </a:xfrm>
        </p:grpSpPr>
        <p:sp>
          <p:nvSpPr>
            <p:cNvPr id="261" name="Google Shape;261;p4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42"/>
            <p:cNvGrpSpPr/>
            <p:nvPr/>
          </p:nvGrpSpPr>
          <p:grpSpPr>
            <a:xfrm>
              <a:off x="4383655" y="687575"/>
              <a:ext cx="2678259" cy="2899065"/>
              <a:chOff x="4383655" y="687575"/>
              <a:chExt cx="2678259" cy="2899065"/>
            </a:xfrm>
          </p:grpSpPr>
          <p:grpSp>
            <p:nvGrpSpPr>
              <p:cNvPr id="263" name="Google Shape;263;p4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64" name="Google Shape;264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65" name="Google Shape;265;p4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6" name="Google Shape;266;p42"/>
              <p:cNvSpPr txBox="1"/>
              <p:nvPr/>
            </p:nvSpPr>
            <p:spPr>
              <a:xfrm>
                <a:off x="4383655" y="3215239"/>
                <a:ext cx="1758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3 (See Hoe)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7" name="Google Shape;267;p42"/>
              <p:cNvSpPr txBox="1"/>
              <p:nvPr/>
            </p:nvSpPr>
            <p:spPr>
              <a:xfrm>
                <a:off x="4808314" y="6875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12/10/2019 - 25/10/2019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Drop Bid, Drop Section, View Bidding Results, JSON (Authenticate, Bootstrap, Dump, Start, Stop, Update Bid, Delete Bid, Drop Section)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68" name="Google Shape;268;p42"/>
          <p:cNvGrpSpPr/>
          <p:nvPr/>
        </p:nvGrpSpPr>
        <p:grpSpPr>
          <a:xfrm>
            <a:off x="4437150" y="2457843"/>
            <a:ext cx="1780526" cy="2234094"/>
            <a:chOff x="6676763" y="2219454"/>
            <a:chExt cx="2480186" cy="2218784"/>
          </a:xfrm>
        </p:grpSpPr>
        <p:sp>
          <p:nvSpPr>
            <p:cNvPr id="269" name="Google Shape;269;p4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42"/>
            <p:cNvGrpSpPr/>
            <p:nvPr/>
          </p:nvGrpSpPr>
          <p:grpSpPr>
            <a:xfrm>
              <a:off x="6676763" y="2219454"/>
              <a:ext cx="2349300" cy="2218784"/>
              <a:chOff x="6676763" y="2219454"/>
              <a:chExt cx="2349300" cy="2218784"/>
            </a:xfrm>
          </p:grpSpPr>
          <p:grpSp>
            <p:nvGrpSpPr>
              <p:cNvPr id="271" name="Google Shape;271;p4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72" name="Google Shape;272;p4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3" name="Google Shape;273;p4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4" name="Google Shape;274;p42"/>
              <p:cNvSpPr txBox="1"/>
              <p:nvPr/>
            </p:nvSpPr>
            <p:spPr>
              <a:xfrm>
                <a:off x="6806249" y="2219454"/>
                <a:ext cx="141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4 (Serene)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5" name="Google Shape;275;p42"/>
              <p:cNvSpPr txBox="1"/>
              <p:nvPr/>
            </p:nvSpPr>
            <p:spPr>
              <a:xfrm>
                <a:off x="6676763" y="3494438"/>
                <a:ext cx="234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26/10/2019 - 08/11/2019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JSON Bid Status. Testing and Debugging (Local and Cloud)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6" name="Google Shape;276;p42"/>
          <p:cNvGrpSpPr/>
          <p:nvPr/>
        </p:nvGrpSpPr>
        <p:grpSpPr>
          <a:xfrm>
            <a:off x="-25" y="1994025"/>
            <a:ext cx="2060086" cy="1840463"/>
            <a:chOff x="495994" y="1758814"/>
            <a:chExt cx="2869601" cy="1827850"/>
          </a:xfrm>
        </p:grpSpPr>
        <p:sp>
          <p:nvSpPr>
            <p:cNvPr id="277" name="Google Shape;277;p4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42"/>
            <p:cNvGrpSpPr/>
            <p:nvPr/>
          </p:nvGrpSpPr>
          <p:grpSpPr>
            <a:xfrm>
              <a:off x="495994" y="1758814"/>
              <a:ext cx="2869601" cy="1827850"/>
              <a:chOff x="495994" y="1758814"/>
              <a:chExt cx="2869601" cy="1827850"/>
            </a:xfrm>
          </p:grpSpPr>
          <p:sp>
            <p:nvSpPr>
              <p:cNvPr id="279" name="Google Shape;279;p42"/>
              <p:cNvSpPr txBox="1"/>
              <p:nvPr/>
            </p:nvSpPr>
            <p:spPr>
              <a:xfrm>
                <a:off x="495994" y="3215264"/>
                <a:ext cx="1784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1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0" name="Google Shape;280;p4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81" name="Google Shape;281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2" name="Google Shape;282;p4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" name="Google Shape;283;p42"/>
              <p:cNvSpPr txBox="1"/>
              <p:nvPr/>
            </p:nvSpPr>
            <p:spPr>
              <a:xfrm>
                <a:off x="784995" y="1758814"/>
                <a:ext cx="2580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14/9/2019 - 27/9/2019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Login &amp; Bootstrap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4" name="Google Shape;284;p42"/>
          <p:cNvGrpSpPr/>
          <p:nvPr/>
        </p:nvGrpSpPr>
        <p:grpSpPr>
          <a:xfrm>
            <a:off x="1457026" y="2762637"/>
            <a:ext cx="1795733" cy="1929300"/>
            <a:chOff x="2525595" y="2522159"/>
            <a:chExt cx="2501370" cy="1916079"/>
          </a:xfrm>
        </p:grpSpPr>
        <p:sp>
          <p:nvSpPr>
            <p:cNvPr id="285" name="Google Shape;285;p4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42"/>
            <p:cNvGrpSpPr/>
            <p:nvPr/>
          </p:nvGrpSpPr>
          <p:grpSpPr>
            <a:xfrm>
              <a:off x="2525595" y="2522159"/>
              <a:ext cx="2501370" cy="1916079"/>
              <a:chOff x="2525595" y="2522159"/>
              <a:chExt cx="2501370" cy="1916079"/>
            </a:xfrm>
          </p:grpSpPr>
          <p:sp>
            <p:nvSpPr>
              <p:cNvPr id="287" name="Google Shape;287;p42"/>
              <p:cNvSpPr txBox="1"/>
              <p:nvPr/>
            </p:nvSpPr>
            <p:spPr>
              <a:xfrm>
                <a:off x="2525595" y="2522159"/>
                <a:ext cx="1724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2 (Leonard)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288;p4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89" name="Google Shape;289;p4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0" name="Google Shape;290;p4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1" name="Google Shape;291;p42"/>
              <p:cNvSpPr txBox="1"/>
              <p:nvPr/>
            </p:nvSpPr>
            <p:spPr>
              <a:xfrm>
                <a:off x="2773365" y="3494438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28/9/2019 - 11/10/2019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Features: Bidding &amp; Clearing (round 1 and 2)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2" name="Google Shape;292;p42"/>
          <p:cNvGrpSpPr/>
          <p:nvPr/>
        </p:nvGrpSpPr>
        <p:grpSpPr>
          <a:xfrm>
            <a:off x="5731875" y="1458475"/>
            <a:ext cx="1922823" cy="2376013"/>
            <a:chOff x="297194" y="1226947"/>
            <a:chExt cx="2678400" cy="2359731"/>
          </a:xfrm>
        </p:grpSpPr>
        <p:sp>
          <p:nvSpPr>
            <p:cNvPr id="293" name="Google Shape;293;p4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42"/>
            <p:cNvGrpSpPr/>
            <p:nvPr/>
          </p:nvGrpSpPr>
          <p:grpSpPr>
            <a:xfrm>
              <a:off x="297194" y="1226947"/>
              <a:ext cx="2678400" cy="2359731"/>
              <a:chOff x="297194" y="1226947"/>
              <a:chExt cx="2678400" cy="2359731"/>
            </a:xfrm>
          </p:grpSpPr>
          <p:sp>
            <p:nvSpPr>
              <p:cNvPr id="295" name="Google Shape;295;p42"/>
              <p:cNvSpPr txBox="1"/>
              <p:nvPr/>
            </p:nvSpPr>
            <p:spPr>
              <a:xfrm>
                <a:off x="297195" y="3215277"/>
                <a:ext cx="1593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5 (Yi Bing)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96" name="Google Shape;296;p4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97" name="Google Shape;297;p4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8" name="Google Shape;298;p4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9" name="Google Shape;299;p42"/>
              <p:cNvSpPr txBox="1"/>
              <p:nvPr/>
            </p:nvSpPr>
            <p:spPr>
              <a:xfrm>
                <a:off x="297194" y="1226947"/>
                <a:ext cx="2678400" cy="106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09/11/2019 - 17/11/2019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Debugging and Testing (Local and Cloud) </a:t>
                </a:r>
                <a:r>
                  <a:rPr b="1" lang="en-GB" sz="1200">
                    <a:solidFill>
                      <a:srgbClr val="FF9900"/>
                    </a:solidFill>
                    <a:latin typeface="Roboto"/>
                    <a:ea typeface="Roboto"/>
                    <a:cs typeface="Roboto"/>
                    <a:sym typeface="Roboto"/>
                  </a:rPr>
                  <a:t>(Delayed Deployment, but still completed within the iteration)</a:t>
                </a:r>
                <a:endParaRPr b="1" sz="8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0" name="Google Shape;300;p42"/>
          <p:cNvGrpSpPr/>
          <p:nvPr/>
        </p:nvGrpSpPr>
        <p:grpSpPr>
          <a:xfrm>
            <a:off x="7283252" y="2770000"/>
            <a:ext cx="1795718" cy="1929321"/>
            <a:chOff x="2525602" y="2522150"/>
            <a:chExt cx="2501348" cy="1916100"/>
          </a:xfrm>
        </p:grpSpPr>
        <p:sp>
          <p:nvSpPr>
            <p:cNvPr id="301" name="Google Shape;301;p4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42"/>
            <p:cNvGrpSpPr/>
            <p:nvPr/>
          </p:nvGrpSpPr>
          <p:grpSpPr>
            <a:xfrm>
              <a:off x="2525602" y="2522150"/>
              <a:ext cx="2501348" cy="1916100"/>
              <a:chOff x="2525602" y="2522150"/>
              <a:chExt cx="2501348" cy="1916100"/>
            </a:xfrm>
          </p:grpSpPr>
          <p:sp>
            <p:nvSpPr>
              <p:cNvPr id="303" name="Google Shape;303;p42"/>
              <p:cNvSpPr txBox="1"/>
              <p:nvPr/>
            </p:nvSpPr>
            <p:spPr>
              <a:xfrm>
                <a:off x="2525602" y="2522150"/>
                <a:ext cx="1622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>
                    <a:latin typeface="Roboto"/>
                    <a:ea typeface="Roboto"/>
                    <a:cs typeface="Roboto"/>
                    <a:sym typeface="Roboto"/>
                  </a:rPr>
                  <a:t>Iteration 6 (Jaslyn)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4" name="Google Shape;304;p4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05" name="Google Shape;305;p4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6" name="Google Shape;306;p4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7" name="Google Shape;307;p42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18/11/2019 - 19/11/2019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Final Presentation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43"/>
          <p:cNvCxnSpPr/>
          <p:nvPr/>
        </p:nvCxnSpPr>
        <p:spPr>
          <a:xfrm>
            <a:off x="4572000" y="103682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43"/>
          <p:cNvSpPr txBox="1"/>
          <p:nvPr>
            <p:ph idx="4294967295" type="title"/>
          </p:nvPr>
        </p:nvSpPr>
        <p:spPr>
          <a:xfrm>
            <a:off x="2995250" y="4107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endParaRPr/>
          </a:p>
        </p:txBody>
      </p:sp>
      <p:sp>
        <p:nvSpPr>
          <p:cNvPr id="314" name="Google Shape;314;p43"/>
          <p:cNvSpPr txBox="1"/>
          <p:nvPr>
            <p:ph idx="4294967295" type="body"/>
          </p:nvPr>
        </p:nvSpPr>
        <p:spPr>
          <a:xfrm>
            <a:off x="365250" y="1428175"/>
            <a:ext cx="84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Did not drop any functionalities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Did not implement any additional functionalities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Did not use PHP frameworks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GB" sz="2400">
                <a:solidFill>
                  <a:srgbClr val="000000"/>
                </a:solidFill>
              </a:rPr>
              <a:t>Used Bootstrap v4.3.1 framework for UI via CDN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5119050" y="1232525"/>
            <a:ext cx="3480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ctrTitle"/>
          </p:nvPr>
        </p:nvSpPr>
        <p:spPr>
          <a:xfrm>
            <a:off x="374550" y="352850"/>
            <a:ext cx="8056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Non-programming and Programming hours</a:t>
            </a:r>
            <a:endParaRPr/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1197663" y="1984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{27CDDFD1-D73F-4740-907B-E8DB2722714D}</a:tableStyleId>
              </a:tblPr>
              <a:tblGrid>
                <a:gridCol w="1472750"/>
                <a:gridCol w="1398200"/>
                <a:gridCol w="969425"/>
                <a:gridCol w="969425"/>
                <a:gridCol w="969425"/>
                <a:gridCol w="969425"/>
              </a:tblGrid>
              <a:tr h="5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Jaslyn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 Hoe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Leonard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Yi Bing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Serene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 Hrs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794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Non-prog Hrs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ctrTitle"/>
          </p:nvPr>
        </p:nvSpPr>
        <p:spPr>
          <a:xfrm>
            <a:off x="598825" y="329250"/>
            <a:ext cx="8308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Non-programming and Programming hours </a:t>
            </a:r>
            <a:endParaRPr/>
          </a:p>
        </p:txBody>
      </p:sp>
      <p:pic>
        <p:nvPicPr>
          <p:cNvPr id="327" name="Google Shape;327;p4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25" y="968775"/>
            <a:ext cx="6300999" cy="39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46"/>
          <p:cNvGraphicFramePr/>
          <p:nvPr/>
        </p:nvGraphicFramePr>
        <p:xfrm>
          <a:off x="167250" y="754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1055125"/>
                <a:gridCol w="3601600"/>
              </a:tblGrid>
              <a:tr h="42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See Hoe &amp; Yi Bing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Database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Classes and DAO for Section, Course, Prerequisites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Bootstrap for Section, Course, Prerequisites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Login 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Leonard &amp; Serene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Classes and DAO for Bid, Course_completed, Student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Bootstrap for Bid, Course_completed, Student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46"/>
          <p:cNvSpPr txBox="1"/>
          <p:nvPr>
            <p:ph type="ctrTitle"/>
          </p:nvPr>
        </p:nvSpPr>
        <p:spPr>
          <a:xfrm>
            <a:off x="1964850" y="110250"/>
            <a:ext cx="52143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</a:t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6595650" y="27775"/>
            <a:ext cx="1891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 Condensed"/>
                <a:ea typeface="Roboto Condensed"/>
                <a:cs typeface="Roboto Condensed"/>
                <a:sym typeface="Roboto Condensed"/>
              </a:rPr>
              <a:t>Legend: </a:t>
            </a:r>
            <a:endParaRPr b="1" sz="12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64D7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Programming Tasks  </a:t>
            </a:r>
            <a:endParaRPr sz="1200">
              <a:solidFill>
                <a:srgbClr val="A64D7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155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Non-Programming Tasks</a:t>
            </a:r>
            <a:endParaRPr sz="1200">
              <a:solidFill>
                <a:srgbClr val="1155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335" name="Google Shape;335;p46"/>
          <p:cNvGraphicFramePr/>
          <p:nvPr/>
        </p:nvGraphicFramePr>
        <p:xfrm>
          <a:off x="4823975" y="75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{02DE296B-2B48-4247-A9EF-52F887E97651}</a:tableStyleId>
              </a:tblPr>
              <a:tblGrid>
                <a:gridCol w="1105350"/>
                <a:gridCol w="2939675"/>
              </a:tblGrid>
              <a:tr h="3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Iteration 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Leonard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Documentation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Schedule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Daily Update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Prepare Team for PM Review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Landing page, bid homepage, bidding &amp; admin homepage UI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Jaslyn &amp; See Hoe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Round 1 &amp; 2 Starting and Clearing 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Admin Home Page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Deployment (Jaslyn)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PM Review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Yi Bing &amp; Serene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Round 1 &amp; 2 Bidding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Student Bid Home Page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4D79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A64D79"/>
                          </a:solidFill>
                        </a:rPr>
                        <a:t>Testing and Debugging</a:t>
                      </a:r>
                      <a:endParaRPr sz="1000">
                        <a:solidFill>
                          <a:srgbClr val="A64D79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Bug Metrics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Test Cases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55CC"/>
                        </a:buClr>
                        <a:buSzPts val="1000"/>
                        <a:buAutoNum type="arabicPeriod"/>
                      </a:pPr>
                      <a:r>
                        <a:rPr lang="en-GB" sz="1000">
                          <a:solidFill>
                            <a:srgbClr val="1155CC"/>
                          </a:solidFill>
                        </a:rPr>
                        <a:t>Slides for PM Review</a:t>
                      </a:r>
                      <a:endParaRPr sz="1000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