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6858000" cy="9144000"/>
  <p:embeddedFontLst>
    <p:embeddedFont>
      <p:font typeface="Lato" panose="020B0604020202020204" charset="0"/>
      <p:regular r:id="rId30"/>
      <p:bold r:id="rId31"/>
      <p:italic r:id="rId32"/>
      <p:boldItalic r:id="rId33"/>
    </p:embeddedFont>
    <p:embeddedFont>
      <p:font typeface="Nunito" panose="020B0604020202020204" charset="0"/>
      <p:regular r:id="rId34"/>
      <p:bold r:id="rId35"/>
      <p:italic r:id="rId36"/>
      <p:boldItalic r:id="rId37"/>
    </p:embeddedFont>
    <p:embeddedFont>
      <p:font typeface="Playfair Display" panose="020B060402020202020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25AB63-5DD1-4621-B8EF-F3DA68B3DFED}">
  <a:tblStyle styleId="{3D25AB63-5DD1-4621-B8EF-F3DA68B3DF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47463a446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47463a446_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470d77cc7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470d77cc7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470d77cc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470d77cc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47463a446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47463a446_2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470d77cc7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470d77cc7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47463a446_2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47463a446_2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470d77cc7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470d77cc7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47463a446_2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47463a446_2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470d77cc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470d77cc7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47463a446_2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47463a446_2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391ac811a_0_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391ac811a_0_4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391ac811a_0_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391ac811a_0_5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391ac811a_0_5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391ac811a_0_5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4657a1c90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64657a1c90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4657a1c90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4657a1c90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64657a1c90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64657a1c90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466699f1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6466699f1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6466699f1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6466699f1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6391ac811a_0_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6391ac811a_0_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4657a1c9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4657a1c9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1a73c3bb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1a73c3bb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47463a44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47463a44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1a73c3bb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1a73c3bb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1a73c3bb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1a73c3bb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1a73c3bb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1a73c3bb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470d77cc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470d77cc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unito"/>
              <a:buNone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18.221.10.143/app/Login.ph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3194350" y="1613175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G5T4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PM Review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3096288" y="3323005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Members: Jaslyn, See Hoe, Yi Bing, Leonard, Serene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Critical Path for Iteration 2 </a:t>
            </a:r>
            <a:endParaRPr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9850"/>
            <a:ext cx="8839200" cy="3258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Critical Path for Iteration 2</a:t>
            </a:r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2_1 -&gt;2_2 -&gt;2_3_3 -&gt;2_3_6 -&gt;2_4_1 -&gt;2_6 -&gt;2_7_1 -&gt;2_7_3 -&gt;2_8_1 -&gt;2_8_3,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2_1 -&gt;2_2 -&gt;2_3_3 -&gt;2_3_6 -&gt;2_4_2 -&gt;2_6 -&gt;2_7_1 -&gt;2_7_3 -&gt;2_8_1 -&gt;2_8_3,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2_1 -&gt;2_2 -&gt;2_3_3 -&gt;2_3_6 -&gt;2_5 -&gt;2_6 -&gt;2_7_1 -&gt;2_7_3 -&gt;2_8_1 -&gt;2_8_3,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2_1 -&gt;2_2 -&gt;2_3_3 -&gt;2_3_6 -&gt;2_4_1 -&gt;2_6 -&gt;2_7_1 -&gt;2_7_3 -&gt;2_8_2 -&gt;2_8_3,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2_1 -&gt;2_2 -&gt;2_3_3 -&gt;2_3_6 -&gt;2_4_2 -&gt;2_6 -&gt;2_7_1 -&gt;2_7_3 -&gt;2_8_2 -&gt;2_8_3,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2_1 -&gt;2_2 -&gt;2_3_3 -&gt;2_3_6 -&gt;2_5-&gt;2_6 -&gt;2_7_1 -&gt;2_7_3 -&gt;2_8_2 -&gt;2_8_3,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2_1 -&gt;2_2 -&gt;2_3_4 -&gt;2_3_6 -&gt;2_4_1 -&gt;2_6 -&gt;2_7_1 -&gt;2_7_3 -&gt;2_8_1 -&gt;2_8_3,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2_1 -&gt;2_2 -&gt;2_3_4 -&gt;2_3_6 -&gt;2_4_2 -&gt;2_6 -&gt;2_7_1 -&gt;2_7_3 -&gt;2_8_1 -&gt;2_8_3,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Critical Path for Iteration 2</a:t>
            </a:r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2_1 -&gt;2_2 -&gt;2_3_4 -&gt;2_3_6 -&gt;2_5 -&gt;2_6 -&gt;2_7_1 -&gt;2_7_3 -&gt;2_8_1 -&gt;2_8_3,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2_1 -&gt;2_2 -&gt;2_3_4 -&gt;2_3_6 -&gt;2_4_1 -&gt;2_6 -&gt;2_7_1 -&gt;2_7_3 -&gt;2_8_2 -&gt;2_8_3,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2_1 -&gt;2_2 -&gt;2_3_4 -&gt;2_3_6 -&gt;2_4_2 -&gt;2_6 -&gt;2_7_1 -&gt;2_7_3 -&gt;2_8_2 -&gt;2_8_3,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2_1 -&gt;2_2 -&gt;2_3_4 -&gt;2_3_6 -&gt;2_5-&gt;2_6 -&gt;2_7_1 -&gt;2_7_3 -&gt;2_8_2 -&gt;2_8_3,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2_1 -&gt;2_2 -&gt;2_3_5 -&gt;2_3_6 -&gt;2_4_1 -&gt;2_6 -&gt;2_7_1 -&gt;2_7_3 -&gt;2_8_1 -&gt;2_8_3,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2_1 -&gt;2_2 -&gt;2_3_5 -&gt;2_3_6 -&gt;2_4_2 -&gt;2_6 -&gt;2_7_1 -&gt;2_7_3 -&gt;2_8_1 -&gt;2_8_3,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2_1 -&gt;2_2 -&gt;2_3_5 -&gt;2_3_6 -&gt;2_5 -&gt;2_6 -&gt;2_7_1 -&gt;2_7_3 -&gt;2_8_1 -&gt;2_8_3,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2_1 -&gt;2_2 -&gt;2_3_5 -&gt;2_3_6 -&gt;2_4_1 -&gt;2_6 -&gt;2_7_1 -&gt;2_7_3 -&gt;2_8_2 -&gt;2_8_3,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2_1 -&gt;2_2 -&gt;2_3_5 -&gt;2_3_6 -&gt;2_4_2 -&gt;2_6 -&gt;2_7_1 -&gt;2_7_3 -&gt;2_8_2 -&gt;2_8_3,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2_1 -&gt;2_2 -&gt;2_3_5 -&gt;2_3_6 -&gt;2_5-&gt;2_6 -&gt;2_7_1 -&gt;2_7_3 -&gt;2_8_2 -&gt;2_8_3,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Critical Path for Iteration 3</a:t>
            </a:r>
            <a:endParaRPr/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9850"/>
            <a:ext cx="8839198" cy="287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Critical Path for Iteration 3</a:t>
            </a:r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3_1 -&gt; 3_2 -&gt;3_5 -&gt;3_6 _1 -&gt;3_6_2 -&gt;3_6_3-&gt;3_7 -&gt;3_8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3_1 -&gt; 3_3 -&gt;3_5 -&gt;3_6 _1 -&gt;3_6_2 -&gt;3_6_3-&gt;3_7 -&gt;3_8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Critical Path for Iteration 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9850"/>
            <a:ext cx="8410575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Critical Path for Iteration 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8"/>
          <p:cNvSpPr txBox="1"/>
          <p:nvPr/>
        </p:nvSpPr>
        <p:spPr>
          <a:xfrm>
            <a:off x="359525" y="1137525"/>
            <a:ext cx="6364200" cy="32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5_1 -&gt;5_2_1 -&gt;5_3-&gt;5_4-&gt;5_5</a:t>
            </a:r>
            <a:endParaRPr sz="2400"/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5_1 -&gt;5_2_2 -&gt;5_3-&gt;5_4-&gt;5_5</a:t>
            </a:r>
            <a:endParaRPr sz="2400"/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5_1 -&gt;5_2_3 -&gt;5_3-&gt;5_4-&gt;5_5</a:t>
            </a:r>
            <a:endParaRPr sz="2400"/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5_1 -&gt;5_2_4 -&gt;5_3-&gt;5_4-&gt;5_5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Critical Path for Iteration 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6" name="Google Shape;17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625" y="1335475"/>
            <a:ext cx="6143625" cy="3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Critical Path for Iteration 5</a:t>
            </a:r>
            <a:endParaRPr/>
          </a:p>
        </p:txBody>
      </p:sp>
      <p:sp>
        <p:nvSpPr>
          <p:cNvPr id="182" name="Google Shape;182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5_1 -&gt; 5_2_1 -&gt;5_3-&gt;5_4-&gt;5_5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5_1 -&gt; 5_2_2 -&gt;5_3-&gt;5_4-&gt;5_5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5_1 -&gt;5_2_3 -&gt;5_3-&gt;5_4-&gt;5_5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5_1 -&gt;5_2_4 -&gt;5_3-&gt;5_4-&gt;5_5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2175"/>
            <a:ext cx="9143999" cy="4205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Functionalities </a:t>
            </a:r>
            <a:r>
              <a:rPr lang="en-GB" sz="1800" b="0">
                <a:solidFill>
                  <a:srgbClr val="000000"/>
                </a:solidFill>
              </a:rPr>
              <a:t>Not planning to drop any, No PHP Frameworks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0174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  <a:highlight>
                  <a:schemeClr val="dk1"/>
                </a:highlight>
              </a:rPr>
              <a:t>Finished: </a:t>
            </a:r>
            <a:endParaRPr dirty="0">
              <a:solidFill>
                <a:srgbClr val="FFFFFF"/>
              </a:solidFill>
              <a:highlight>
                <a:schemeClr val="dk1"/>
              </a:highlight>
            </a:endParaRPr>
          </a:p>
          <a:p>
            <a:pPr lvl="0">
              <a:spcBef>
                <a:spcPts val="1600"/>
              </a:spcBef>
              <a:buClr>
                <a:srgbClr val="222222"/>
              </a:buClr>
              <a:buAutoNum type="arabicPeriod"/>
            </a:pPr>
            <a:r>
              <a:rPr lang="en-GB" dirty="0">
                <a:solidFill>
                  <a:srgbClr val="222222"/>
                </a:solidFill>
                <a:highlight>
                  <a:srgbClr val="FFFFFF"/>
                </a:highlight>
              </a:rPr>
              <a:t>Login for student and Admin IP Address: </a:t>
            </a:r>
            <a:r>
              <a:rPr lang="en-US" dirty="0">
                <a:highlight>
                  <a:srgbClr val="FFFFFF"/>
                </a:highlight>
                <a:hlinkClick r:id="rId3"/>
              </a:rPr>
              <a:t>http://18.221.10.143/app/Login.php</a:t>
            </a:r>
            <a:endParaRPr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AutoNum type="arabicPeriod"/>
            </a:pPr>
            <a:r>
              <a:rPr lang="en-GB" dirty="0">
                <a:solidFill>
                  <a:srgbClr val="222222"/>
                </a:solidFill>
                <a:highlight>
                  <a:srgbClr val="FFFFFF"/>
                </a:highlight>
              </a:rPr>
              <a:t>Bootstrap for Administrators</a:t>
            </a:r>
            <a:endParaRPr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  <a:highlight>
                  <a:schemeClr val="dk1"/>
                </a:highlight>
              </a:rPr>
              <a:t>In Progress: </a:t>
            </a:r>
            <a:endParaRPr dirty="0">
              <a:solidFill>
                <a:srgbClr val="FFFFFF"/>
              </a:solidFill>
              <a:highlight>
                <a:schemeClr val="dk1"/>
              </a:highlight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222222"/>
              </a:buClr>
              <a:buSzPts val="1800"/>
              <a:buAutoNum type="arabicPeriod"/>
            </a:pPr>
            <a:r>
              <a:rPr lang="en-GB" dirty="0">
                <a:solidFill>
                  <a:srgbClr val="222222"/>
                </a:solidFill>
                <a:highlight>
                  <a:srgbClr val="FFFFFF"/>
                </a:highlight>
              </a:rPr>
              <a:t>Bid for -&gt;section</a:t>
            </a:r>
            <a:endParaRPr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AutoNum type="arabicPeriod"/>
            </a:pPr>
            <a:r>
              <a:rPr lang="en-GB" dirty="0">
                <a:solidFill>
                  <a:srgbClr val="222222"/>
                </a:solidFill>
                <a:highlight>
                  <a:srgbClr val="FFFFFF"/>
                </a:highlight>
              </a:rPr>
              <a:t>Round 1 Admin Clearing</a:t>
            </a:r>
            <a:endParaRPr dirty="0">
              <a:solidFill>
                <a:srgbClr val="22222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  <a:highlight>
                  <a:schemeClr val="dk1"/>
                </a:highlight>
              </a:rPr>
              <a:t>Cloud Deployment:</a:t>
            </a:r>
            <a:endParaRPr dirty="0">
              <a:solidFill>
                <a:srgbClr val="FFFFFF"/>
              </a:solidFill>
              <a:highlight>
                <a:schemeClr val="dk1"/>
              </a:highlight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GB" dirty="0">
                <a:solidFill>
                  <a:srgbClr val="000000"/>
                </a:solidFill>
              </a:rPr>
              <a:t>Admin Password: Help@123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GB" dirty="0">
                <a:solidFill>
                  <a:srgbClr val="000000"/>
                </a:solidFill>
              </a:rPr>
              <a:t>IP Address: 18.221.10.143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22222"/>
              </a:solidFill>
            </a:endParaRPr>
          </a:p>
          <a:p>
            <a:pPr marL="0" lvl="0" indent="0" algn="l" rtl="0">
              <a:spcBef>
                <a:spcPts val="1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Bug Metrics</a:t>
            </a:r>
            <a:endParaRPr/>
          </a:p>
        </p:txBody>
      </p:sp>
      <p:sp>
        <p:nvSpPr>
          <p:cNvPr id="193" name="Google Shape;193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Total Bug Metrics: 41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/>
              <a:t>Bugs with 1 point were detected and solved immediately.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/>
              <a:t>Mitigation: When more bugs with 5 points were detected, -&gt;debugging session was scheduled on 24/9/2019 to meet and had -&gt;discussion with the coders to resolve the bugs.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b="1" dirty="0"/>
              <a:t>All the bugs have been resolved. </a:t>
            </a:r>
            <a:endParaRPr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>
            <a:spLocks noGrp="1"/>
          </p:cNvSpPr>
          <p:nvPr>
            <p:ph type="title"/>
          </p:nvPr>
        </p:nvSpPr>
        <p:spPr>
          <a:xfrm>
            <a:off x="311700" y="838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 of Roles and Responsibilities</a:t>
            </a:r>
            <a:endParaRPr/>
          </a:p>
        </p:txBody>
      </p:sp>
      <p:graphicFrame>
        <p:nvGraphicFramePr>
          <p:cNvPr id="199" name="Google Shape;199;p33"/>
          <p:cNvGraphicFramePr/>
          <p:nvPr/>
        </p:nvGraphicFramePr>
        <p:xfrm>
          <a:off x="368625" y="792300"/>
          <a:ext cx="8143000" cy="4183930"/>
        </p:xfrm>
        <a:graphic>
          <a:graphicData uri="http://schemas.openxmlformats.org/drawingml/2006/table">
            <a:tbl>
              <a:tblPr>
                <a:noFill/>
                <a:tableStyleId>{3D25AB63-5DD1-4621-B8EF-F3DA68B3DFED}</a:tableStyleId>
              </a:tblPr>
              <a:tblGrid>
                <a:gridCol w="91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8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6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Iteration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Milestone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PM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Coders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Coders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6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Ensure functionalities are up for PM Review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Jaslyn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See Hoe, Yi Bing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Leonard, Serene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1 - PM Review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Leonard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Jaslyn, See Hoe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Yi Bing, Serene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6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2 - Application Demo and Progress Update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See Hoe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Serene, Jaslyn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Yi Bing, Leonard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3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3 - UAT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Yi Bing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Jaslyn, Leonard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Serene, See Hoe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6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4 - Submission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5 - Final Presentation 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Serene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Jaslyn, Yi Bing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Leonard, See Hoe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Iteration 1: Responsibilities </a:t>
            </a:r>
            <a:endParaRPr/>
          </a:p>
        </p:txBody>
      </p:sp>
      <p:graphicFrame>
        <p:nvGraphicFramePr>
          <p:cNvPr id="205" name="Google Shape;205;p34"/>
          <p:cNvGraphicFramePr/>
          <p:nvPr/>
        </p:nvGraphicFramePr>
        <p:xfrm>
          <a:off x="381425" y="1281225"/>
          <a:ext cx="8042700" cy="3312891"/>
        </p:xfrm>
        <a:graphic>
          <a:graphicData uri="http://schemas.openxmlformats.org/drawingml/2006/table">
            <a:tbl>
              <a:tblPr>
                <a:noFill/>
                <a:tableStyleId>{3D25AB63-5DD1-4621-B8EF-F3DA68B3DFED}</a:tableStyleId>
              </a:tblPr>
              <a:tblGrid>
                <a:gridCol w="168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3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Roles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Roles Description /  Tasks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Assigned Member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5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Project Manager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Daily Updates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Schedule Planning for all Iterations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Manage Schedule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Prepare team for PM Review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Jaslyn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3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Pair 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Bootstrap for Section, Course, Prerequisites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Login 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See Hoe, Yi BIng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3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Pair 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Bootstrap for Bid, Course_completed, Student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Serene, Leonard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Iteration 2: Responsibilities </a:t>
            </a:r>
            <a:endParaRPr/>
          </a:p>
        </p:txBody>
      </p:sp>
      <p:graphicFrame>
        <p:nvGraphicFramePr>
          <p:cNvPr id="211" name="Google Shape;211;p35"/>
          <p:cNvGraphicFramePr/>
          <p:nvPr/>
        </p:nvGraphicFramePr>
        <p:xfrm>
          <a:off x="550650" y="1267850"/>
          <a:ext cx="8042700" cy="3558255"/>
        </p:xfrm>
        <a:graphic>
          <a:graphicData uri="http://schemas.openxmlformats.org/drawingml/2006/table">
            <a:tbl>
              <a:tblPr>
                <a:noFill/>
                <a:tableStyleId>{3D25AB63-5DD1-4621-B8EF-F3DA68B3DFED}</a:tableStyleId>
              </a:tblPr>
              <a:tblGrid>
                <a:gridCol w="185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3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Roles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Roles Description /  Tasks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Assigned Member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5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Project Manager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Daily Updates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Manage Schedule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Ensure commits are on time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Prepare for PM Review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Leonard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3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Pair 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Round 1 &amp; 2 Starting and Clearing 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Admin Page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JSON Login, Bootstrap, Dump Table, Start round, Stop round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Jaslyn, See Hoe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3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Pair 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Round 1 &amp; 2 Bid for -&gt;section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Student Bid Page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Serene, Yi Bing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6"/>
          <p:cNvSpPr txBox="1">
            <a:spLocks noGrp="1"/>
          </p:cNvSpPr>
          <p:nvPr>
            <p:ph type="title"/>
          </p:nvPr>
        </p:nvSpPr>
        <p:spPr>
          <a:xfrm>
            <a:off x="311700" y="19950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Iteration 3: Responsibilities </a:t>
            </a:r>
            <a:endParaRPr/>
          </a:p>
        </p:txBody>
      </p:sp>
      <p:graphicFrame>
        <p:nvGraphicFramePr>
          <p:cNvPr id="217" name="Google Shape;217;p36"/>
          <p:cNvGraphicFramePr/>
          <p:nvPr/>
        </p:nvGraphicFramePr>
        <p:xfrm>
          <a:off x="311700" y="964175"/>
          <a:ext cx="8148425" cy="3864945"/>
        </p:xfrm>
        <a:graphic>
          <a:graphicData uri="http://schemas.openxmlformats.org/drawingml/2006/table">
            <a:tbl>
              <a:tblPr>
                <a:noFill/>
                <a:tableStyleId>{3D25AB63-5DD1-4621-B8EF-F3DA68B3DFED}</a:tableStyleId>
              </a:tblPr>
              <a:tblGrid>
                <a:gridCol w="1755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86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Roles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Roles Description /  Tasks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Assigned Member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2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Project Manager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Daily Updates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Schedule Planning for all Iterations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Manage Schedule and ensure team is ready for UAT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See Hoe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03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Pair 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Drop -&gt;bid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Drop -&gt;section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JSON Update Bid, Drop Section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Jaslyn, Serene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03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Pair 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View Bidding results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JSON Dump (User, Bid, Section)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4572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Yi Bing, Leonard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7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Iteration 4: Responsibilities </a:t>
            </a:r>
            <a:endParaRPr/>
          </a:p>
        </p:txBody>
      </p:sp>
      <p:graphicFrame>
        <p:nvGraphicFramePr>
          <p:cNvPr id="223" name="Google Shape;223;p37"/>
          <p:cNvGraphicFramePr/>
          <p:nvPr/>
        </p:nvGraphicFramePr>
        <p:xfrm>
          <a:off x="393425" y="1090075"/>
          <a:ext cx="8042700" cy="3527633"/>
        </p:xfrm>
        <a:graphic>
          <a:graphicData uri="http://schemas.openxmlformats.org/drawingml/2006/table">
            <a:tbl>
              <a:tblPr>
                <a:noFill/>
                <a:tableStyleId>{3D25AB63-5DD1-4621-B8EF-F3DA68B3DFED}</a:tableStyleId>
              </a:tblPr>
              <a:tblGrid>
                <a:gridCol w="268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3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Roles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Roles Description /  Tasks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Assigned Member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5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Project Manager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Daily Updates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Schedule Planning for all Iterations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Manage Schedule and ensure team is ready for UAT &amp; Final Submission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Yi Bing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3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Pair 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Testing: Round 1 and 2 Bidding and clearing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Jaslyn, Leonard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3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Pair 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Testing: Login and Bootstrap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See Hoe, Serene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8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Iteration 5: Responsibilities </a:t>
            </a:r>
            <a:endParaRPr/>
          </a:p>
        </p:txBody>
      </p:sp>
      <p:graphicFrame>
        <p:nvGraphicFramePr>
          <p:cNvPr id="229" name="Google Shape;229;p38"/>
          <p:cNvGraphicFramePr/>
          <p:nvPr/>
        </p:nvGraphicFramePr>
        <p:xfrm>
          <a:off x="393425" y="1090075"/>
          <a:ext cx="8042700" cy="3527633"/>
        </p:xfrm>
        <a:graphic>
          <a:graphicData uri="http://schemas.openxmlformats.org/drawingml/2006/table">
            <a:tbl>
              <a:tblPr>
                <a:noFill/>
                <a:tableStyleId>{3D25AB63-5DD1-4621-B8EF-F3DA68B3DFED}</a:tableStyleId>
              </a:tblPr>
              <a:tblGrid>
                <a:gridCol w="268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3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Roles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Roles Description /  Tasks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Assigned Member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5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Project Manager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Daily Updates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Schedule Planning for all Iterations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Manage Schedule and ensure team is ready for Final Presentation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Serene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3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Pair 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Prepare slides and demo for Final Presentation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Jaslyn, Yibing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3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Pair 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Prepare slides and demo for Final Presentation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Leonard, See Hoe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Pair programming teams and rotation plan</a:t>
            </a:r>
            <a:endParaRPr/>
          </a:p>
        </p:txBody>
      </p:sp>
      <p:graphicFrame>
        <p:nvGraphicFramePr>
          <p:cNvPr id="235" name="Google Shape;235;p39"/>
          <p:cNvGraphicFramePr/>
          <p:nvPr/>
        </p:nvGraphicFramePr>
        <p:xfrm>
          <a:off x="1743325" y="1127810"/>
          <a:ext cx="4971775" cy="3546625"/>
        </p:xfrm>
        <a:graphic>
          <a:graphicData uri="http://schemas.openxmlformats.org/drawingml/2006/table">
            <a:tbl>
              <a:tblPr>
                <a:noFill/>
                <a:tableStyleId>{3D25AB63-5DD1-4621-B8EF-F3DA68B3DFED}</a:tableStyleId>
              </a:tblPr>
              <a:tblGrid>
                <a:gridCol w="200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Pair 1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Iteration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Pair 2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See Hoe, Yi Bing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Leonard, Serene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Jaslyn, See Hoe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Yi Bing, Serene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8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Serene, Jaslyn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Yi Bing, Leonard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8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Jaslyn, Leonard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Serene, See Hoe 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8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Jaslyn, Yi Bing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Leonard, See Hoe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Bird’s Eye View on Schedule</a:t>
            </a:r>
            <a:endParaRPr/>
          </a:p>
        </p:txBody>
      </p:sp>
      <p:cxnSp>
        <p:nvCxnSpPr>
          <p:cNvPr id="72" name="Google Shape;72;p15"/>
          <p:cNvCxnSpPr/>
          <p:nvPr/>
        </p:nvCxnSpPr>
        <p:spPr>
          <a:xfrm rot="10800000" flipH="1">
            <a:off x="503175" y="2865325"/>
            <a:ext cx="8008800" cy="2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" name="Google Shape;73;p15"/>
          <p:cNvCxnSpPr/>
          <p:nvPr/>
        </p:nvCxnSpPr>
        <p:spPr>
          <a:xfrm rot="10800000">
            <a:off x="1062250" y="2348125"/>
            <a:ext cx="0" cy="54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" name="Google Shape;74;p15"/>
          <p:cNvCxnSpPr/>
          <p:nvPr/>
        </p:nvCxnSpPr>
        <p:spPr>
          <a:xfrm rot="10800000">
            <a:off x="4932500" y="2348125"/>
            <a:ext cx="0" cy="54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5" name="Google Shape;75;p15"/>
          <p:cNvCxnSpPr/>
          <p:nvPr/>
        </p:nvCxnSpPr>
        <p:spPr>
          <a:xfrm>
            <a:off x="2876575" y="2865325"/>
            <a:ext cx="2700" cy="54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" name="Google Shape;76;p15"/>
          <p:cNvCxnSpPr/>
          <p:nvPr/>
        </p:nvCxnSpPr>
        <p:spPr>
          <a:xfrm>
            <a:off x="7054300" y="2865325"/>
            <a:ext cx="2700" cy="54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" name="Google Shape;77;p15"/>
          <p:cNvCxnSpPr/>
          <p:nvPr/>
        </p:nvCxnSpPr>
        <p:spPr>
          <a:xfrm rot="10800000">
            <a:off x="8131850" y="2348125"/>
            <a:ext cx="0" cy="54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8" name="Google Shape;78;p15"/>
          <p:cNvSpPr txBox="1"/>
          <p:nvPr/>
        </p:nvSpPr>
        <p:spPr>
          <a:xfrm>
            <a:off x="185900" y="1353113"/>
            <a:ext cx="2180400" cy="9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Iteration 1 (PM Jaslyn):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14 Sep - 27 Sep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Days: 14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6963600" y="1353113"/>
            <a:ext cx="2180400" cy="9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Iteration 5 (PM Serene):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14 Nov- 21 Nov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Days: 7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882025" y="3526375"/>
            <a:ext cx="3991800" cy="9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Iteration 2 (PM Leonard):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28 Sep - 11 Oct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Days: 14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5353900" y="3526375"/>
            <a:ext cx="3403500" cy="9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Iteration 4 (PM Yi Bing):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26 Oct - 14  Nov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Days: 19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3534100" y="1353125"/>
            <a:ext cx="2545200" cy="9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Iteration 3 (PM See Hoe) :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12 Oct -  25 Oct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Days: 14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Planned Iterations </a:t>
            </a:r>
            <a:endParaRPr/>
          </a:p>
        </p:txBody>
      </p:sp>
      <p:graphicFrame>
        <p:nvGraphicFramePr>
          <p:cNvPr id="88" name="Google Shape;88;p16"/>
          <p:cNvGraphicFramePr/>
          <p:nvPr/>
        </p:nvGraphicFramePr>
        <p:xfrm>
          <a:off x="494750" y="1017450"/>
          <a:ext cx="8154500" cy="3727720"/>
        </p:xfrm>
        <a:graphic>
          <a:graphicData uri="http://schemas.openxmlformats.org/drawingml/2006/table">
            <a:tbl>
              <a:tblPr>
                <a:noFill/>
                <a:tableStyleId>{3D25AB63-5DD1-4621-B8EF-F3DA68B3DFED}</a:tableStyleId>
              </a:tblPr>
              <a:tblGrid>
                <a:gridCol w="203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8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6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Iteration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Start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End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Weeks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14-Sep (We started early)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28-Sep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4,5,6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28-Sep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11-Oct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6, 7 (PM Review),8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0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11-Oct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26-Oct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8, 9 (Online Review),10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6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26-Oct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9-Nov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10, 11 (UAT),12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37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10-Nov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21-Nov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12, 13 (Project Submission) 17 Nov  – 14 (Final Presentation)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311700" y="838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 of Roles and Responsibilities</a:t>
            </a:r>
            <a:endParaRPr/>
          </a:p>
        </p:txBody>
      </p:sp>
      <p:graphicFrame>
        <p:nvGraphicFramePr>
          <p:cNvPr id="94" name="Google Shape;94;p17"/>
          <p:cNvGraphicFramePr/>
          <p:nvPr/>
        </p:nvGraphicFramePr>
        <p:xfrm>
          <a:off x="368625" y="792300"/>
          <a:ext cx="8143000" cy="4183930"/>
        </p:xfrm>
        <a:graphic>
          <a:graphicData uri="http://schemas.openxmlformats.org/drawingml/2006/table">
            <a:tbl>
              <a:tblPr>
                <a:noFill/>
                <a:tableStyleId>{3D25AB63-5DD1-4621-B8EF-F3DA68B3DFED}</a:tableStyleId>
              </a:tblPr>
              <a:tblGrid>
                <a:gridCol w="91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8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6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Iteration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Milestone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PM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Coders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Coders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6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Ensure functionalities are up for PM Review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Jaslyn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See Hoe, Yi Bing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Leonard, Serene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1 - PM Review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Leonard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Jaslyn, See Hoe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Yi Bing, Serene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6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2 - Application Demo and Progress Update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See Hoe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Serene, Jaslyn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Yi Bing, Leonard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3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3 - UAT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Yi Bing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Jaslyn, Leonard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Serene, See Hoe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6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4 - Submission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5 - Final Presentation 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Serene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Jaslyn, Yi Bing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Leonard, See Hoe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11700" y="23760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Milestones and Tasks for Each Iteration</a:t>
            </a:r>
            <a:endParaRPr/>
          </a:p>
        </p:txBody>
      </p:sp>
      <p:cxnSp>
        <p:nvCxnSpPr>
          <p:cNvPr id="100" name="Google Shape;100;p18"/>
          <p:cNvCxnSpPr/>
          <p:nvPr/>
        </p:nvCxnSpPr>
        <p:spPr>
          <a:xfrm rot="10800000" flipH="1">
            <a:off x="503175" y="2865325"/>
            <a:ext cx="8008800" cy="2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1" name="Google Shape;101;p18"/>
          <p:cNvCxnSpPr/>
          <p:nvPr/>
        </p:nvCxnSpPr>
        <p:spPr>
          <a:xfrm rot="10800000">
            <a:off x="1062250" y="2348125"/>
            <a:ext cx="0" cy="54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2" name="Google Shape;102;p18"/>
          <p:cNvCxnSpPr/>
          <p:nvPr/>
        </p:nvCxnSpPr>
        <p:spPr>
          <a:xfrm rot="10800000">
            <a:off x="4932500" y="2348125"/>
            <a:ext cx="0" cy="54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" name="Google Shape;103;p18"/>
          <p:cNvCxnSpPr/>
          <p:nvPr/>
        </p:nvCxnSpPr>
        <p:spPr>
          <a:xfrm>
            <a:off x="2876575" y="2865325"/>
            <a:ext cx="2700" cy="54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" name="Google Shape;104;p18"/>
          <p:cNvCxnSpPr/>
          <p:nvPr/>
        </p:nvCxnSpPr>
        <p:spPr>
          <a:xfrm>
            <a:off x="7054300" y="2865325"/>
            <a:ext cx="2700" cy="54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5" name="Google Shape;105;p18"/>
          <p:cNvCxnSpPr/>
          <p:nvPr/>
        </p:nvCxnSpPr>
        <p:spPr>
          <a:xfrm rot="10800000">
            <a:off x="8131850" y="2348125"/>
            <a:ext cx="0" cy="54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6" name="Google Shape;106;p18"/>
          <p:cNvSpPr txBox="1"/>
          <p:nvPr/>
        </p:nvSpPr>
        <p:spPr>
          <a:xfrm>
            <a:off x="195675" y="1214625"/>
            <a:ext cx="2180400" cy="9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Iteration 1: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Milestone 1: PM Review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Functionality: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Login + Bootstrap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6859675" y="1329825"/>
            <a:ext cx="2708400" cy="9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Iteration 5: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Milestone 4: Submission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Milestone 5: presentation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1418000" y="3316725"/>
            <a:ext cx="3991800" cy="9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Iteration 2: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Milestone 2: App Demo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Functionality: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Bid -&gt;section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Admin Starting/Clearing Round 1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Admin Starting/Clearing Round 2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JSON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5633425" y="3316725"/>
            <a:ext cx="3403500" cy="9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Iteration 4: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Functionality: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Testing and Debugging all codes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3825575" y="988325"/>
            <a:ext cx="2545200" cy="9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Iteration 3: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Milestone 3: UAT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Functionality: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Drop -&gt;section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Drop -&gt;bid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View bidding results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JSON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title"/>
          </p:nvPr>
        </p:nvSpPr>
        <p:spPr>
          <a:xfrm>
            <a:off x="311700" y="1635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Buffer Time per iteration</a:t>
            </a:r>
            <a:endParaRPr/>
          </a:p>
        </p:txBody>
      </p:sp>
      <p:graphicFrame>
        <p:nvGraphicFramePr>
          <p:cNvPr id="116" name="Google Shape;116;p19"/>
          <p:cNvGraphicFramePr/>
          <p:nvPr/>
        </p:nvGraphicFramePr>
        <p:xfrm>
          <a:off x="311700" y="789650"/>
          <a:ext cx="8252600" cy="4137075"/>
        </p:xfrm>
        <a:graphic>
          <a:graphicData uri="http://schemas.openxmlformats.org/drawingml/2006/table">
            <a:tbl>
              <a:tblPr>
                <a:noFill/>
                <a:tableStyleId>{3D25AB63-5DD1-4621-B8EF-F3DA68B3DFED}</a:tableStyleId>
              </a:tblPr>
              <a:tblGrid>
                <a:gridCol w="1296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5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7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Iteration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Buffer Time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 days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2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We set 10 days in total for round 1 and 2 bidding. This period includes buffer time incase we cannot complete by deadline or we have to cater to any changes.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2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 day (We planned -&gt;tight schedule for this iteration as we assume that we will not need more buffer time to create new functionalities once we get familiar with our codes)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2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3 days buffer before UAT to fix any bugs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We do not need 7 days of testing and debugging of codes for Final submission. However, these 7 days acts as -&gt;buffer in case we discover any incomplete functionality or critical bugs, before the submission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1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0. Preparation of Final presentation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Critical Path for Iteration 1</a:t>
            </a:r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9850"/>
            <a:ext cx="8839197" cy="3410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Critical Path for Iteration 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1_1 -&gt;1_2_1 -&gt; 1_2_2-&gt;-&gt;1_2_3 -&gt;1_2_4 -&gt;1_3_1 -&gt;1_3_2 -&gt;1_3_3 -&gt;1_3_4 -&gt;1_4 -&gt;1_6, 1_7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1_1 -&gt;1_2_1 -&gt;1_2_2b -&gt;1_2_3 -&gt;1_2_4 -&gt;1_3_1 -&gt;1_3_2 -&gt;1_3_3 -&gt;1_3_4 -&gt;1_4 -&gt;1_6, 1_7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1617</Words>
  <Application>Microsoft Office PowerPoint</Application>
  <PresentationFormat>On-screen Show (16:9)</PresentationFormat>
  <Paragraphs>308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Nunito</vt:lpstr>
      <vt:lpstr>Arial</vt:lpstr>
      <vt:lpstr>Lato</vt:lpstr>
      <vt:lpstr>Playfair Display</vt:lpstr>
      <vt:lpstr>Coral</vt:lpstr>
      <vt:lpstr>      G5T4    PM Review</vt:lpstr>
      <vt:lpstr>Functionalities Not planning to drop any, No PHP Frameworks</vt:lpstr>
      <vt:lpstr>Bird’s Eye View on Schedule</vt:lpstr>
      <vt:lpstr>Planned Iterations </vt:lpstr>
      <vt:lpstr>Summary of Roles and Responsibilities</vt:lpstr>
      <vt:lpstr>Milestones and Tasks for Each Iteration</vt:lpstr>
      <vt:lpstr>Buffer Time per iteration</vt:lpstr>
      <vt:lpstr>Critical Path for Iteration 1</vt:lpstr>
      <vt:lpstr>Critical Path for Iteration 1 </vt:lpstr>
      <vt:lpstr>Critical Path for Iteration 2 </vt:lpstr>
      <vt:lpstr>Critical Path for Iteration 2</vt:lpstr>
      <vt:lpstr>Critical Path for Iteration 2</vt:lpstr>
      <vt:lpstr>Critical Path for Iteration 3</vt:lpstr>
      <vt:lpstr>Critical Path for Iteration 3</vt:lpstr>
      <vt:lpstr>Critical Path for Iteration 4 </vt:lpstr>
      <vt:lpstr>Critical Path for Iteration 4  </vt:lpstr>
      <vt:lpstr>Critical Path for Iteration 5 </vt:lpstr>
      <vt:lpstr>Critical Path for Iteration 5</vt:lpstr>
      <vt:lpstr>PowerPoint Presentation</vt:lpstr>
      <vt:lpstr>Bug Metrics</vt:lpstr>
      <vt:lpstr>Summary of Roles and Responsibilities</vt:lpstr>
      <vt:lpstr>Iteration 1: Responsibilities </vt:lpstr>
      <vt:lpstr>Iteration 2: Responsibilities </vt:lpstr>
      <vt:lpstr>Iteration 3: Responsibilities </vt:lpstr>
      <vt:lpstr>Iteration 4: Responsibilities </vt:lpstr>
      <vt:lpstr>Iteration 5: Responsibilities </vt:lpstr>
      <vt:lpstr>Pair programming teams and rotation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G5T4    PM Review</dc:title>
  <cp:lastModifiedBy>Jaslyn Toh</cp:lastModifiedBy>
  <cp:revision>4</cp:revision>
  <dcterms:modified xsi:type="dcterms:W3CDTF">2019-10-03T03:15:02Z</dcterms:modified>
</cp:coreProperties>
</file>