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25AB63-5DD1-4621-B8EF-F3DA68B3DFED}">
  <a:tblStyle styleId="{3D25AB63-5DD1-4621-B8EF-F3DA68B3D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Nunito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9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1.xml"/><Relationship Id="rId39" Type="http://schemas.openxmlformats.org/officeDocument/2006/relationships/font" Target="fonts/Nunito-bold.fntdata"/><Relationship Id="rId16" Type="http://schemas.openxmlformats.org/officeDocument/2006/relationships/slide" Target="slides/slide10.xml"/><Relationship Id="rId38" Type="http://schemas.openxmlformats.org/officeDocument/2006/relationships/font" Target="fonts/Nuni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2_5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2_3_3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2_5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2_3_4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2_3_4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2_3_6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2_4_2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2_6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2_7_3 -&gt;2_8_1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3_5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 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3_5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 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5_2_1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5_2_2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5_2_3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</a:t>
            </a:r>
            <a:r>
              <a:rPr lang="en-GB" sz="2400"/>
              <a:t>-&gt;</a:t>
            </a:r>
            <a:r>
              <a:rPr lang="en-GB" sz="2400"/>
              <a:t>5_2_4 </a:t>
            </a:r>
            <a:r>
              <a:rPr lang="en-GB" sz="2400"/>
              <a:t>-&gt;</a:t>
            </a:r>
            <a:r>
              <a:rPr lang="en-GB" sz="2400"/>
              <a:t>5_3</a:t>
            </a:r>
            <a:r>
              <a:rPr lang="en-GB" sz="2400"/>
              <a:t>-&gt;</a:t>
            </a:r>
            <a:r>
              <a:rPr lang="en-GB" sz="2400"/>
              <a:t>5_4</a:t>
            </a:r>
            <a:r>
              <a:rPr lang="en-GB" sz="2400"/>
              <a:t>-&gt;</a:t>
            </a:r>
            <a:r>
              <a:rPr lang="en-GB" sz="2400"/>
              <a:t>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5_2_3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5_2_4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5_3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5_4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b="0" lang="en-GB" sz="180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Bid for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-&gt;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section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Admin Password: passphrase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IP Address: 18.221.10.143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Total Bug Metrics: 41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Bugs with 1 point were detected and solved immediately.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Mitigation: When more bugs with 5 points were detected, </a:t>
            </a:r>
            <a:r>
              <a:rPr lang="en-GB"/>
              <a:t>-&gt;</a:t>
            </a:r>
            <a:r>
              <a:rPr lang="en-GB"/>
              <a:t>debugging session was scheduled on 24/9/2019 to meet and had </a:t>
            </a:r>
            <a:r>
              <a:rPr lang="en-GB"/>
              <a:t>-&gt;</a:t>
            </a:r>
            <a:r>
              <a:rPr lang="en-GB"/>
              <a:t>discussion with the coders to resolve the bugs.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/>
                <a:gridCol w="2343650"/>
                <a:gridCol w="1628600"/>
                <a:gridCol w="1628600"/>
                <a:gridCol w="1628600"/>
              </a:tblGrid>
              <a:tr h="4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685775"/>
                <a:gridCol w="3676025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851700"/>
                <a:gridCol w="3510100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311700" y="96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755525"/>
                <a:gridCol w="3712000"/>
                <a:gridCol w="2680900"/>
              </a:tblGrid>
              <a:tr h="41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62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0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0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/>
        </p:nvGraphicFramePr>
        <p:xfrm>
          <a:off x="393425" y="109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/>
                <a:gridCol w="2680900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 &amp; Final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393425" y="109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/>
                <a:gridCol w="2680900"/>
                <a:gridCol w="26809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23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1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02025"/>
                <a:gridCol w="1009675"/>
                <a:gridCol w="1960075"/>
              </a:tblGrid>
              <a:tr h="45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Bird’s Eye View on Schedule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503175" y="2865325"/>
            <a:ext cx="80088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14 Nov- 21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94750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38625"/>
                <a:gridCol w="2038625"/>
                <a:gridCol w="2038625"/>
                <a:gridCol w="2038625"/>
              </a:tblGrid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7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1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/>
                <a:gridCol w="2343650"/>
                <a:gridCol w="1628600"/>
                <a:gridCol w="1628600"/>
                <a:gridCol w="1628600"/>
              </a:tblGrid>
              <a:tr h="4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8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flipH="1" rot="10800000">
            <a:off x="503175" y="2865325"/>
            <a:ext cx="80088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1: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1: PM Review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2: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Bid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-&gt;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4: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Iteration 3: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Drop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-&gt;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Drop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-&gt;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bid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296775"/>
                <a:gridCol w="6955825"/>
              </a:tblGrid>
              <a:tr h="5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3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5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-&gt;</a:t>
                      </a: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7" cy="34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1_2_2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1_2_2b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1_2_4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1_3_1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1_3_2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1_3_3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1_3_4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1_4 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