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0" r:id="rId4"/>
    <p:sldId id="261" r:id="rId5"/>
    <p:sldId id="262" r:id="rId6"/>
    <p:sldId id="263" r:id="rId7"/>
    <p:sldId id="265" r:id="rId8"/>
    <p:sldId id="264" r:id="rId9"/>
    <p:sldId id="266" r:id="rId10"/>
    <p:sldId id="267" r:id="rId11"/>
    <p:sldId id="268" r:id="rId12"/>
    <p:sldId id="269" r:id="rId13"/>
    <p:sldId id="270" r:id="rId14"/>
    <p:sldId id="271" r:id="rId15"/>
    <p:sldId id="259" r:id="rId16"/>
    <p:sldId id="276" r:id="rId17"/>
    <p:sldId id="272" r:id="rId18"/>
    <p:sldId id="273" r:id="rId19"/>
    <p:sldId id="274" r:id="rId20"/>
    <p:sldId id="275"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2F03DD-3D80-474D-9E61-D0F705A5A5EB}"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279863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F03DD-3D80-474D-9E61-D0F705A5A5EB}"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311611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F03DD-3D80-474D-9E61-D0F705A5A5EB}"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1598999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F03DD-3D80-474D-9E61-D0F705A5A5EB}"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A4A-927C-4CEE-B98B-7DF49FAECE3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18996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F03DD-3D80-474D-9E61-D0F705A5A5EB}"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421202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2F03DD-3D80-474D-9E61-D0F705A5A5EB}" type="datetimeFigureOut">
              <a:rPr lang="en-US" smtClean="0"/>
              <a:t>12/15/2015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3981830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2F03DD-3D80-474D-9E61-D0F705A5A5EB}" type="datetimeFigureOut">
              <a:rPr lang="en-US" smtClean="0"/>
              <a:t>12/15/2015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1742196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2F03DD-3D80-474D-9E61-D0F705A5A5EB}"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1916304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2F03DD-3D80-474D-9E61-D0F705A5A5EB}"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352914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E2F03DD-3D80-474D-9E61-D0F705A5A5EB}"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109973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F03DD-3D80-474D-9E61-D0F705A5A5EB}"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10807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2F03DD-3D80-474D-9E61-D0F705A5A5EB}"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229083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2F03DD-3D80-474D-9E61-D0F705A5A5EB}"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49170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2F03DD-3D80-474D-9E61-D0F705A5A5EB}" type="datetimeFigureOut">
              <a:rPr lang="en-US" smtClean="0"/>
              <a:t>12/15/2015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357461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E2F03DD-3D80-474D-9E61-D0F705A5A5EB}" type="datetimeFigureOut">
              <a:rPr lang="en-US" smtClean="0"/>
              <a:t>12/15/2015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378023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E2F03DD-3D80-474D-9E61-D0F705A5A5EB}" type="datetimeFigureOut">
              <a:rPr lang="en-US" smtClean="0"/>
              <a:t>12/15/2015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309325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F03DD-3D80-474D-9E61-D0F705A5A5EB}"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8EA4A-927C-4CEE-B98B-7DF49FAECE3F}" type="slidenum">
              <a:rPr lang="en-US" smtClean="0"/>
              <a:t>‹#›</a:t>
            </a:fld>
            <a:endParaRPr lang="en-US"/>
          </a:p>
        </p:txBody>
      </p:sp>
    </p:spTree>
    <p:extLst>
      <p:ext uri="{BB962C8B-B14F-4D97-AF65-F5344CB8AC3E}">
        <p14:creationId xmlns:p14="http://schemas.microsoft.com/office/powerpoint/2010/main" val="305998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2F03DD-3D80-474D-9E61-D0F705A5A5EB}" type="datetimeFigureOut">
              <a:rPr lang="en-US" smtClean="0"/>
              <a:t>12/15/2015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38EA4A-927C-4CEE-B98B-7DF49FAECE3F}" type="slidenum">
              <a:rPr lang="en-US" smtClean="0"/>
              <a:t>‹#›</a:t>
            </a:fld>
            <a:endParaRPr lang="en-US"/>
          </a:p>
        </p:txBody>
      </p:sp>
    </p:spTree>
    <p:extLst>
      <p:ext uri="{BB962C8B-B14F-4D97-AF65-F5344CB8AC3E}">
        <p14:creationId xmlns:p14="http://schemas.microsoft.com/office/powerpoint/2010/main" val="329855058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Deployment Process</a:t>
            </a:r>
            <a:endParaRPr lang="en-US" dirty="0"/>
          </a:p>
        </p:txBody>
      </p:sp>
      <p:sp>
        <p:nvSpPr>
          <p:cNvPr id="3" name="Subtitle 2"/>
          <p:cNvSpPr>
            <a:spLocks noGrp="1"/>
          </p:cNvSpPr>
          <p:nvPr>
            <p:ph type="subTitle" idx="1"/>
          </p:nvPr>
        </p:nvSpPr>
        <p:spPr/>
        <p:txBody>
          <a:bodyPr>
            <a:normAutofit/>
          </a:bodyPr>
          <a:lstStyle/>
          <a:p>
            <a:r>
              <a:rPr lang="en-US" dirty="0" smtClean="0"/>
              <a:t>Allyis apps</a:t>
            </a:r>
          </a:p>
          <a:p>
            <a:r>
              <a:rPr lang="en-US" dirty="0" smtClean="0"/>
              <a:t>10/1/2015</a:t>
            </a:r>
          </a:p>
        </p:txBody>
      </p:sp>
    </p:spTree>
    <p:extLst>
      <p:ext uri="{BB962C8B-B14F-4D97-AF65-F5344CB8AC3E}">
        <p14:creationId xmlns:p14="http://schemas.microsoft.com/office/powerpoint/2010/main" val="627902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the following screen, select ‘Select Target’ from the right dropdown.</a:t>
            </a:r>
            <a:endParaRPr lang="en-US" dirty="0"/>
          </a:p>
        </p:txBody>
      </p:sp>
      <p:pic>
        <p:nvPicPr>
          <p:cNvPr id="4" name="Content Placeholder 3"/>
          <p:cNvPicPr>
            <a:picLocks noGrp="1" noChangeAspect="1"/>
          </p:cNvPicPr>
          <p:nvPr>
            <p:ph idx="1"/>
          </p:nvPr>
        </p:nvPicPr>
        <p:blipFill>
          <a:blip r:embed="rId2"/>
          <a:stretch>
            <a:fillRect/>
          </a:stretch>
        </p:blipFill>
        <p:spPr>
          <a:xfrm>
            <a:off x="1103313" y="3395355"/>
            <a:ext cx="8947150" cy="1510328"/>
          </a:xfrm>
          <a:prstGeom prst="rect">
            <a:avLst/>
          </a:prstGeom>
        </p:spPr>
      </p:pic>
    </p:spTree>
    <p:extLst>
      <p:ext uri="{BB962C8B-B14F-4D97-AF65-F5344CB8AC3E}">
        <p14:creationId xmlns:p14="http://schemas.microsoft.com/office/powerpoint/2010/main" val="260232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‘New Connection’, and create one with these settings.</a:t>
            </a:r>
            <a:endParaRPr lang="en-US" dirty="0"/>
          </a:p>
        </p:txBody>
      </p:sp>
      <p:pic>
        <p:nvPicPr>
          <p:cNvPr id="8" name="Content Placeholder 7"/>
          <p:cNvPicPr>
            <a:picLocks noGrp="1" noChangeAspect="1"/>
          </p:cNvPicPr>
          <p:nvPr>
            <p:ph idx="1"/>
          </p:nvPr>
        </p:nvPicPr>
        <p:blipFill>
          <a:blip r:embed="rId2"/>
          <a:stretch>
            <a:fillRect/>
          </a:stretch>
        </p:blipFill>
        <p:spPr>
          <a:xfrm>
            <a:off x="4883740" y="2044700"/>
            <a:ext cx="4771435" cy="3829844"/>
          </a:xfrm>
          <a:prstGeom prst="rect">
            <a:avLst/>
          </a:prstGeom>
        </p:spPr>
      </p:pic>
      <p:sp>
        <p:nvSpPr>
          <p:cNvPr id="9" name="TextBox 8"/>
          <p:cNvSpPr txBox="1"/>
          <p:nvPr/>
        </p:nvSpPr>
        <p:spPr>
          <a:xfrm>
            <a:off x="855302" y="2044700"/>
            <a:ext cx="3843698"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Server name: 23.102.173.110,6834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Use SQL Server Authentication</a:t>
            </a:r>
          </a:p>
          <a:p>
            <a:pPr marL="742950" lvl="1" indent="-285750">
              <a:buFont typeface="Arial" panose="020B0604020202020204" pitchFamily="34" charset="0"/>
              <a:buChar char="•"/>
            </a:pPr>
            <a:r>
              <a:rPr lang="en-US" dirty="0" smtClean="0"/>
              <a:t>User name</a:t>
            </a:r>
          </a:p>
          <a:p>
            <a:pPr lvl="1"/>
            <a:r>
              <a:rPr lang="en-US" dirty="0" smtClean="0"/>
              <a:t>	</a:t>
            </a:r>
            <a:r>
              <a:rPr lang="en-US" dirty="0" err="1" smtClean="0"/>
              <a:t>aaUser</a:t>
            </a:r>
            <a:endParaRPr lang="en-US" dirty="0" smtClean="0"/>
          </a:p>
          <a:p>
            <a:pPr marL="742950" lvl="1" indent="-285750">
              <a:buFont typeface="Arial" panose="020B0604020202020204" pitchFamily="34" charset="0"/>
              <a:buChar char="•"/>
            </a:pPr>
            <a:r>
              <a:rPr lang="en-US" dirty="0" smtClean="0"/>
              <a:t>Password</a:t>
            </a:r>
          </a:p>
          <a:p>
            <a:pPr lvl="1"/>
            <a:r>
              <a:rPr lang="en-US" dirty="0"/>
              <a:t>	</a:t>
            </a:r>
            <a:r>
              <a:rPr lang="en-US" dirty="0" smtClean="0"/>
              <a:t>BlueSky23#</a:t>
            </a:r>
          </a:p>
          <a:p>
            <a:pPr lvl="1"/>
            <a:endParaRPr lang="en-US" dirty="0" smtClean="0"/>
          </a:p>
          <a:p>
            <a:pPr marL="285750" indent="-285750">
              <a:buFont typeface="Arial" panose="020B0604020202020204" pitchFamily="34" charset="0"/>
              <a:buChar char="•"/>
            </a:pPr>
            <a:r>
              <a:rPr lang="en-US" dirty="0" smtClean="0"/>
              <a:t>Database Name: </a:t>
            </a:r>
            <a:r>
              <a:rPr lang="en-US" dirty="0" err="1" smtClean="0"/>
              <a:t>AllyisApps.Database</a:t>
            </a:r>
            <a:endParaRPr lang="en-US" dirty="0" smtClean="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76019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the you are connected, click ‘Compare’</a:t>
            </a:r>
            <a:endParaRPr lang="en-US" dirty="0"/>
          </a:p>
        </p:txBody>
      </p:sp>
      <p:pic>
        <p:nvPicPr>
          <p:cNvPr id="4" name="Content Placeholder 3"/>
          <p:cNvPicPr>
            <a:picLocks noGrp="1" noChangeAspect="1"/>
          </p:cNvPicPr>
          <p:nvPr>
            <p:ph idx="1"/>
          </p:nvPr>
        </p:nvPicPr>
        <p:blipFill>
          <a:blip r:embed="rId2"/>
          <a:stretch>
            <a:fillRect/>
          </a:stretch>
        </p:blipFill>
        <p:spPr>
          <a:xfrm>
            <a:off x="1103684" y="3151267"/>
            <a:ext cx="8947150" cy="855504"/>
          </a:xfrm>
          <a:prstGeom prst="rect">
            <a:avLst/>
          </a:prstGeom>
        </p:spPr>
      </p:pic>
      <p:sp>
        <p:nvSpPr>
          <p:cNvPr id="5" name="Oval 4"/>
          <p:cNvSpPr/>
          <p:nvPr/>
        </p:nvSpPr>
        <p:spPr>
          <a:xfrm>
            <a:off x="1003671" y="3151267"/>
            <a:ext cx="990600" cy="2650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76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Once the </a:t>
            </a:r>
            <a:r>
              <a:rPr lang="en-US" dirty="0" err="1" smtClean="0"/>
              <a:t>comparision</a:t>
            </a:r>
            <a:r>
              <a:rPr lang="en-US" dirty="0" smtClean="0"/>
              <a:t> is complete, confirm any changes you wish to push and click ‘Update’.</a:t>
            </a:r>
            <a:endParaRPr lang="en-US" dirty="0"/>
          </a:p>
        </p:txBody>
      </p:sp>
      <p:pic>
        <p:nvPicPr>
          <p:cNvPr id="4" name="Content Placeholder 3"/>
          <p:cNvPicPr>
            <a:picLocks noGrp="1" noChangeAspect="1"/>
          </p:cNvPicPr>
          <p:nvPr>
            <p:ph idx="1"/>
          </p:nvPr>
        </p:nvPicPr>
        <p:blipFill>
          <a:blip r:embed="rId2"/>
          <a:stretch>
            <a:fillRect/>
          </a:stretch>
        </p:blipFill>
        <p:spPr>
          <a:xfrm>
            <a:off x="1281113" y="2926378"/>
            <a:ext cx="8947150" cy="2727681"/>
          </a:xfrm>
          <a:prstGeom prst="rect">
            <a:avLst/>
          </a:prstGeom>
        </p:spPr>
      </p:pic>
      <p:sp>
        <p:nvSpPr>
          <p:cNvPr id="5" name="Oval 4"/>
          <p:cNvSpPr/>
          <p:nvPr/>
        </p:nvSpPr>
        <p:spPr>
          <a:xfrm>
            <a:off x="2146299" y="2926378"/>
            <a:ext cx="812801" cy="2650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853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If you wish to create a revert script…</a:t>
            </a:r>
            <a:endParaRPr lang="en-US" dirty="0"/>
          </a:p>
        </p:txBody>
      </p:sp>
      <p:sp>
        <p:nvSpPr>
          <p:cNvPr id="3" name="Content Placeholder 2"/>
          <p:cNvSpPr>
            <a:spLocks noGrp="1"/>
          </p:cNvSpPr>
          <p:nvPr>
            <p:ph idx="1"/>
          </p:nvPr>
        </p:nvSpPr>
        <p:spPr/>
        <p:txBody>
          <a:bodyPr/>
          <a:lstStyle/>
          <a:p>
            <a:r>
              <a:rPr lang="en-US" dirty="0" smtClean="0"/>
              <a:t>Ensure that your local database is the same as the project. Delete your local database and publish from VS if you need to make sure.</a:t>
            </a:r>
          </a:p>
          <a:p>
            <a:r>
              <a:rPr lang="en-US" dirty="0" smtClean="0"/>
              <a:t>Open Schema compare, and in the left source dropdown, select the VM database. In the target on the right, select your local database.</a:t>
            </a:r>
          </a:p>
          <a:p>
            <a:endParaRPr lang="en-US" dirty="0"/>
          </a:p>
          <a:p>
            <a:endParaRPr lang="en-US" dirty="0" smtClean="0"/>
          </a:p>
          <a:p>
            <a:endParaRPr lang="en-US" dirty="0"/>
          </a:p>
          <a:p>
            <a:r>
              <a:rPr lang="en-US" dirty="0" smtClean="0"/>
              <a:t>Clicking the ‘Generate Scripts’ icon will create a reversion script. In the event an error occurs, you can run this script to reverse any changes.</a:t>
            </a:r>
            <a:endParaRPr lang="en-US" dirty="0"/>
          </a:p>
        </p:txBody>
      </p:sp>
      <p:pic>
        <p:nvPicPr>
          <p:cNvPr id="4" name="Picture 3"/>
          <p:cNvPicPr>
            <a:picLocks noChangeAspect="1"/>
          </p:cNvPicPr>
          <p:nvPr/>
        </p:nvPicPr>
        <p:blipFill>
          <a:blip r:embed="rId2"/>
          <a:stretch>
            <a:fillRect/>
          </a:stretch>
        </p:blipFill>
        <p:spPr>
          <a:xfrm>
            <a:off x="1103312" y="3856872"/>
            <a:ext cx="9566275" cy="1242177"/>
          </a:xfrm>
          <a:prstGeom prst="rect">
            <a:avLst/>
          </a:prstGeom>
        </p:spPr>
      </p:pic>
      <p:sp>
        <p:nvSpPr>
          <p:cNvPr id="5" name="Oval 4"/>
          <p:cNvSpPr/>
          <p:nvPr/>
        </p:nvSpPr>
        <p:spPr>
          <a:xfrm>
            <a:off x="2330821" y="3829230"/>
            <a:ext cx="380629" cy="3214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791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Hard Way</a:t>
            </a:r>
            <a:endParaRPr lang="en-US" dirty="0"/>
          </a:p>
        </p:txBody>
      </p:sp>
      <p:sp>
        <p:nvSpPr>
          <p:cNvPr id="3" name="Text Placeholder 2"/>
          <p:cNvSpPr>
            <a:spLocks noGrp="1"/>
          </p:cNvSpPr>
          <p:nvPr>
            <p:ph type="body" idx="1"/>
          </p:nvPr>
        </p:nvSpPr>
        <p:spPr/>
        <p:txBody>
          <a:bodyPr/>
          <a:lstStyle/>
          <a:p>
            <a:r>
              <a:rPr lang="en-US" dirty="0" smtClean="0"/>
              <a:t>Go no further…..</a:t>
            </a:r>
          </a:p>
          <a:p>
            <a:endParaRPr lang="en-US" dirty="0"/>
          </a:p>
        </p:txBody>
      </p:sp>
    </p:spTree>
    <p:extLst>
      <p:ext uri="{BB962C8B-B14F-4D97-AF65-F5344CB8AC3E}">
        <p14:creationId xmlns:p14="http://schemas.microsoft.com/office/powerpoint/2010/main" val="3804821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Your Local Machine…</a:t>
            </a:r>
            <a:endParaRPr lang="en-US" dirty="0"/>
          </a:p>
        </p:txBody>
      </p:sp>
      <p:sp>
        <p:nvSpPr>
          <p:cNvPr id="3" name="Content Placeholder 2"/>
          <p:cNvSpPr>
            <a:spLocks noGrp="1"/>
          </p:cNvSpPr>
          <p:nvPr>
            <p:ph idx="1"/>
          </p:nvPr>
        </p:nvSpPr>
        <p:spPr>
          <a:xfrm>
            <a:off x="1104293" y="1853248"/>
            <a:ext cx="8946541" cy="4195481"/>
          </a:xfrm>
        </p:spPr>
        <p:txBody>
          <a:bodyPr>
            <a:normAutofit/>
          </a:bodyPr>
          <a:lstStyle/>
          <a:p>
            <a:r>
              <a:rPr lang="en-US" dirty="0" smtClean="0"/>
              <a:t>Follow The Easy Way, however instead of using the </a:t>
            </a:r>
            <a:r>
              <a:rPr lang="en-US" dirty="0" err="1" smtClean="0"/>
              <a:t>DeployToAllyisAppsVM</a:t>
            </a:r>
            <a:r>
              <a:rPr lang="en-US" dirty="0" smtClean="0"/>
              <a:t> profile, click Connection and change Publish method to Web Deploy Package, fill out the package location, and click Publish.</a:t>
            </a:r>
          </a:p>
          <a:p>
            <a:pPr marL="0" indent="0">
              <a:buNone/>
            </a:pPr>
            <a:endParaRPr lang="en-US" dirty="0"/>
          </a:p>
        </p:txBody>
      </p:sp>
      <p:pic>
        <p:nvPicPr>
          <p:cNvPr id="5" name="Picture 4"/>
          <p:cNvPicPr>
            <a:picLocks noChangeAspect="1"/>
          </p:cNvPicPr>
          <p:nvPr/>
        </p:nvPicPr>
        <p:blipFill>
          <a:blip r:embed="rId2"/>
          <a:stretch>
            <a:fillRect/>
          </a:stretch>
        </p:blipFill>
        <p:spPr>
          <a:xfrm>
            <a:off x="4094163" y="2989944"/>
            <a:ext cx="4444726" cy="3492726"/>
          </a:xfrm>
          <a:prstGeom prst="rect">
            <a:avLst/>
          </a:prstGeom>
        </p:spPr>
      </p:pic>
    </p:spTree>
    <p:extLst>
      <p:ext uri="{BB962C8B-B14F-4D97-AF65-F5344CB8AC3E}">
        <p14:creationId xmlns:p14="http://schemas.microsoft.com/office/powerpoint/2010/main" val="397584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the Virtual Machine</a:t>
            </a:r>
            <a:endParaRPr lang="en-US" dirty="0"/>
          </a:p>
        </p:txBody>
      </p:sp>
      <p:sp>
        <p:nvSpPr>
          <p:cNvPr id="3" name="Content Placeholder 2"/>
          <p:cNvSpPr>
            <a:spLocks noGrp="1"/>
          </p:cNvSpPr>
          <p:nvPr>
            <p:ph idx="1"/>
          </p:nvPr>
        </p:nvSpPr>
        <p:spPr>
          <a:xfrm>
            <a:off x="1104293" y="1853248"/>
            <a:ext cx="8946541" cy="4195481"/>
          </a:xfrm>
        </p:spPr>
        <p:txBody>
          <a:bodyPr>
            <a:normAutofit lnSpcReduction="10000"/>
          </a:bodyPr>
          <a:lstStyle/>
          <a:p>
            <a:r>
              <a:rPr lang="en-US" dirty="0" smtClean="0"/>
              <a:t>Logging in to </a:t>
            </a:r>
            <a:r>
              <a:rPr lang="en-US" dirty="0" smtClean="0">
                <a:hlinkClick r:id="rId2"/>
              </a:rPr>
              <a:t>https://manage.windowsazure.com</a:t>
            </a:r>
            <a:r>
              <a:rPr lang="en-US" dirty="0" smtClean="0"/>
              <a:t> with your Allyis account will display the Azure control panel. (If it does not, consult your manager.)</a:t>
            </a:r>
          </a:p>
          <a:p>
            <a:r>
              <a:rPr lang="en-US" dirty="0" smtClean="0"/>
              <a:t>On the left side, you will see a list of different types of products you can use on Azure.  </a:t>
            </a:r>
          </a:p>
          <a:p>
            <a:r>
              <a:rPr lang="en-US" dirty="0" smtClean="0"/>
              <a:t>On the next slide, you will see that we have selected Virtual Machines and have two in our subscription: </a:t>
            </a:r>
            <a:r>
              <a:rPr lang="en-US" dirty="0" err="1" smtClean="0"/>
              <a:t>allyisapps</a:t>
            </a:r>
            <a:r>
              <a:rPr lang="en-US" dirty="0" smtClean="0"/>
              <a:t> (for hosting the application) and </a:t>
            </a:r>
            <a:r>
              <a:rPr lang="en-US" dirty="0" err="1" smtClean="0"/>
              <a:t>allyissvn</a:t>
            </a:r>
            <a:r>
              <a:rPr lang="en-US" dirty="0" smtClean="0"/>
              <a:t> (for hosting the source control).</a:t>
            </a:r>
          </a:p>
          <a:p>
            <a:r>
              <a:rPr lang="en-US" dirty="0" smtClean="0"/>
              <a:t>Clicking ‘Connect’ at the bottom will download a </a:t>
            </a:r>
            <a:r>
              <a:rPr lang="en-US" dirty="0" err="1" smtClean="0"/>
              <a:t>rdp</a:t>
            </a:r>
            <a:r>
              <a:rPr lang="en-US" dirty="0" smtClean="0"/>
              <a:t> file for accessing the VM.</a:t>
            </a:r>
          </a:p>
          <a:p>
            <a:pPr lvl="1"/>
            <a:r>
              <a:rPr lang="en-US" dirty="0" smtClean="0"/>
              <a:t>User Name: </a:t>
            </a:r>
            <a:r>
              <a:rPr lang="en-US" dirty="0" err="1" smtClean="0"/>
              <a:t>aauser</a:t>
            </a:r>
            <a:endParaRPr lang="en-US" dirty="0" smtClean="0"/>
          </a:p>
          <a:p>
            <a:pPr lvl="1"/>
            <a:r>
              <a:rPr lang="en-US" dirty="0" smtClean="0"/>
              <a:t>Password: ScreenShot2015$</a:t>
            </a:r>
          </a:p>
          <a:p>
            <a:pPr marL="0" indent="0">
              <a:buNone/>
            </a:pPr>
            <a:endParaRPr lang="en-US" dirty="0"/>
          </a:p>
        </p:txBody>
      </p:sp>
    </p:spTree>
    <p:extLst>
      <p:ext uri="{BB962C8B-B14F-4D97-AF65-F5344CB8AC3E}">
        <p14:creationId xmlns:p14="http://schemas.microsoft.com/office/powerpoint/2010/main" val="1104762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puu.sh/kuZmZ/4a7fb0581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04" y="333828"/>
            <a:ext cx="9082055" cy="625565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2959100" y="6090493"/>
            <a:ext cx="553358" cy="4989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1086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the Virtual Machine, cont.</a:t>
            </a:r>
            <a:endParaRPr lang="en-US" dirty="0"/>
          </a:p>
        </p:txBody>
      </p:sp>
      <p:sp>
        <p:nvSpPr>
          <p:cNvPr id="3" name="Content Placeholder 2"/>
          <p:cNvSpPr>
            <a:spLocks noGrp="1"/>
          </p:cNvSpPr>
          <p:nvPr>
            <p:ph idx="1"/>
          </p:nvPr>
        </p:nvSpPr>
        <p:spPr/>
        <p:txBody>
          <a:bodyPr/>
          <a:lstStyle/>
          <a:p>
            <a:r>
              <a:rPr lang="en-US" dirty="0" smtClean="0"/>
              <a:t>You can adjust the settings you use to remote desktop to the VM by right clicking on the .</a:t>
            </a:r>
            <a:r>
              <a:rPr lang="en-US" dirty="0" err="1" smtClean="0"/>
              <a:t>rdp</a:t>
            </a:r>
            <a:r>
              <a:rPr lang="en-US" dirty="0" smtClean="0"/>
              <a:t> file and selecting ‘Edit’.</a:t>
            </a:r>
          </a:p>
          <a:p>
            <a:r>
              <a:rPr lang="en-US" dirty="0" smtClean="0"/>
              <a:t>On the Local Resources tab, you can enable the VM to access files on your local machine by clicking ‘More’, and then checking the box for ‘Drives’.</a:t>
            </a:r>
            <a:endParaRPr lang="en-US" dirty="0"/>
          </a:p>
        </p:txBody>
      </p:sp>
    </p:spTree>
    <p:extLst>
      <p:ext uri="{BB962C8B-B14F-4D97-AF65-F5344CB8AC3E}">
        <p14:creationId xmlns:p14="http://schemas.microsoft.com/office/powerpoint/2010/main" val="97378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Easy Way pt. 1</a:t>
            </a:r>
            <a:endParaRPr lang="en-US" dirty="0"/>
          </a:p>
        </p:txBody>
      </p:sp>
      <p:sp>
        <p:nvSpPr>
          <p:cNvPr id="3" name="Text Placeholder 2"/>
          <p:cNvSpPr>
            <a:spLocks noGrp="1"/>
          </p:cNvSpPr>
          <p:nvPr>
            <p:ph type="body" idx="1"/>
          </p:nvPr>
        </p:nvSpPr>
        <p:spPr/>
        <p:txBody>
          <a:bodyPr/>
          <a:lstStyle/>
          <a:p>
            <a:r>
              <a:rPr lang="en-US" dirty="0" smtClean="0"/>
              <a:t>Code changes</a:t>
            </a:r>
          </a:p>
          <a:p>
            <a:endParaRPr lang="en-US" dirty="0"/>
          </a:p>
        </p:txBody>
      </p:sp>
    </p:spTree>
    <p:extLst>
      <p:ext uri="{BB962C8B-B14F-4D97-AF65-F5344CB8AC3E}">
        <p14:creationId xmlns:p14="http://schemas.microsoft.com/office/powerpoint/2010/main" val="348019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the Virtual Machine, cont.</a:t>
            </a:r>
          </a:p>
        </p:txBody>
      </p:sp>
      <p:pic>
        <p:nvPicPr>
          <p:cNvPr id="4" name="Content Placeholder 3"/>
          <p:cNvPicPr>
            <a:picLocks noGrp="1" noChangeAspect="1"/>
          </p:cNvPicPr>
          <p:nvPr>
            <p:ph idx="1"/>
          </p:nvPr>
        </p:nvPicPr>
        <p:blipFill>
          <a:blip r:embed="rId2"/>
          <a:stretch>
            <a:fillRect/>
          </a:stretch>
        </p:blipFill>
        <p:spPr>
          <a:xfrm>
            <a:off x="2789765" y="2052638"/>
            <a:ext cx="5574246" cy="4195762"/>
          </a:xfrm>
          <a:prstGeom prst="rect">
            <a:avLst/>
          </a:prstGeom>
        </p:spPr>
      </p:pic>
      <p:sp>
        <p:nvSpPr>
          <p:cNvPr id="5" name="Oval 4"/>
          <p:cNvSpPr/>
          <p:nvPr/>
        </p:nvSpPr>
        <p:spPr>
          <a:xfrm>
            <a:off x="3467099" y="5355771"/>
            <a:ext cx="959759" cy="2467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97008" y="4608286"/>
            <a:ext cx="723221" cy="2104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87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Virtual Machine</a:t>
            </a:r>
            <a:endParaRPr lang="en-US" dirty="0"/>
          </a:p>
        </p:txBody>
      </p:sp>
      <p:sp>
        <p:nvSpPr>
          <p:cNvPr id="3" name="Content Placeholder 2"/>
          <p:cNvSpPr>
            <a:spLocks noGrp="1"/>
          </p:cNvSpPr>
          <p:nvPr>
            <p:ph idx="1"/>
          </p:nvPr>
        </p:nvSpPr>
        <p:spPr/>
        <p:txBody>
          <a:bodyPr/>
          <a:lstStyle/>
          <a:p>
            <a:r>
              <a:rPr lang="en-US" dirty="0" smtClean="0"/>
              <a:t>Navigate to the directory on your local drive where you created the deployment package.</a:t>
            </a:r>
          </a:p>
          <a:p>
            <a:r>
              <a:rPr lang="en-US" dirty="0" smtClean="0"/>
              <a:t>Extract the package and </a:t>
            </a:r>
            <a:r>
              <a:rPr lang="en-US" dirty="0"/>
              <a:t>copy </a:t>
            </a:r>
            <a:r>
              <a:rPr lang="en-US" dirty="0" smtClean="0"/>
              <a:t>the contents of the Content\C_C\Projects\</a:t>
            </a:r>
            <a:r>
              <a:rPr lang="en-US" dirty="0" err="1" smtClean="0"/>
              <a:t>AApps</a:t>
            </a:r>
            <a:r>
              <a:rPr lang="en-US" dirty="0" smtClean="0"/>
              <a:t>\main\</a:t>
            </a:r>
            <a:r>
              <a:rPr lang="en-US" dirty="0" err="1" smtClean="0"/>
              <a:t>AllyisApps</a:t>
            </a:r>
            <a:r>
              <a:rPr lang="en-US" dirty="0" smtClean="0"/>
              <a:t>\</a:t>
            </a:r>
            <a:r>
              <a:rPr lang="en-US" dirty="0" err="1" smtClean="0"/>
              <a:t>obj</a:t>
            </a:r>
            <a:r>
              <a:rPr lang="en-US" dirty="0" smtClean="0"/>
              <a:t>\Release\Package\</a:t>
            </a:r>
            <a:r>
              <a:rPr lang="en-US" dirty="0" err="1" smtClean="0"/>
              <a:t>PackageTmp</a:t>
            </a:r>
            <a:r>
              <a:rPr lang="en-US" dirty="0" smtClean="0"/>
              <a:t>\ </a:t>
            </a:r>
            <a:r>
              <a:rPr lang="en-US" dirty="0"/>
              <a:t>folder to C:\</a:t>
            </a:r>
            <a:r>
              <a:rPr lang="en-US" dirty="0" smtClean="0"/>
              <a:t>inetpub\allyisapps\AllyisApps_deploy.</a:t>
            </a:r>
          </a:p>
          <a:p>
            <a:endParaRPr lang="en-US" dirty="0"/>
          </a:p>
        </p:txBody>
      </p:sp>
    </p:spTree>
    <p:extLst>
      <p:ext uri="{BB962C8B-B14F-4D97-AF65-F5344CB8AC3E}">
        <p14:creationId xmlns:p14="http://schemas.microsoft.com/office/powerpoint/2010/main" val="902628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Hard Way pt.2</a:t>
            </a:r>
            <a:endParaRPr lang="en-US" dirty="0"/>
          </a:p>
        </p:txBody>
      </p:sp>
      <p:sp>
        <p:nvSpPr>
          <p:cNvPr id="3" name="Text Placeholder 2"/>
          <p:cNvSpPr>
            <a:spLocks noGrp="1"/>
          </p:cNvSpPr>
          <p:nvPr>
            <p:ph type="body" idx="1"/>
          </p:nvPr>
        </p:nvSpPr>
        <p:spPr/>
        <p:txBody>
          <a:bodyPr/>
          <a:lstStyle/>
          <a:p>
            <a:r>
              <a:rPr lang="en-US" dirty="0" smtClean="0"/>
              <a:t>Turn back….. Really</a:t>
            </a:r>
          </a:p>
          <a:p>
            <a:endParaRPr lang="en-US" dirty="0"/>
          </a:p>
        </p:txBody>
      </p:sp>
    </p:spTree>
    <p:extLst>
      <p:ext uri="{BB962C8B-B14F-4D97-AF65-F5344CB8AC3E}">
        <p14:creationId xmlns:p14="http://schemas.microsoft.com/office/powerpoint/2010/main" val="190235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don’t do this</a:t>
            </a:r>
            <a:endParaRPr lang="en-US" dirty="0"/>
          </a:p>
        </p:txBody>
      </p:sp>
      <p:sp>
        <p:nvSpPr>
          <p:cNvPr id="3" name="Content Placeholder 2"/>
          <p:cNvSpPr>
            <a:spLocks noGrp="1"/>
          </p:cNvSpPr>
          <p:nvPr>
            <p:ph idx="1"/>
          </p:nvPr>
        </p:nvSpPr>
        <p:spPr/>
        <p:txBody>
          <a:bodyPr/>
          <a:lstStyle/>
          <a:p>
            <a:r>
              <a:rPr lang="en-US" dirty="0" smtClean="0"/>
              <a:t>Find out what queries and tables have changed since your last deployment (I suggest tracking commits).</a:t>
            </a:r>
          </a:p>
          <a:p>
            <a:r>
              <a:rPr lang="en-US" dirty="0" smtClean="0"/>
              <a:t>Manually update those queries and tables in SMSS.</a:t>
            </a:r>
          </a:p>
          <a:p>
            <a:pPr lvl="1"/>
            <a:r>
              <a:rPr lang="en-US" dirty="0" smtClean="0"/>
              <a:t>If a table needs to be updated, use the table designer in SMSS.</a:t>
            </a:r>
            <a:endParaRPr lang="en-US" dirty="0"/>
          </a:p>
        </p:txBody>
      </p:sp>
    </p:spTree>
    <p:extLst>
      <p:ext uri="{BB962C8B-B14F-4D97-AF65-F5344CB8AC3E}">
        <p14:creationId xmlns:p14="http://schemas.microsoft.com/office/powerpoint/2010/main" val="2010678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Troubleshooting some common issues</a:t>
            </a:r>
            <a:endParaRPr lang="en-US"/>
          </a:p>
        </p:txBody>
      </p:sp>
      <p:sp>
        <p:nvSpPr>
          <p:cNvPr id="3" name="Content Placeholder 2"/>
          <p:cNvSpPr>
            <a:spLocks noGrp="1"/>
          </p:cNvSpPr>
          <p:nvPr>
            <p:ph idx="1"/>
          </p:nvPr>
        </p:nvSpPr>
        <p:spPr/>
        <p:txBody>
          <a:bodyPr/>
          <a:lstStyle/>
          <a:p>
            <a:r>
              <a:rPr lang="en-US" smtClean="0"/>
              <a:t>In case schema update is not able to compare , or update successfully:</a:t>
            </a:r>
          </a:p>
          <a:p>
            <a:pPr marL="0" indent="0">
              <a:buNone/>
            </a:pPr>
            <a:r>
              <a:rPr lang="en-US" sz="1400" smtClean="0"/>
              <a:t>Delete allyisapps database at VM, create new database with the same name and default settings.</a:t>
            </a:r>
          </a:p>
          <a:p>
            <a:pPr marL="0" indent="0">
              <a:buNone/>
            </a:pPr>
            <a:r>
              <a:rPr lang="en-US" sz="1400" smtClean="0"/>
              <a:t>Generate script for allyisapps Database at local. Select schema </a:t>
            </a:r>
          </a:p>
          <a:p>
            <a:pPr marL="0" indent="0">
              <a:buNone/>
            </a:pPr>
            <a:r>
              <a:rPr lang="en-US" sz="1400" smtClean="0"/>
              <a:t>And data at the advanced Options you’ll find a few steps</a:t>
            </a:r>
          </a:p>
          <a:p>
            <a:pPr marL="0" indent="0">
              <a:buNone/>
            </a:pPr>
            <a:r>
              <a:rPr lang="en-US" sz="1400" smtClean="0"/>
              <a:t>Down while navigating. </a:t>
            </a:r>
          </a:p>
          <a:p>
            <a:pPr marL="0" indent="0">
              <a:buNone/>
            </a:pPr>
            <a:r>
              <a:rPr lang="en-US" sz="1400" smtClean="0"/>
              <a:t>Copy all to clipboard except initial few lines </a:t>
            </a:r>
          </a:p>
          <a:p>
            <a:pPr marL="0" indent="0">
              <a:buNone/>
            </a:pPr>
            <a:r>
              <a:rPr lang="en-US" sz="1400" smtClean="0"/>
              <a:t>about creating database, since you’ve already done </a:t>
            </a:r>
          </a:p>
          <a:p>
            <a:pPr marL="0" indent="0">
              <a:buNone/>
            </a:pPr>
            <a:r>
              <a:rPr lang="en-US" sz="1400" smtClean="0"/>
              <a:t>that at the apt location in the previous step. </a:t>
            </a:r>
          </a:p>
          <a:p>
            <a:pPr marL="0" indent="0">
              <a:buNone/>
            </a:pPr>
            <a:r>
              <a:rPr lang="en-US" sz="1400" smtClean="0"/>
              <a:t>Paste in VM database. Itll help to wait a minute if ctrl V </a:t>
            </a:r>
          </a:p>
          <a:p>
            <a:pPr marL="0" indent="0">
              <a:buNone/>
            </a:pPr>
            <a:r>
              <a:rPr lang="en-US" sz="1400" smtClean="0"/>
              <a:t>doesn’t work immediately.  Run the command!</a:t>
            </a:r>
          </a:p>
        </p:txBody>
      </p:sp>
      <p:pic>
        <p:nvPicPr>
          <p:cNvPr id="4" name="Picture 3"/>
          <p:cNvPicPr>
            <a:picLocks noChangeAspect="1"/>
          </p:cNvPicPr>
          <p:nvPr/>
        </p:nvPicPr>
        <p:blipFill>
          <a:blip r:embed="rId2"/>
          <a:stretch>
            <a:fillRect/>
          </a:stretch>
        </p:blipFill>
        <p:spPr>
          <a:xfrm>
            <a:off x="6355105" y="3537397"/>
            <a:ext cx="3267075" cy="2590800"/>
          </a:xfrm>
          <a:prstGeom prst="rect">
            <a:avLst/>
          </a:prstGeom>
        </p:spPr>
      </p:pic>
    </p:spTree>
    <p:extLst>
      <p:ext uri="{BB962C8B-B14F-4D97-AF65-F5344CB8AC3E}">
        <p14:creationId xmlns:p14="http://schemas.microsoft.com/office/powerpoint/2010/main" val="3787034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the build ‘Release’</a:t>
            </a:r>
            <a:endParaRPr lang="en-US" dirty="0"/>
          </a:p>
        </p:txBody>
      </p:sp>
      <p:pic>
        <p:nvPicPr>
          <p:cNvPr id="1026" name="Picture 2" descr="http://puu.sh/kuRFM/a720266c4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9240" y="2823281"/>
            <a:ext cx="8573696" cy="1257475"/>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5168900" y="3200400"/>
            <a:ext cx="1016000" cy="393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58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Build &gt; Publish </a:t>
            </a:r>
            <a:r>
              <a:rPr lang="en-US" dirty="0" err="1" smtClean="0"/>
              <a:t>AllyisApps</a:t>
            </a:r>
            <a:endParaRPr lang="en-US" dirty="0"/>
          </a:p>
        </p:txBody>
      </p:sp>
      <p:pic>
        <p:nvPicPr>
          <p:cNvPr id="4" name="Content Placeholder 3"/>
          <p:cNvPicPr>
            <a:picLocks noGrp="1" noChangeAspect="1"/>
          </p:cNvPicPr>
          <p:nvPr>
            <p:ph idx="1"/>
          </p:nvPr>
        </p:nvPicPr>
        <p:blipFill>
          <a:blip r:embed="rId2"/>
          <a:stretch>
            <a:fillRect/>
          </a:stretch>
        </p:blipFill>
        <p:spPr>
          <a:xfrm>
            <a:off x="2613596" y="2057400"/>
            <a:ext cx="5363592" cy="3788569"/>
          </a:xfrm>
          <a:prstGeom prst="rect">
            <a:avLst/>
          </a:prstGeom>
        </p:spPr>
      </p:pic>
      <p:sp>
        <p:nvSpPr>
          <p:cNvPr id="5" name="Oval 4"/>
          <p:cNvSpPr/>
          <p:nvPr/>
        </p:nvSpPr>
        <p:spPr>
          <a:xfrm>
            <a:off x="3200400" y="4584700"/>
            <a:ext cx="1308100" cy="393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69602" y="1152983"/>
            <a:ext cx="7983898" cy="646331"/>
          </a:xfrm>
          <a:prstGeom prst="rect">
            <a:avLst/>
          </a:prstGeom>
          <a:noFill/>
        </p:spPr>
        <p:txBody>
          <a:bodyPr wrap="square" rtlCol="0">
            <a:spAutoFit/>
          </a:bodyPr>
          <a:lstStyle/>
          <a:p>
            <a:r>
              <a:rPr lang="en-US" dirty="0" smtClean="0"/>
              <a:t>If this option is not selectable, you may need to open any file from the </a:t>
            </a:r>
            <a:r>
              <a:rPr lang="en-US" dirty="0" err="1" smtClean="0"/>
              <a:t>AllyisApps</a:t>
            </a:r>
            <a:r>
              <a:rPr lang="en-US" dirty="0" smtClean="0"/>
              <a:t> or </a:t>
            </a:r>
            <a:r>
              <a:rPr lang="en-US" dirty="0" err="1" smtClean="0"/>
              <a:t>AllyisApps.DBModel</a:t>
            </a:r>
            <a:r>
              <a:rPr lang="en-US" dirty="0" smtClean="0"/>
              <a:t> projects.</a:t>
            </a:r>
          </a:p>
        </p:txBody>
      </p:sp>
    </p:spTree>
    <p:extLst>
      <p:ext uri="{BB962C8B-B14F-4D97-AF65-F5344CB8AC3E}">
        <p14:creationId xmlns:p14="http://schemas.microsoft.com/office/powerpoint/2010/main" val="289667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Ensure ‘</a:t>
            </a:r>
            <a:r>
              <a:rPr lang="en-US" dirty="0" err="1" smtClean="0"/>
              <a:t>DeployToAllyisAppsVM</a:t>
            </a:r>
            <a:r>
              <a:rPr lang="en-US" dirty="0" smtClean="0"/>
              <a:t>’  profile is selected, and click Publish.</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3672072" y="2090738"/>
            <a:ext cx="5315126" cy="4195762"/>
          </a:xfrm>
          <a:prstGeom prst="rect">
            <a:avLst/>
          </a:prstGeom>
        </p:spPr>
      </p:pic>
      <p:sp>
        <p:nvSpPr>
          <p:cNvPr id="5" name="Rectangle 4"/>
          <p:cNvSpPr/>
          <p:nvPr/>
        </p:nvSpPr>
        <p:spPr>
          <a:xfrm>
            <a:off x="4673600" y="2844800"/>
            <a:ext cx="2514600" cy="342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188200" y="5880100"/>
            <a:ext cx="673100" cy="279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5802" y="2090738"/>
            <a:ext cx="2222500" cy="923330"/>
          </a:xfrm>
          <a:prstGeom prst="rect">
            <a:avLst/>
          </a:prstGeom>
          <a:noFill/>
        </p:spPr>
        <p:txBody>
          <a:bodyPr wrap="square" rtlCol="0">
            <a:spAutoFit/>
          </a:bodyPr>
          <a:lstStyle/>
          <a:p>
            <a:r>
              <a:rPr lang="en-US" dirty="0" smtClean="0"/>
              <a:t>If prompted for a password, use ScreenShot2015$.</a:t>
            </a:r>
          </a:p>
        </p:txBody>
      </p:sp>
    </p:spTree>
    <p:extLst>
      <p:ext uri="{BB962C8B-B14F-4D97-AF65-F5344CB8AC3E}">
        <p14:creationId xmlns:p14="http://schemas.microsoft.com/office/powerpoint/2010/main" val="166576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a:xfrm>
            <a:off x="1104293" y="1468718"/>
            <a:ext cx="8946541" cy="4195481"/>
          </a:xfrm>
        </p:spPr>
        <p:txBody>
          <a:bodyPr/>
          <a:lstStyle/>
          <a:p>
            <a:r>
              <a:rPr lang="en-US" dirty="0" smtClean="0"/>
              <a:t>This will only push code changes from the solution. No database changes will be pushed by doing this. I believe you can set it up by changing the </a:t>
            </a:r>
            <a:r>
              <a:rPr lang="en-US" dirty="0" err="1" smtClean="0"/>
              <a:t>ApplicationDbContext</a:t>
            </a:r>
            <a:r>
              <a:rPr lang="en-US" dirty="0" smtClean="0"/>
              <a:t> field in Settings for the publish profile.</a:t>
            </a:r>
          </a:p>
        </p:txBody>
      </p:sp>
      <p:pic>
        <p:nvPicPr>
          <p:cNvPr id="4" name="Picture 3"/>
          <p:cNvPicPr>
            <a:picLocks noChangeAspect="1"/>
          </p:cNvPicPr>
          <p:nvPr/>
        </p:nvPicPr>
        <p:blipFill>
          <a:blip r:embed="rId2"/>
          <a:stretch>
            <a:fillRect/>
          </a:stretch>
        </p:blipFill>
        <p:spPr>
          <a:xfrm>
            <a:off x="3064088" y="2642423"/>
            <a:ext cx="5000411" cy="3881527"/>
          </a:xfrm>
          <a:prstGeom prst="rect">
            <a:avLst/>
          </a:prstGeom>
        </p:spPr>
      </p:pic>
      <p:sp>
        <p:nvSpPr>
          <p:cNvPr id="6" name="Rectangle 5"/>
          <p:cNvSpPr/>
          <p:nvPr/>
        </p:nvSpPr>
        <p:spPr>
          <a:xfrm>
            <a:off x="4446282" y="4533900"/>
            <a:ext cx="3465818" cy="415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68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a:xfrm>
            <a:off x="1104293" y="1468718"/>
            <a:ext cx="8946541" cy="4195481"/>
          </a:xfrm>
        </p:spPr>
        <p:txBody>
          <a:bodyPr/>
          <a:lstStyle/>
          <a:p>
            <a:r>
              <a:rPr lang="en-US" dirty="0" smtClean="0"/>
              <a:t>Incase the </a:t>
            </a:r>
            <a:r>
              <a:rPr lang="en-US" dirty="0" err="1" smtClean="0"/>
              <a:t>DeployToAllyisAppsVM</a:t>
            </a:r>
            <a:r>
              <a:rPr lang="en-US" dirty="0" smtClean="0"/>
              <a:t> profile is not on your machine or a part of your project, below are the settings:</a:t>
            </a:r>
          </a:p>
          <a:p>
            <a:pPr lvl="1"/>
            <a:r>
              <a:rPr lang="en-US" dirty="0" smtClean="0"/>
              <a:t>Publish Method: 	Web Deploy</a:t>
            </a:r>
          </a:p>
          <a:p>
            <a:pPr lvl="1"/>
            <a:r>
              <a:rPr lang="en-US" dirty="0" smtClean="0"/>
              <a:t>Server:			allyisapps.cloudapp.net</a:t>
            </a:r>
          </a:p>
          <a:p>
            <a:pPr lvl="1"/>
            <a:r>
              <a:rPr lang="en-US" dirty="0" smtClean="0"/>
              <a:t>Site name:		</a:t>
            </a:r>
            <a:r>
              <a:rPr lang="en-US" dirty="0" err="1" smtClean="0"/>
              <a:t>AllyisApps</a:t>
            </a:r>
            <a:endParaRPr lang="en-US" dirty="0" smtClean="0"/>
          </a:p>
          <a:p>
            <a:pPr lvl="1"/>
            <a:r>
              <a:rPr lang="en-US" dirty="0" smtClean="0"/>
              <a:t>User name:		ALLYISAPPS\</a:t>
            </a:r>
            <a:r>
              <a:rPr lang="en-US" dirty="0" err="1" smtClean="0"/>
              <a:t>aauser</a:t>
            </a:r>
            <a:endParaRPr lang="en-US" dirty="0" smtClean="0"/>
          </a:p>
          <a:p>
            <a:pPr lvl="1"/>
            <a:r>
              <a:rPr lang="en-US" dirty="0" smtClean="0"/>
              <a:t>Password:		ScreenShot2015$</a:t>
            </a:r>
          </a:p>
          <a:p>
            <a:r>
              <a:rPr lang="en-US" dirty="0" smtClean="0"/>
              <a:t>If the VM has to restart for an update or for any other reason, it is possible for the web deployment services to stop working properly. If this happens, restarting the following services should get everything working again: </a:t>
            </a:r>
            <a:r>
              <a:rPr lang="en-US" dirty="0" err="1" smtClean="0"/>
              <a:t>msdepsvc</a:t>
            </a:r>
            <a:r>
              <a:rPr lang="en-US" dirty="0" smtClean="0"/>
              <a:t> &amp; </a:t>
            </a:r>
            <a:r>
              <a:rPr lang="en-US" dirty="0" err="1" smtClean="0"/>
              <a:t>wmsvc</a:t>
            </a:r>
            <a:r>
              <a:rPr lang="en-US" dirty="0" smtClean="0"/>
              <a:t>.</a:t>
            </a:r>
          </a:p>
        </p:txBody>
      </p:sp>
    </p:spTree>
    <p:extLst>
      <p:ext uri="{BB962C8B-B14F-4D97-AF65-F5344CB8AC3E}">
        <p14:creationId xmlns:p14="http://schemas.microsoft.com/office/powerpoint/2010/main" val="58715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Easy Way pt. 2</a:t>
            </a:r>
            <a:endParaRPr lang="en-US" dirty="0"/>
          </a:p>
        </p:txBody>
      </p:sp>
      <p:sp>
        <p:nvSpPr>
          <p:cNvPr id="3" name="Text Placeholder 2"/>
          <p:cNvSpPr>
            <a:spLocks noGrp="1"/>
          </p:cNvSpPr>
          <p:nvPr>
            <p:ph type="body" idx="1"/>
          </p:nvPr>
        </p:nvSpPr>
        <p:spPr/>
        <p:txBody>
          <a:bodyPr/>
          <a:lstStyle/>
          <a:p>
            <a:r>
              <a:rPr lang="en-US" dirty="0" smtClean="0"/>
              <a:t>Database changes</a:t>
            </a:r>
          </a:p>
          <a:p>
            <a:endParaRPr lang="en-US" dirty="0"/>
          </a:p>
        </p:txBody>
      </p:sp>
    </p:spTree>
    <p:extLst>
      <p:ext uri="{BB962C8B-B14F-4D97-AF65-F5344CB8AC3E}">
        <p14:creationId xmlns:p14="http://schemas.microsoft.com/office/powerpoint/2010/main" val="412822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Right-click </a:t>
            </a:r>
            <a:r>
              <a:rPr lang="en-US" dirty="0" err="1" smtClean="0"/>
              <a:t>AllyisApps.Database</a:t>
            </a:r>
            <a:r>
              <a:rPr lang="en-US" dirty="0" smtClean="0"/>
              <a:t> from the </a:t>
            </a:r>
            <a:r>
              <a:rPr lang="en-US" dirty="0" err="1" smtClean="0"/>
              <a:t>SolutionExplorer</a:t>
            </a:r>
            <a:r>
              <a:rPr lang="en-US" dirty="0"/>
              <a:t> </a:t>
            </a:r>
            <a:r>
              <a:rPr lang="en-US" dirty="0" smtClean="0"/>
              <a:t>and select Schema Compare.</a:t>
            </a:r>
            <a:endParaRPr lang="en-US" dirty="0"/>
          </a:p>
        </p:txBody>
      </p:sp>
      <p:pic>
        <p:nvPicPr>
          <p:cNvPr id="4" name="Content Placeholder 3"/>
          <p:cNvPicPr>
            <a:picLocks noGrp="1" noChangeAspect="1"/>
          </p:cNvPicPr>
          <p:nvPr>
            <p:ph idx="1"/>
          </p:nvPr>
        </p:nvPicPr>
        <p:blipFill>
          <a:blip r:embed="rId2"/>
          <a:stretch>
            <a:fillRect/>
          </a:stretch>
        </p:blipFill>
        <p:spPr>
          <a:xfrm>
            <a:off x="2357622" y="2610644"/>
            <a:ext cx="5981700" cy="3638550"/>
          </a:xfrm>
          <a:prstGeom prst="rect">
            <a:avLst/>
          </a:prstGeom>
        </p:spPr>
      </p:pic>
      <p:sp>
        <p:nvSpPr>
          <p:cNvPr id="7" name="Oval 6"/>
          <p:cNvSpPr/>
          <p:nvPr/>
        </p:nvSpPr>
        <p:spPr>
          <a:xfrm>
            <a:off x="3543300" y="3886200"/>
            <a:ext cx="1193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660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284</TotalTime>
  <Words>741</Words>
  <Application>Microsoft Office PowerPoint</Application>
  <PresentationFormat>Widescreen</PresentationFormat>
  <Paragraphs>78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vt:lpstr>
      <vt:lpstr>Deployment Process</vt:lpstr>
      <vt:lpstr>The Easy Way pt. 1</vt:lpstr>
      <vt:lpstr>Select the build ‘Release’</vt:lpstr>
      <vt:lpstr>Click Build &gt; Publish AllyisApps</vt:lpstr>
      <vt:lpstr>Ensure ‘DeployToAllyisAppsVM’  profile is selected, and click Publish. </vt:lpstr>
      <vt:lpstr>Notes</vt:lpstr>
      <vt:lpstr>Notes</vt:lpstr>
      <vt:lpstr>The Easy Way pt. 2</vt:lpstr>
      <vt:lpstr>Right-click AllyisApps.Database from the SolutionExplorer and select Schema Compare.</vt:lpstr>
      <vt:lpstr>In the following screen, select ‘Select Target’ from the right dropdown.</vt:lpstr>
      <vt:lpstr>Click ‘New Connection’, and create one with these settings.</vt:lpstr>
      <vt:lpstr>Once the you are connected, click ‘Compare’</vt:lpstr>
      <vt:lpstr>Once the comparision is complete, confirm any changes you wish to push and click ‘Update’.</vt:lpstr>
      <vt:lpstr>Note: If you wish to create a revert script…</vt:lpstr>
      <vt:lpstr>The Hard Way</vt:lpstr>
      <vt:lpstr>On Your Local Machine…</vt:lpstr>
      <vt:lpstr>Access the Virtual Machine</vt:lpstr>
      <vt:lpstr>PowerPoint Presentation</vt:lpstr>
      <vt:lpstr>Access the Virtual Machine, cont.</vt:lpstr>
      <vt:lpstr>Access the Virtual Machine, cont.</vt:lpstr>
      <vt:lpstr>On The Virtual Machine</vt:lpstr>
      <vt:lpstr>The Hard Way pt.2</vt:lpstr>
      <vt:lpstr>Really, don’t do this</vt:lpstr>
      <vt:lpstr>Troubleshooting some common issues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Process</dc:title>
  <dc:creator>v-Christopher Nearman</dc:creator>
  <cp:lastModifiedBy>Samarth Singh - Allyis</cp:lastModifiedBy>
  <cp:revision>17</cp:revision>
  <dcterms:created xsi:type="dcterms:W3CDTF">2015-10-01T17:04:45Z</dcterms:created>
  <dcterms:modified xsi:type="dcterms:W3CDTF">2015-12-15T22:36:49Z</dcterms:modified>
</cp:coreProperties>
</file>