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09" r:id="rId7"/>
    <p:sldId id="313" r:id="rId8"/>
    <p:sldId id="330" r:id="rId9"/>
    <p:sldId id="331" r:id="rId10"/>
    <p:sldId id="318" r:id="rId11"/>
    <p:sldId id="328" r:id="rId12"/>
    <p:sldId id="332" r:id="rId13"/>
    <p:sldId id="333" r:id="rId14"/>
    <p:sldId id="316" r:id="rId15"/>
    <p:sldId id="317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30"/>
            <p14:sldId id="331"/>
            <p14:sldId id="318"/>
            <p14:sldId id="328"/>
            <p14:sldId id="332"/>
            <p14:sldId id="333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1" autoAdjust="0"/>
  </p:normalViewPr>
  <p:slideViewPr>
    <p:cSldViewPr snapToGrid="0">
      <p:cViewPr varScale="1">
        <p:scale>
          <a:sx n="96" d="100"/>
          <a:sy n="96" d="100"/>
        </p:scale>
        <p:origin x="1068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2024/12/27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51A59-99CE-98D9-1F36-338FA521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AE5C00D-3B7C-3BAA-8527-B335F4096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49171B-0D40-5406-2B2A-07E450D8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5A74E-E320-BB9F-7889-B13BEB407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6066629" cy="2843784"/>
          </a:xfrm>
        </p:spPr>
        <p:txBody>
          <a:bodyPr rtlCol="0"/>
          <a:lstStyle/>
          <a:p>
            <a:pPr rtl="0"/>
            <a:r>
              <a:rPr lang="en-US" altLang="zh-TW" dirty="0">
                <a:latin typeface="+mj-lt"/>
                <a:ea typeface="Microsoft JhengHei UI" panose="020B0604030504040204" pitchFamily="34" charset="-120"/>
              </a:rPr>
              <a:t>JS and react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6CDFE-EF42-B204-012F-7DA4C8A5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DA444-A7AE-A239-5A1B-EB4D43A0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dirty="0"/>
              <a:t>React + Vite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75FEBF-567B-FE74-94D8-E16A013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10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441E8D6-25D5-070E-590B-1A3924563EFE}"/>
              </a:ext>
            </a:extLst>
          </p:cNvPr>
          <p:cNvSpPr txBox="1">
            <a:spLocks/>
          </p:cNvSpPr>
          <p:nvPr/>
        </p:nvSpPr>
        <p:spPr>
          <a:xfrm>
            <a:off x="838200" y="1319082"/>
            <a:ext cx="10591800" cy="553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Down below is an example of using Bun to create a Vite + React project in Windows: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bun create </a:t>
            </a:r>
            <a:r>
              <a:rPr lang="en-US" altLang="zh-TW" sz="2000" dirty="0" err="1">
                <a:highlight>
                  <a:srgbClr val="FFFF00"/>
                </a:highlight>
                <a:latin typeface="+mn-lt"/>
              </a:rPr>
              <a:t>vite</a:t>
            </a:r>
            <a:endParaRPr lang="en-US" altLang="zh-TW" sz="2000" dirty="0">
              <a:highlight>
                <a:srgbClr val="FFFF00"/>
              </a:highlight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enter [project name]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select "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React</a:t>
            </a:r>
            <a:r>
              <a:rPr lang="en-US" altLang="zh-TW" sz="2000" dirty="0">
                <a:latin typeface="+mn-lt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select "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JavaScript + SWC</a:t>
            </a:r>
            <a:r>
              <a:rPr lang="en-US" altLang="zh-TW" sz="2000" dirty="0">
                <a:latin typeface="+mn-lt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cd [project name]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bun install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Then change the script: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go "</a:t>
            </a:r>
            <a:r>
              <a:rPr lang="en-US" altLang="zh-TW" sz="2000" dirty="0" err="1">
                <a:latin typeface="+mn-lt"/>
              </a:rPr>
              <a:t>package.json</a:t>
            </a:r>
            <a:r>
              <a:rPr lang="en-US" altLang="zh-TW" sz="2000" dirty="0">
                <a:latin typeface="+mn-lt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change "dev" value into "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bun --bun </a:t>
            </a:r>
            <a:r>
              <a:rPr lang="en-US" altLang="zh-TW" sz="2000" dirty="0" err="1">
                <a:highlight>
                  <a:srgbClr val="FFFF00"/>
                </a:highlight>
                <a:latin typeface="+mn-lt"/>
              </a:rPr>
              <a:t>vite</a:t>
            </a:r>
            <a:r>
              <a:rPr lang="en-US" altLang="zh-TW" sz="2000" dirty="0">
                <a:latin typeface="+mn-lt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000" dirty="0">
                <a:latin typeface="+mn-lt"/>
              </a:rPr>
              <a:t>	</a:t>
            </a:r>
            <a:r>
              <a:rPr lang="en-US" altLang="zh-TW" sz="2000" dirty="0">
                <a:highlight>
                  <a:srgbClr val="FFFF00"/>
                </a:highlight>
                <a:latin typeface="+mn-lt"/>
              </a:rPr>
              <a:t>bun run dev</a:t>
            </a:r>
            <a:r>
              <a:rPr lang="en-US" altLang="zh-TW" sz="2000" dirty="0">
                <a:latin typeface="+mn-lt"/>
              </a:rPr>
              <a:t> // to create local website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Done! Now we've created a React + Vite project.</a:t>
            </a:r>
            <a:endParaRPr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794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好快就到了</a:t>
            </a:r>
            <a:r>
              <a:rPr lang="en-US" altLang="zh-TW" dirty="0">
                <a:ea typeface="Microsoft JhengHei UI" panose="020B0604030504040204" pitchFamily="34" charset="-120"/>
              </a:rPr>
              <a:t>React</a:t>
            </a:r>
            <a:r>
              <a:rPr lang="zh-TW" altLang="en-US" dirty="0">
                <a:ea typeface="Microsoft JhengHei UI" panose="020B0604030504040204" pitchFamily="34" charset="-120"/>
              </a:rPr>
              <a:t>的部分了，</a:t>
            </a:r>
            <a:r>
              <a:rPr lang="en-US" altLang="zh-TW" dirty="0">
                <a:ea typeface="Microsoft JhengHei UI" panose="020B0604030504040204" pitchFamily="34" charset="-120"/>
              </a:rPr>
              <a:t>await</a:t>
            </a:r>
            <a:r>
              <a:rPr lang="zh-TW" altLang="en-US" dirty="0">
                <a:ea typeface="Microsoft JhengHei UI" panose="020B0604030504040204" pitchFamily="34" charset="-120"/>
              </a:rPr>
              <a:t>的寫法又更簡化了上一節課程式，且更容易閱讀。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Vite</a:t>
            </a:r>
            <a:r>
              <a:rPr lang="zh-TW" altLang="en-US" dirty="0"/>
              <a:t>的範例專案裡的架構有點複雜，它拆成很多塊去互相連結，有點難直接看出來彼此的關係。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JS and react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11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2024/12/27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12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zh-TW" noProof="0" dirty="0">
                <a:latin typeface="+mj-lt"/>
              </a:rPr>
              <a:t>JS and react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JS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Async/Await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主題二</a:t>
            </a:r>
            <a:r>
              <a:rPr lang="en-US" altLang="zh-TW" sz="2000" dirty="0">
                <a:latin typeface="+mj-lt"/>
              </a:rPr>
              <a:t>	React + Vite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2024/12/27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JS and react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latin typeface="+mj-lt"/>
              </a:rPr>
              <a:t>JS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Async/Await</a:t>
            </a:r>
            <a:endParaRPr lang="en-US" altLang="zh-TW" sz="2000" dirty="0">
              <a:solidFill>
                <a:schemeClr val="bg1"/>
              </a:solidFill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Async/Await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442713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async</a:t>
            </a:r>
            <a:r>
              <a:rPr lang="en-US" altLang="zh-TW" sz="2400" dirty="0">
                <a:latin typeface="+mn-lt"/>
              </a:rPr>
              <a:t> makes a function </a:t>
            </a:r>
            <a:r>
              <a:rPr lang="en-US" altLang="zh-TW" sz="2400" b="1" dirty="0">
                <a:latin typeface="+mn-lt"/>
              </a:rPr>
              <a:t>return</a:t>
            </a:r>
            <a:r>
              <a:rPr lang="en-US" altLang="zh-TW" sz="2400" dirty="0">
                <a:latin typeface="+mn-lt"/>
              </a:rPr>
              <a:t> a Promise.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keyword </a:t>
            </a: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async</a:t>
            </a:r>
            <a:r>
              <a:rPr lang="en-US" altLang="zh-TW" sz="2400" dirty="0">
                <a:latin typeface="+mn-lt"/>
              </a:rPr>
              <a:t> before a function makes the function return a promise: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A55EA9F-AC78-3A0C-8673-5A573068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82" y="2533748"/>
            <a:ext cx="6324836" cy="32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DE37-1ABB-DD20-C096-ECE00300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9D4A7-3B18-B587-6E1E-327C8D79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Async/Await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823A9F-A09B-BD67-27F1-BC82337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984AE15-9ACF-35AF-14A1-D79ACC6A3D2A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641496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await</a:t>
            </a:r>
            <a:r>
              <a:rPr lang="en-US" altLang="zh-TW" sz="2400" dirty="0">
                <a:latin typeface="+mn-lt"/>
              </a:rPr>
              <a:t> makes a function </a:t>
            </a:r>
            <a:r>
              <a:rPr lang="en-US" altLang="zh-TW" sz="2400" b="1" dirty="0">
                <a:latin typeface="+mn-lt"/>
              </a:rPr>
              <a:t>wait</a:t>
            </a:r>
            <a:r>
              <a:rPr lang="en-US" altLang="zh-TW" sz="2400" dirty="0">
                <a:latin typeface="+mn-lt"/>
              </a:rPr>
              <a:t> for a Promise.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await keyword can </a:t>
            </a:r>
            <a:r>
              <a:rPr lang="en-US" altLang="zh-TW" sz="2400" b="1" dirty="0">
                <a:latin typeface="+mn-lt"/>
              </a:rPr>
              <a:t>only</a:t>
            </a:r>
            <a:r>
              <a:rPr lang="en-US" altLang="zh-TW" sz="2400" dirty="0">
                <a:latin typeface="+mn-lt"/>
              </a:rPr>
              <a:t> be used inside an </a:t>
            </a:r>
            <a:r>
              <a:rPr lang="en-US" altLang="zh-TW" sz="2400" b="1" dirty="0">
                <a:highlight>
                  <a:srgbClr val="FFFF00"/>
                </a:highlight>
                <a:latin typeface="+mn-lt"/>
              </a:rPr>
              <a:t>async function</a:t>
            </a:r>
            <a:r>
              <a:rPr lang="en-US" altLang="zh-TW" sz="2400" dirty="0">
                <a:latin typeface="+mn-lt"/>
              </a:rPr>
              <a:t>, and makes the function pause the execution and wait for a resolved promise before it continues.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6319C9-0117-51E6-9DF8-FF83D351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71" y="3285596"/>
            <a:ext cx="7849457" cy="25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DB65E-9D8A-E519-0763-035001C1F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83ED6-2FEB-AD3F-0EEE-09D387B3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JS Async/Await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94773C-C784-7DF4-0908-37EEBC18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6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6F8D5C2-31B9-4A64-EE25-43E94D7E8096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641496" cy="488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To demonstrate the use of async and await, we will use the callback examples from the previous chapter.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FC5F879-5E25-603A-2AAF-3D3FC88B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5" y="2428735"/>
            <a:ext cx="3777235" cy="37099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FAF028-ED9C-9135-BC9C-A2C18CBF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58" y="2172141"/>
            <a:ext cx="3375517" cy="454933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BAC52A5-402A-D9DE-89B3-06E818C2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663" y="2428735"/>
            <a:ext cx="326753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804B0-D325-1A48-6DDC-E8DD210B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2C956-83DF-CBA5-F215-26BFD1C15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98278-E5F8-87F9-2D2B-78FBCD092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React + Vite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3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56D0-EEC0-E25F-32B0-D099A929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98BD0-805B-631A-620E-BD56C574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dirty="0"/>
              <a:t>React + Vite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C29EB-0CB9-F3F0-04D8-1BA06F9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8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E3D834B-9558-CF6F-F53F-9B7C41FC423A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820400" cy="514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React, sometimes referred to as a front-end JavaScript </a:t>
            </a:r>
            <a:r>
              <a:rPr lang="en-US" altLang="zh-TW" sz="2400" b="1" dirty="0">
                <a:latin typeface="+mn-lt"/>
              </a:rPr>
              <a:t>framework</a:t>
            </a:r>
            <a:r>
              <a:rPr lang="en-US" altLang="zh-TW" sz="2400" dirty="0">
                <a:latin typeface="+mn-lt"/>
              </a:rPr>
              <a:t>, is a JavaScript library created by Facebook.</a:t>
            </a:r>
            <a:br>
              <a:rPr lang="en-US" altLang="zh-TW" sz="2400" dirty="0">
                <a:latin typeface="+mn-lt"/>
              </a:rPr>
            </a:br>
            <a:r>
              <a:rPr lang="en-US" altLang="zh-TW" sz="2400" dirty="0">
                <a:latin typeface="+mn-lt"/>
              </a:rPr>
              <a:t>React is a tool for building UI components.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Vite is a modern front-end build tool designed for </a:t>
            </a:r>
            <a:r>
              <a:rPr lang="en-US" altLang="zh-TW" sz="2400" b="1" dirty="0">
                <a:latin typeface="+mn-lt"/>
              </a:rPr>
              <a:t>fast</a:t>
            </a:r>
            <a:r>
              <a:rPr lang="en-US" altLang="zh-TW" sz="2400" dirty="0">
                <a:latin typeface="+mn-lt"/>
              </a:rPr>
              <a:t> and </a:t>
            </a:r>
            <a:r>
              <a:rPr lang="en-US" altLang="zh-TW" sz="2400" b="1" dirty="0">
                <a:latin typeface="+mn-lt"/>
              </a:rPr>
              <a:t>efficient</a:t>
            </a:r>
            <a:r>
              <a:rPr lang="en-US" altLang="zh-TW" sz="2400" dirty="0">
                <a:latin typeface="+mn-lt"/>
              </a:rPr>
              <a:t> development of web applications.</a:t>
            </a:r>
            <a:br>
              <a:rPr lang="en-US" altLang="zh-TW" sz="2400" dirty="0">
                <a:latin typeface="+mn-lt"/>
              </a:rPr>
            </a:br>
            <a:r>
              <a:rPr lang="en-US" altLang="zh-TW" sz="2400" dirty="0">
                <a:latin typeface="+mn-lt"/>
              </a:rPr>
              <a:t>Created by the developer of Vue.js, Evan You, Vite focuses on improving the developer experience through </a:t>
            </a:r>
            <a:r>
              <a:rPr lang="en-US" altLang="zh-TW" sz="2400" b="1" dirty="0">
                <a:latin typeface="+mn-lt"/>
              </a:rPr>
              <a:t>speed</a:t>
            </a:r>
            <a:r>
              <a:rPr lang="en-US" altLang="zh-TW" sz="2400" dirty="0">
                <a:latin typeface="+mn-lt"/>
              </a:rPr>
              <a:t> and </a:t>
            </a:r>
            <a:r>
              <a:rPr lang="en-US" altLang="zh-TW" sz="2400" b="1" dirty="0">
                <a:latin typeface="+mn-lt"/>
              </a:rPr>
              <a:t>simplicity</a:t>
            </a:r>
            <a:r>
              <a:rPr lang="en-US" altLang="zh-TW" sz="2400" dirty="0"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To build React + Vite, we need to download Bun first.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TW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64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9B06E-3829-7B4E-96AD-9CB2C18E0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5B9B4-EF7F-8CD6-B254-D19F53C7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838147"/>
          </a:xfrm>
        </p:spPr>
        <p:txBody>
          <a:bodyPr>
            <a:normAutofit/>
          </a:bodyPr>
          <a:lstStyle/>
          <a:p>
            <a:r>
              <a:rPr lang="en-US" altLang="zh-TW" dirty="0"/>
              <a:t>React + Vite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609985-612B-EFAC-392A-7F231F6B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9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7874136-F43E-F86B-BAF7-CD785F11EFC3}"/>
              </a:ext>
            </a:extLst>
          </p:cNvPr>
          <p:cNvSpPr txBox="1">
            <a:spLocks/>
          </p:cNvSpPr>
          <p:nvPr/>
        </p:nvSpPr>
        <p:spPr>
          <a:xfrm>
            <a:off x="838200" y="1319083"/>
            <a:ext cx="10591800" cy="540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Bun is a modern JavaScript runtime designed to provide an </a:t>
            </a:r>
            <a:r>
              <a:rPr lang="en-US" altLang="zh-TW" sz="2400" b="1" dirty="0">
                <a:latin typeface="+mn-lt"/>
              </a:rPr>
              <a:t>all-in-one</a:t>
            </a:r>
            <a:r>
              <a:rPr lang="en-US" altLang="zh-TW" sz="2400" dirty="0">
                <a:latin typeface="+mn-lt"/>
              </a:rPr>
              <a:t> solution for building and running </a:t>
            </a:r>
            <a:r>
              <a:rPr lang="en-US" altLang="zh-TW" sz="2400" b="1" dirty="0">
                <a:latin typeface="+mn-lt"/>
              </a:rPr>
              <a:t>JavaScript</a:t>
            </a:r>
            <a:r>
              <a:rPr lang="en-US" altLang="zh-TW" sz="2400" dirty="0">
                <a:latin typeface="+mn-lt"/>
              </a:rPr>
              <a:t>, </a:t>
            </a:r>
            <a:r>
              <a:rPr lang="en-US" altLang="zh-TW" sz="2400" b="1" dirty="0">
                <a:latin typeface="+mn-lt"/>
              </a:rPr>
              <a:t>TypeScript</a:t>
            </a:r>
            <a:r>
              <a:rPr lang="en-US" altLang="zh-TW" sz="2400" dirty="0">
                <a:latin typeface="+mn-lt"/>
              </a:rPr>
              <a:t>, and other web development projects. It is built from the ground up to be fast, efficient, and developer-friendly.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TW" sz="2400" dirty="0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To install Bun in Windows, enter the command in PowerShell: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	</a:t>
            </a:r>
            <a:r>
              <a:rPr lang="en-US" altLang="zh-TW" sz="2400" dirty="0" err="1">
                <a:highlight>
                  <a:srgbClr val="FFFF00"/>
                </a:highlight>
                <a:latin typeface="+mn-lt"/>
              </a:rPr>
              <a:t>powershell</a:t>
            </a:r>
            <a:r>
              <a:rPr lang="en-US" altLang="zh-TW" sz="2400" dirty="0">
                <a:highlight>
                  <a:srgbClr val="FFFF00"/>
                </a:highlight>
                <a:latin typeface="+mn-lt"/>
              </a:rPr>
              <a:t> -c "</a:t>
            </a:r>
            <a:r>
              <a:rPr lang="en-US" altLang="zh-TW" sz="2400" dirty="0" err="1">
                <a:highlight>
                  <a:srgbClr val="FFFF00"/>
                </a:highlight>
                <a:latin typeface="+mn-lt"/>
              </a:rPr>
              <a:t>irm</a:t>
            </a:r>
            <a:r>
              <a:rPr lang="en-US" altLang="zh-TW" sz="2400" dirty="0">
                <a:highlight>
                  <a:srgbClr val="FFFF00"/>
                </a:highlight>
                <a:latin typeface="+mn-lt"/>
              </a:rPr>
              <a:t> bun.sh/install.ps1 | </a:t>
            </a:r>
            <a:r>
              <a:rPr lang="en-US" altLang="zh-TW" sz="2400" dirty="0" err="1">
                <a:highlight>
                  <a:srgbClr val="FFFF00"/>
                </a:highlight>
                <a:latin typeface="+mn-lt"/>
              </a:rPr>
              <a:t>iex</a:t>
            </a:r>
            <a:r>
              <a:rPr lang="en-US" altLang="zh-TW" sz="2400" dirty="0">
                <a:highlight>
                  <a:srgbClr val="FFFF00"/>
                </a:highlight>
                <a:latin typeface="+mn-lt"/>
              </a:rPr>
              <a:t>“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For Linux or macOS: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	</a:t>
            </a:r>
            <a:r>
              <a:rPr lang="en-US" altLang="zh-TW" sz="2400" dirty="0">
                <a:highlight>
                  <a:srgbClr val="FFFF00"/>
                </a:highlight>
                <a:latin typeface="+mn-lt"/>
              </a:rPr>
              <a:t>curl -</a:t>
            </a:r>
            <a:r>
              <a:rPr lang="en-US" altLang="zh-TW" sz="2400" dirty="0" err="1">
                <a:highlight>
                  <a:srgbClr val="FFFF00"/>
                </a:highlight>
                <a:latin typeface="+mn-lt"/>
              </a:rPr>
              <a:t>fsSL</a:t>
            </a:r>
            <a:r>
              <a:rPr lang="en-US" altLang="zh-TW" sz="2400" dirty="0">
                <a:highlight>
                  <a:srgbClr val="FFFF00"/>
                </a:highlight>
                <a:latin typeface="+mn-lt"/>
              </a:rPr>
              <a:t> https://bun.sh/install | bash</a:t>
            </a:r>
          </a:p>
        </p:txBody>
      </p:sp>
    </p:spTree>
    <p:extLst>
      <p:ext uri="{BB962C8B-B14F-4D97-AF65-F5344CB8AC3E}">
        <p14:creationId xmlns:p14="http://schemas.microsoft.com/office/powerpoint/2010/main" val="16864202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1551</TotalTime>
  <Words>491</Words>
  <Application>Microsoft Office PowerPoint</Application>
  <PresentationFormat>寬螢幕</PresentationFormat>
  <Paragraphs>69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Microsoft JhengHei UI</vt:lpstr>
      <vt:lpstr>Arial</vt:lpstr>
      <vt:lpstr>GradientUnivers</vt:lpstr>
      <vt:lpstr>JS and react</vt:lpstr>
      <vt:lpstr>議程</vt:lpstr>
      <vt:lpstr>主題一</vt:lpstr>
      <vt:lpstr>JS Async/Await</vt:lpstr>
      <vt:lpstr>JS Async/Await</vt:lpstr>
      <vt:lpstr>JS Async/Await</vt:lpstr>
      <vt:lpstr>主題二</vt:lpstr>
      <vt:lpstr>React + Vite</vt:lpstr>
      <vt:lpstr>React + Vite</vt:lpstr>
      <vt:lpstr>React + Vite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79</cp:revision>
  <dcterms:created xsi:type="dcterms:W3CDTF">2024-10-04T12:33:05Z</dcterms:created>
  <dcterms:modified xsi:type="dcterms:W3CDTF">2024-12-26T19:08:23Z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